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4776" r:id="rId3"/>
    <p:sldId id="4838" r:id="rId5"/>
    <p:sldId id="4881" r:id="rId6"/>
    <p:sldId id="4880" r:id="rId7"/>
    <p:sldId id="4883" r:id="rId8"/>
    <p:sldId id="4894" r:id="rId9"/>
    <p:sldId id="4888" r:id="rId10"/>
    <p:sldId id="4882" r:id="rId11"/>
    <p:sldId id="4873" r:id="rId12"/>
    <p:sldId id="4900" r:id="rId13"/>
    <p:sldId id="4814" r:id="rId14"/>
  </p:sldIdLst>
  <p:sldSz cx="12858750" cy="7232650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" userDrawn="1">
          <p15:clr>
            <a:srgbClr val="A4A3A4"/>
          </p15:clr>
        </p15:guide>
        <p15:guide id="2" orient="horz" pos="4167" userDrawn="1">
          <p15:clr>
            <a:srgbClr val="A4A3A4"/>
          </p15:clr>
        </p15:guide>
        <p15:guide id="3" pos="4106" userDrawn="1">
          <p15:clr>
            <a:srgbClr val="A4A3A4"/>
          </p15:clr>
        </p15:guide>
        <p15:guide id="4" pos="648" userDrawn="1">
          <p15:clr>
            <a:srgbClr val="A4A3A4"/>
          </p15:clr>
        </p15:guide>
        <p15:guide id="5" pos="7557" userDrawn="1">
          <p15:clr>
            <a:srgbClr val="A4A3A4"/>
          </p15:clr>
        </p15:guide>
        <p15:guide id="6" pos="691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9D"/>
    <a:srgbClr val="6DB8E0"/>
    <a:srgbClr val="FFFFFF"/>
    <a:srgbClr val="38AABA"/>
    <a:srgbClr val="1E6C7A"/>
    <a:srgbClr val="BF0000"/>
    <a:srgbClr val="166CA3"/>
    <a:srgbClr val="10517A"/>
    <a:srgbClr val="19B7F4"/>
    <a:srgbClr val="4B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5274" autoAdjust="0"/>
  </p:normalViewPr>
  <p:slideViewPr>
    <p:cSldViewPr showGuides="1">
      <p:cViewPr varScale="1">
        <p:scale>
          <a:sx n="72" d="100"/>
          <a:sy n="72" d="100"/>
        </p:scale>
        <p:origin x="-468" y="-102"/>
      </p:cViewPr>
      <p:guideLst>
        <p:guide orient="horz" pos="383"/>
        <p:guide orient="horz" pos="4167"/>
        <p:guide pos="4106"/>
        <p:guide pos="648"/>
        <p:guide pos="7557"/>
        <p:guide pos="6911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7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7" name="矩形 36"/>
          <p:cNvSpPr/>
          <p:nvPr userDrawn="1"/>
        </p:nvSpPr>
        <p:spPr>
          <a:xfrm>
            <a:off x="0" y="6845300"/>
            <a:ext cx="1285875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3.png"/><Relationship Id="rId2" Type="http://schemas.openxmlformats.org/officeDocument/2006/relationships/tags" Target="../tags/tag6.xml"/><Relationship Id="rId1" Type="http://schemas.openxmlformats.org/officeDocument/2006/relationships/hyperlink" Target="https://ftp.we-con.com.cn/Download/WIKI/PI%20HMI/Demo/Lua%20Script/luahttp.zi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png"/><Relationship Id="rId2" Type="http://schemas.openxmlformats.org/officeDocument/2006/relationships/tags" Target="../tags/tag5.xml"/><Relationship Id="rId1" Type="http://schemas.openxmlformats.org/officeDocument/2006/relationships/hyperlink" Target="https://ftp.we-con.com.cn/Download/WIKI/PI%20HMI/Demo/Lua%20Script/luahttp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5300" y="2392045"/>
            <a:ext cx="8976360" cy="83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 smtClean="0">
                <a:solidFill>
                  <a:schemeClr val="tx1"/>
                </a:solidFill>
                <a:latin typeface="+mn-lt"/>
                <a:ea typeface="黑体" panose="02010609060101010101" charset="-122"/>
                <a:cs typeface="Arial" panose="020B0604020202020204" pitchFamily="34" charset="0"/>
              </a:rPr>
              <a:t>Lua Script: CSV File Read&amp;Write</a:t>
            </a:r>
            <a:endParaRPr lang="en-US" altLang="zh-CN" sz="5400" smtClean="0">
              <a:solidFill>
                <a:schemeClr val="tx1"/>
              </a:solidFill>
              <a:latin typeface="+mn-lt"/>
              <a:ea typeface="黑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文本框 2"/>
          <p:cNvSpPr txBox="1"/>
          <p:nvPr/>
        </p:nvSpPr>
        <p:spPr>
          <a:xfrm>
            <a:off x="6871677" y="5370039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福州富昌维控电子科技有限公司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"/>
          <p:cNvSpPr txBox="1"/>
          <p:nvPr/>
        </p:nvSpPr>
        <p:spPr>
          <a:xfrm>
            <a:off x="6429051" y="5949079"/>
            <a:ext cx="5603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FUZHOU FU CHANG WECON ELECTRONICS TECHNOLOGY CO.,LTD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8857703" y="4814385"/>
            <a:ext cx="3154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latin typeface="+mn-lt"/>
              </a:rPr>
              <a:t>Presented by </a:t>
            </a:r>
            <a:r>
              <a:rPr lang="en-US" altLang="zh-CN" sz="2800" dirty="0" smtClean="0">
                <a:latin typeface="+mn-lt"/>
                <a:ea typeface="微软雅黑" panose="020B0503020204020204" pitchFamily="34" charset="-122"/>
              </a:rPr>
              <a:t>Hunter</a:t>
            </a:r>
            <a:endParaRPr lang="zh-CN" altLang="en-US" sz="2800" dirty="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49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99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4" grpId="0" bldLvl="0" animBg="1"/>
      <p:bldP spid="4" grpId="1" bldLvl="0" animBg="1"/>
      <p:bldP spid="3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Instance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1245235" y="1023620"/>
            <a:ext cx="9897745" cy="890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CSV file read</a:t>
            </a:r>
            <a:endParaRPr lang="en-US" altLang="zh-CN"/>
          </a:p>
          <a:p>
            <a:r>
              <a:rPr lang="zh-CN" altLang="en-US">
                <a:hlinkClick r:id="rId1" action="ppaction://hlinkfile"/>
              </a:rPr>
              <a:t>https://docs.we-con.com.cn/bin/view/PIStudio/2%20Demo/Lua%20Script/#H17CSVFileReading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333115" y="2096770"/>
            <a:ext cx="6158230" cy="442722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349255" y="2616101"/>
            <a:ext cx="7128792" cy="1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0" dirty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THANK </a:t>
            </a:r>
            <a:r>
              <a:rPr lang="en-US" altLang="zh-CN" sz="10500" dirty="0" smtClean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YOU!</a:t>
            </a:r>
            <a:endParaRPr lang="en-US" altLang="zh-CN" sz="10500" dirty="0">
              <a:solidFill>
                <a:schemeClr val="tx1"/>
              </a:solidFill>
              <a:latin typeface="+mn-lt"/>
              <a:ea typeface="印品黑体" panose="000005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11" grpId="0" bldLvl="0" animBg="1"/>
      <p:bldP spid="1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Catalog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2901315" y="2037080"/>
            <a:ext cx="41725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>
                <a:latin typeface="+mn-lt"/>
                <a:cs typeface="+mn-lt"/>
              </a:rPr>
              <a:t>What is CSV</a:t>
            </a:r>
            <a:endParaRPr lang="en-US" altLang="zh-CN" sz="4800">
              <a:latin typeface="+mn-lt"/>
              <a:cs typeface="+mn-lt"/>
            </a:endParaRPr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1952625" y="204914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2"/>
            </p:custDataLst>
          </p:nvPr>
        </p:nvSpPr>
        <p:spPr>
          <a:xfrm>
            <a:off x="1971040" y="3184525"/>
            <a:ext cx="748030" cy="76073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07030" y="3184525"/>
            <a:ext cx="92595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>
                <a:latin typeface="+mn-lt"/>
                <a:cs typeface="+mn-lt"/>
              </a:rPr>
              <a:t>How to recognize the CSV separator</a:t>
            </a:r>
            <a:endParaRPr lang="en-US" altLang="zh-CN" sz="4800">
              <a:latin typeface="+mn-lt"/>
              <a:cs typeface="+mn-lt"/>
            </a:endParaRPr>
          </a:p>
        </p:txBody>
      </p:sp>
      <p:sp>
        <p:nvSpPr>
          <p:cNvPr id="12" name="MH_Number_1"/>
          <p:cNvSpPr/>
          <p:nvPr>
            <p:custDataLst>
              <p:tags r:id="rId3"/>
            </p:custDataLst>
          </p:nvPr>
        </p:nvSpPr>
        <p:spPr>
          <a:xfrm>
            <a:off x="1952625" y="440880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07030" y="4350385"/>
            <a:ext cx="45269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>
                <a:latin typeface="+mn-lt"/>
                <a:cs typeface="+mn-lt"/>
              </a:rPr>
              <a:t>Demonstration </a:t>
            </a:r>
            <a:endParaRPr lang="en-US" altLang="zh-CN" sz="4800">
              <a:latin typeface="+mn-lt"/>
              <a:cs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8" grpId="1"/>
      <p:bldP spid="10" grpId="1"/>
      <p:bldP spid="15" grpId="1"/>
      <p:bldP spid="13" grpId="0" bldLvl="0" animBg="1"/>
      <p:bldP spid="13" grpId="1" animBg="1"/>
      <p:bldP spid="8" grpId="2"/>
      <p:bldP spid="10" grpId="2"/>
      <p:bldP spid="1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333115" y="2536190"/>
            <a:ext cx="629158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What is CSV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CSV</a:t>
            </a:r>
            <a:endParaRPr lang="en-US" altLang="zh-CN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275715" y="1024255"/>
            <a:ext cx="10518140" cy="147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The </a:t>
            </a:r>
            <a:r>
              <a:rPr lang="en-US" altLang="zh-CN" sz="3000" b="1">
                <a:latin typeface="+mn-lt"/>
                <a:cs typeface="+mn-lt"/>
                <a:sym typeface="+mn-ea"/>
              </a:rPr>
              <a:t>Comma-separated values (CSV)</a:t>
            </a:r>
            <a:r>
              <a:rPr lang="en-US" altLang="zh-CN" sz="3000">
                <a:latin typeface="+mn-lt"/>
                <a:cs typeface="+mn-lt"/>
                <a:sym typeface="+mn-ea"/>
              </a:rPr>
              <a:t> is a text file format that uses commas to separate values. A CSV file stores tabular data (numbers and text) in plain text.</a:t>
            </a:r>
            <a:endParaRPr lang="en-US" altLang="zh-CN" sz="30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endParaRPr lang="en-US" altLang="zh-CN" sz="3000">
              <a:latin typeface="+mn-lt"/>
              <a:cs typeface="+mn-lt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2845" y="5056505"/>
            <a:ext cx="994600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Application scenario: Common data exchange format between different platform, different OS, different software.</a:t>
            </a:r>
            <a:endParaRPr lang="en-US" altLang="zh-CN" sz="3000">
              <a:latin typeface="+mn-lt"/>
              <a:cs typeface="+mn-lt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09735" y="2392045"/>
            <a:ext cx="2930525" cy="293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720" y="2392045"/>
            <a:ext cx="5210175" cy="2484755"/>
          </a:xfrm>
          <a:prstGeom prst="rect">
            <a:avLst/>
          </a:prstGeom>
        </p:spPr>
      </p:pic>
      <p:pic>
        <p:nvPicPr>
          <p:cNvPr id="11" name="图片 10" descr="imag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840605" y="2563495"/>
            <a:ext cx="2143125" cy="21431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284095"/>
            <a:ext cx="4388485" cy="284543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977265" y="2608580"/>
            <a:ext cx="10948670" cy="83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>
                <a:latin typeface="+mn-lt"/>
                <a:cs typeface="+mn-lt"/>
                <a:sym typeface="+mn-ea"/>
              </a:rPr>
              <a:t>How to recognize the CSV separator</a:t>
            </a:r>
            <a:endParaRPr lang="en-US" altLang="zh-CN" sz="54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57845" y="2176145"/>
            <a:ext cx="3647440" cy="45510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Separator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172845" y="1096010"/>
            <a:ext cx="10692765" cy="10331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 Windows OS, we could check it inside the Control Panel/Region/Additional settings..., there is one option called List separator;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2845" y="2176145"/>
            <a:ext cx="552704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Or we can directly open a csv file by notepad(Suitable for all OS);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1316990" y="2421255"/>
            <a:ext cx="10447655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Demonstration 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Demo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8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11457940" cy="64643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The project is combine with functions of FTP , custom table draw, csv data conversion;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6" name="图片 5" descr="csvGenerateSt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1671955"/>
            <a:ext cx="7772400" cy="4943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270" y="1598930"/>
            <a:ext cx="7658100" cy="51720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125" y="1598930"/>
            <a:ext cx="7734300" cy="51625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745" y="2104390"/>
            <a:ext cx="9391650" cy="43910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5280" y="2176145"/>
            <a:ext cx="9391650" cy="439102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Instance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1245235" y="1023620"/>
            <a:ext cx="9897745" cy="890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CSV file generate(Write)</a:t>
            </a:r>
            <a:endParaRPr lang="en-US" altLang="zh-CN"/>
          </a:p>
          <a:p>
            <a:r>
              <a:rPr lang="zh-CN" altLang="en-US">
                <a:hlinkClick r:id="rId1" action="ppaction://hlinkfile"/>
              </a:rPr>
              <a:t>https://docs.we-con.com.cn/bin/view/PIStudio/2%20Demo/Lua%20Script/#H14CSVFileGeneration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045460" y="1888490"/>
            <a:ext cx="6628130" cy="472313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00"/>
  <p:tag name="ISPRING_FIRST_PUBLISH" val="1"/>
  <p:tag name="COMMONDATA" val="eyJoZGlkIjoiM2YwZWIwZjJkZmNhNjgzYzY0NDFhOTRhY2ZhMTBmN2IifQ=="/>
  <p:tag name="KSO_WPP_MARK_KEY" val="d7dc9ee1-1abd-42e0-a344-e5a9c21d443b"/>
</p:tagLst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WPS 演示</Application>
  <PresentationFormat>自定义</PresentationFormat>
  <Paragraphs>58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印品黑体</vt:lpstr>
      <vt:lpstr>黑体</vt:lpstr>
      <vt:lpstr>微软雅黑</vt:lpstr>
      <vt:lpstr>Times New Roman</vt:lpstr>
      <vt:lpstr>Wingdings</vt:lpstr>
      <vt:lpstr>Arial Unicode MS</vt:lpstr>
      <vt:lpstr>自定义设计方案</vt:lpstr>
      <vt:lpstr>PowerPoint 演示文稿</vt:lpstr>
      <vt:lpstr>Catalog</vt:lpstr>
      <vt:lpstr>PowerPoint 演示文稿</vt:lpstr>
      <vt:lpstr>FTP</vt:lpstr>
      <vt:lpstr>PowerPoint 演示文稿</vt:lpstr>
      <vt:lpstr>FTP site bulid up(IIS Manager)</vt:lpstr>
      <vt:lpstr>PowerPoint 演示文稿</vt:lpstr>
      <vt:lpstr>Core code of FTP Client</vt:lpstr>
      <vt:lpstr>Instance</vt:lpstr>
      <vt:lpstr>Instance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>Administrator</cp:lastModifiedBy>
  <cp:revision>395</cp:revision>
  <dcterms:created xsi:type="dcterms:W3CDTF">2016-11-28T17:01:00Z</dcterms:created>
  <dcterms:modified xsi:type="dcterms:W3CDTF">2023-08-23T06:28:52Z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71C65DB164104EA8B95B4A47FE4EA55A_13</vt:lpwstr>
  </property>
</Properties>
</file>