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4776" r:id="rId3"/>
    <p:sldId id="4838" r:id="rId5"/>
    <p:sldId id="4881" r:id="rId6"/>
    <p:sldId id="4880" r:id="rId7"/>
    <p:sldId id="4883" r:id="rId8"/>
    <p:sldId id="4894" r:id="rId9"/>
    <p:sldId id="4888" r:id="rId10"/>
    <p:sldId id="4882" r:id="rId11"/>
    <p:sldId id="4884" r:id="rId12"/>
    <p:sldId id="4885" r:id="rId13"/>
    <p:sldId id="4886" r:id="rId14"/>
    <p:sldId id="4873" r:id="rId15"/>
    <p:sldId id="4814" r:id="rId16"/>
  </p:sldIdLst>
  <p:sldSz cx="12858750" cy="7232650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" userDrawn="1">
          <p15:clr>
            <a:srgbClr val="A4A3A4"/>
          </p15:clr>
        </p15:guide>
        <p15:guide id="2" orient="horz" pos="4140" userDrawn="1">
          <p15:clr>
            <a:srgbClr val="A4A3A4"/>
          </p15:clr>
        </p15:guide>
        <p15:guide id="3" pos="4121" userDrawn="1">
          <p15:clr>
            <a:srgbClr val="A4A3A4"/>
          </p15:clr>
        </p15:guide>
        <p15:guide id="4" pos="648" userDrawn="1">
          <p15:clr>
            <a:srgbClr val="A4A3A4"/>
          </p15:clr>
        </p15:guide>
        <p15:guide id="5" pos="7557" userDrawn="1">
          <p15:clr>
            <a:srgbClr val="A4A3A4"/>
          </p15:clr>
        </p15:guide>
        <p15:guide id="6" pos="6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29D"/>
    <a:srgbClr val="6DB8E0"/>
    <a:srgbClr val="FFFFFF"/>
    <a:srgbClr val="38AABA"/>
    <a:srgbClr val="1E6C7A"/>
    <a:srgbClr val="BF0000"/>
    <a:srgbClr val="166CA3"/>
    <a:srgbClr val="10517A"/>
    <a:srgbClr val="19B7F4"/>
    <a:srgbClr val="4B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2" autoAdjust="0"/>
    <p:restoredTop sz="95274" autoAdjust="0"/>
  </p:normalViewPr>
  <p:slideViewPr>
    <p:cSldViewPr showGuides="1">
      <p:cViewPr varScale="1">
        <p:scale>
          <a:sx n="72" d="100"/>
          <a:sy n="72" d="100"/>
        </p:scale>
        <p:origin x="-468" y="-102"/>
      </p:cViewPr>
      <p:guideLst>
        <p:guide orient="horz" pos="383"/>
        <p:guide orient="horz" pos="4140"/>
        <p:guide pos="4121"/>
        <p:guide pos="648"/>
        <p:guide pos="7557"/>
        <p:guide pos="6872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0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5436" y="376143"/>
            <a:ext cx="8293039" cy="464750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3095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7" name="矩形 36"/>
          <p:cNvSpPr/>
          <p:nvPr userDrawn="1"/>
        </p:nvSpPr>
        <p:spPr>
          <a:xfrm>
            <a:off x="0" y="6845300"/>
            <a:ext cx="12858750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-无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961" y="1110247"/>
            <a:ext cx="12050089" cy="553263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93685" y="6703595"/>
            <a:ext cx="3000375" cy="385072"/>
          </a:xfrm>
        </p:spPr>
        <p:txBody>
          <a:bodyPr/>
          <a:lstStyle/>
          <a:p>
            <a:fld id="{9125718D-374B-48EB-A1E7-112597E392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4C02-8E92-4DF7-AA55-62B0BA459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hyperlink" Target="https://ftp.we-con.com.cn/Download/WIKI/PI%20HMI/Demo/Lua%20Script/luahttp.zip" TargetMode="Externa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4690110" y="2392045"/>
            <a:ext cx="7321550" cy="83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5400" smtClean="0">
                <a:solidFill>
                  <a:schemeClr val="tx1"/>
                </a:solidFill>
                <a:latin typeface="+mn-lt"/>
                <a:ea typeface="黑体" panose="02010609060101010101" charset="-122"/>
                <a:cs typeface="Arial" panose="020B0604020202020204" pitchFamily="34" charset="0"/>
              </a:rPr>
              <a:t>Lua Script: HTTP and JSON</a:t>
            </a:r>
            <a:endParaRPr lang="en-US" altLang="zh-CN" sz="5400" smtClean="0">
              <a:solidFill>
                <a:schemeClr val="tx1"/>
              </a:solidFill>
              <a:latin typeface="+mn-lt"/>
              <a:ea typeface="黑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文本框 2"/>
          <p:cNvSpPr txBox="1"/>
          <p:nvPr/>
        </p:nvSpPr>
        <p:spPr>
          <a:xfrm>
            <a:off x="6871677" y="5370039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福州富昌维控电子科技有限公司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2"/>
          <p:cNvSpPr txBox="1"/>
          <p:nvPr/>
        </p:nvSpPr>
        <p:spPr>
          <a:xfrm>
            <a:off x="6429051" y="5949079"/>
            <a:ext cx="5603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FUZHOU FU CHANG WECON ELECTRONICS TECHNOLOGY CO.,LTD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2"/>
          <p:cNvSpPr txBox="1"/>
          <p:nvPr/>
        </p:nvSpPr>
        <p:spPr>
          <a:xfrm>
            <a:off x="8857703" y="4814385"/>
            <a:ext cx="31540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latin typeface="+mn-lt"/>
              </a:rPr>
              <a:t>Presented by </a:t>
            </a:r>
            <a:r>
              <a:rPr lang="en-US" altLang="zh-CN" sz="2800" dirty="0" smtClean="0">
                <a:latin typeface="+mn-lt"/>
                <a:ea typeface="微软雅黑" panose="020B0503020204020204" pitchFamily="34" charset="-122"/>
              </a:rPr>
              <a:t>Hunter</a:t>
            </a:r>
            <a:endParaRPr lang="zh-CN" altLang="en-US" sz="2800" dirty="0"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49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99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4" grpId="0" bldLvl="0" animBg="1"/>
      <p:bldP spid="4" grpId="1" bldLvl="0" animBg="1"/>
      <p:bldP spid="3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Request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Paste into URL bar and click Send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 descr="MxxIox4s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10" y="1743710"/>
            <a:ext cx="11302365" cy="43688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Request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Check the response result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 descr="hThafD8BE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10" y="1527810"/>
            <a:ext cx="9798050" cy="521462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Instance</a:t>
            </a:r>
            <a:endParaRPr lang="en-US" altLang="zh-CN"/>
          </a:p>
        </p:txBody>
      </p:sp>
      <p:pic>
        <p:nvPicPr>
          <p:cNvPr id="3" name="图片 2" descr="cTsPfVO7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6900" y="1743710"/>
            <a:ext cx="11563350" cy="48291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0410" y="1023620"/>
            <a:ext cx="871601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hlinkClick r:id="rId2" tooltip="" action="ppaction://hlinkfile"/>
              </a:rPr>
              <a:t>https://ftp.we-con.com.cn/Download/WIKI/PI%20HMI/Demo/Lua%20Script/luahttp.zip</a:t>
            </a:r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349255" y="2616101"/>
            <a:ext cx="7128792" cy="1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0" dirty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THANK </a:t>
            </a:r>
            <a:r>
              <a:rPr lang="en-US" altLang="zh-CN" sz="10500" dirty="0" smtClean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YOU!</a:t>
            </a:r>
            <a:endParaRPr lang="en-US" altLang="zh-CN" sz="10500" dirty="0">
              <a:solidFill>
                <a:schemeClr val="tx1"/>
              </a:solidFill>
              <a:latin typeface="+mn-lt"/>
              <a:ea typeface="印品黑体" panose="000005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5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11" grpId="0" bldLvl="0" animBg="1"/>
      <p:bldP spid="11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Catalog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4557395" y="1960880"/>
            <a:ext cx="41725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What is HTTP</a:t>
            </a:r>
            <a:endParaRPr lang="en-US" altLang="zh-CN" sz="5400">
              <a:latin typeface="+mn-lt"/>
              <a:cs typeface="+mn-lt"/>
            </a:endParaRPr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3602990" y="204914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2"/>
            </p:custDataLst>
          </p:nvPr>
        </p:nvSpPr>
        <p:spPr>
          <a:xfrm>
            <a:off x="3621405" y="3184525"/>
            <a:ext cx="748030" cy="76073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57395" y="3155315"/>
            <a:ext cx="39058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What is JSON</a:t>
            </a:r>
            <a:endParaRPr lang="en-US" altLang="zh-CN" sz="5400">
              <a:latin typeface="+mn-lt"/>
              <a:cs typeface="+mn-lt"/>
            </a:endParaRPr>
          </a:p>
        </p:txBody>
      </p:sp>
      <p:sp>
        <p:nvSpPr>
          <p:cNvPr id="12" name="MH_Number_1"/>
          <p:cNvSpPr/>
          <p:nvPr>
            <p:custDataLst>
              <p:tags r:id="rId3"/>
            </p:custDataLst>
          </p:nvPr>
        </p:nvSpPr>
        <p:spPr>
          <a:xfrm>
            <a:off x="3602990" y="440880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29150" y="4336415"/>
            <a:ext cx="609219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How to request HTTP</a:t>
            </a:r>
            <a:endParaRPr lang="en-US" altLang="zh-CN" sz="5400">
              <a:latin typeface="+mn-lt"/>
              <a:cs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8" grpId="0"/>
      <p:bldP spid="10" grpId="0"/>
      <p:bldP spid="15" grpId="0"/>
      <p:bldP spid="8" grpId="1"/>
      <p:bldP spid="10" grpId="1"/>
      <p:bldP spid="15" grpId="1"/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333115" y="2536190"/>
            <a:ext cx="629158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What is HTTP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HTTP</a:t>
            </a:r>
            <a:endParaRPr lang="en-US" altLang="zh-CN"/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275715" y="1024255"/>
            <a:ext cx="551307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HTTP is Hypertext Transfer Protocol</a:t>
            </a:r>
            <a:endParaRPr lang="en-US" altLang="zh-CN" sz="3000">
              <a:latin typeface="+mn-lt"/>
              <a:cs typeface="+mn-lt"/>
              <a:sym typeface="+mn-ea"/>
            </a:endParaRPr>
          </a:p>
        </p:txBody>
      </p:sp>
      <p:pic>
        <p:nvPicPr>
          <p:cNvPr id="3" name="图片 2" descr="104128631-ca559580-538e-11eb-8c01-ea90185db2e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80590" y="2032000"/>
            <a:ext cx="8124825" cy="341947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927475" y="2608580"/>
            <a:ext cx="507238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What is JSON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JSON</a:t>
            </a:r>
            <a:endParaRPr lang="en-US" altLang="zh-CN"/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275715" y="1024255"/>
            <a:ext cx="5513070" cy="46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JSON is JavaScript Object Notation</a:t>
            </a:r>
            <a:endParaRPr lang="en-US" altLang="zh-CN" sz="3000">
              <a:latin typeface="+mn-lt"/>
              <a:cs typeface="+mn-lt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40410" y="2267585"/>
            <a:ext cx="11180445" cy="15919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00455" y="1600200"/>
            <a:ext cx="751205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Official website: 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+mn-ea"/>
              </a:rPr>
              <a:t>https://www.json.org/json-en.html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2396490" y="2421255"/>
            <a:ext cx="806577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How to Request HTTP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Request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3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12800" y="1167765"/>
            <a:ext cx="11471275" cy="350774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lstStyle/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rgbClr val="18B2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First Step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 Find the HTTP API document of server;</a:t>
            </a:r>
            <a:endParaRPr lang="zh-CN" altLang="en-US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rgbClr val="18B2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Second Step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 Try to connect with server with a http request tool or others kind of online API explorer according to document instruction;</a:t>
            </a: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rgbClr val="18B29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Third Step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 Programming in the code;</a:t>
            </a: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Tool link: 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+mn-ea"/>
              </a:rPr>
              <a:t>https://www.postman.com/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725410" y="4552315"/>
            <a:ext cx="4517390" cy="13843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Preparation Work </a:t>
            </a:r>
            <a:r>
              <a:rPr lang="en-US" altLang="zh-CN">
                <a:latin typeface="+mn-lt"/>
                <a:cs typeface="+mn-lt"/>
                <a:sym typeface="+mn-ea"/>
              </a:rPr>
              <a:t>Before Request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sp>
        <p:nvSpPr>
          <p:cNvPr id="6" name="MH_Text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52500"/>
            <a:ext cx="6792595" cy="5270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Create new collection and new request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 descr="3rvgAqpcO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65" y="1671955"/>
            <a:ext cx="10848340" cy="483679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0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00"/>
  <p:tag name="ISPRING_FIRST_PUBLISH" val="1"/>
  <p:tag name="COMMONDATA" val="eyJoZGlkIjoiM2YwZWIwZjJkZmNhNjgzYzY0NDFhOTRhY2ZhMTBmN2IifQ=="/>
  <p:tag name="KSO_WPP_MARK_KEY" val="d7dc9ee1-1abd-42e0-a344-e5a9c21d443b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8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ags/tag9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自定义设计方案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58"/>
      </a:accent1>
      <a:accent2>
        <a:srgbClr val="18B29D"/>
      </a:accent2>
      <a:accent3>
        <a:srgbClr val="004358"/>
      </a:accent3>
      <a:accent4>
        <a:srgbClr val="18B29D"/>
      </a:accent4>
      <a:accent5>
        <a:srgbClr val="004358"/>
      </a:accent5>
      <a:accent6>
        <a:srgbClr val="18B29D"/>
      </a:accent6>
      <a:hlink>
        <a:srgbClr val="004358"/>
      </a:hlink>
      <a:folHlink>
        <a:srgbClr val="18B29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WPS 演示</Application>
  <PresentationFormat>自定义</PresentationFormat>
  <Paragraphs>64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印品黑体</vt:lpstr>
      <vt:lpstr>黑体</vt:lpstr>
      <vt:lpstr>微软雅黑</vt:lpstr>
      <vt:lpstr>Times New Roman</vt:lpstr>
      <vt:lpstr>Wingdings</vt:lpstr>
      <vt:lpstr>Arial Unicode MS</vt:lpstr>
      <vt:lpstr>自定义设计方案</vt:lpstr>
      <vt:lpstr>PowerPoint 演示文稿</vt:lpstr>
      <vt:lpstr>Catalog</vt:lpstr>
      <vt:lpstr>PowerPoint 演示文稿</vt:lpstr>
      <vt:lpstr>HTTP</vt:lpstr>
      <vt:lpstr>PowerPoint 演示文稿</vt:lpstr>
      <vt:lpstr>JSON</vt:lpstr>
      <vt:lpstr>PowerPoint 演示文稿</vt:lpstr>
      <vt:lpstr>Preparation Work Before Request</vt:lpstr>
      <vt:lpstr>Preparation Work Before Request</vt:lpstr>
      <vt:lpstr>Preparation Work Before Request</vt:lpstr>
      <vt:lpstr>Preparation Work Before Request</vt:lpstr>
      <vt:lpstr>Instance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bt200</dc:title>
  <dc:creator/>
  <cp:lastModifiedBy>Administrator</cp:lastModifiedBy>
  <cp:revision>386</cp:revision>
  <dcterms:created xsi:type="dcterms:W3CDTF">2016-11-28T17:01:00Z</dcterms:created>
  <dcterms:modified xsi:type="dcterms:W3CDTF">2023-07-10T03:33:53Z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71C65DB164104EA8B95B4A47FE4EA55A_13</vt:lpwstr>
  </property>
</Properties>
</file>