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handoutMasterIdLst>
    <p:handoutMasterId r:id="rId19"/>
  </p:handoutMasterIdLst>
  <p:sldIdLst>
    <p:sldId id="4776" r:id="rId3"/>
    <p:sldId id="4838" r:id="rId5"/>
    <p:sldId id="4881" r:id="rId6"/>
    <p:sldId id="4880" r:id="rId7"/>
    <p:sldId id="4883" r:id="rId8"/>
    <p:sldId id="4882" r:id="rId9"/>
    <p:sldId id="4884" r:id="rId10"/>
    <p:sldId id="4885" r:id="rId11"/>
    <p:sldId id="4886" r:id="rId12"/>
    <p:sldId id="4887" r:id="rId13"/>
    <p:sldId id="4888" r:id="rId14"/>
    <p:sldId id="4871" r:id="rId15"/>
    <p:sldId id="4873" r:id="rId16"/>
    <p:sldId id="4889" r:id="rId17"/>
    <p:sldId id="4814" r:id="rId18"/>
  </p:sldIdLst>
  <p:sldSz cx="12858750" cy="7232650"/>
  <p:notesSz cx="6858000" cy="9144000"/>
  <p:custDataLst>
    <p:tags r:id="rId24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40080" indent="-1828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955" indent="-5543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B8E0"/>
    <a:srgbClr val="FFFFFF"/>
    <a:srgbClr val="18B29D"/>
    <a:srgbClr val="38AABA"/>
    <a:srgbClr val="1E6C7A"/>
    <a:srgbClr val="BF0000"/>
    <a:srgbClr val="166CA3"/>
    <a:srgbClr val="10517A"/>
    <a:srgbClr val="19B7F4"/>
    <a:srgbClr val="4BC1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2" autoAdjust="0"/>
    <p:restoredTop sz="95274" autoAdjust="0"/>
  </p:normalViewPr>
  <p:slideViewPr>
    <p:cSldViewPr>
      <p:cViewPr varScale="1">
        <p:scale>
          <a:sx n="72" d="100"/>
          <a:sy n="72" d="100"/>
        </p:scale>
        <p:origin x="-468" y="-102"/>
      </p:cViewPr>
      <p:guideLst>
        <p:guide orient="horz" pos="383"/>
        <p:guide orient="horz" pos="4106"/>
        <p:guide pos="4121"/>
        <p:guide pos="648"/>
        <p:guide pos="7557"/>
        <p:guide pos="6872"/>
      </p:guideLst>
    </p:cSldViewPr>
  </p:slideViewPr>
  <p:outlineViewPr>
    <p:cViewPr>
      <p:scale>
        <a:sx n="100" d="100"/>
        <a:sy n="100" d="100"/>
      </p:scale>
      <p:origin x="0" y="-103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4" Type="http://schemas.openxmlformats.org/officeDocument/2006/relationships/tags" Target="tags/tag13.xml"/><Relationship Id="rId23" Type="http://schemas.openxmlformats.org/officeDocument/2006/relationships/commentAuthors" Target="commentAuthors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handoutMaster" Target="handoutMasters/handoutMaster1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0DBF-D010-4114-9DE3-41E342A27C1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1D107-4CC9-43CA-8CA8-36E1DF70D5F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87B8-9A4B-45E2-BBE5-FB86ADE287A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A611-6692-4583-86AB-5AB9B972BD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75436" y="376143"/>
            <a:ext cx="8293039" cy="464750"/>
          </a:xfrm>
        </p:spPr>
        <p:txBody>
          <a:bodyPr vert="horz" lIns="68580" tIns="34290" rIns="68580" bIns="34290" rtlCol="0" anchor="ctr">
            <a:noAutofit/>
          </a:bodyPr>
          <a:lstStyle>
            <a:lvl1pPr algn="l">
              <a:defRPr lang="zh-CN" altLang="en-US" sz="3095" b="0" i="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defTabSz="514350">
              <a:lnSpc>
                <a:spcPct val="90000"/>
              </a:lnSpc>
            </a:pPr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cxnSp>
        <p:nvCxnSpPr>
          <p:cNvPr id="12" name="直接连接符 11"/>
          <p:cNvCxnSpPr/>
          <p:nvPr userDrawn="1"/>
        </p:nvCxnSpPr>
        <p:spPr>
          <a:xfrm flipV="1">
            <a:off x="1275150" y="906330"/>
            <a:ext cx="11052321" cy="1"/>
          </a:xfrm>
          <a:prstGeom prst="line">
            <a:avLst/>
          </a:prstGeom>
          <a:ln w="15875" cmpd="sng">
            <a:solidFill>
              <a:srgbClr val="18B29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 userDrawn="1"/>
        </p:nvGrpSpPr>
        <p:grpSpPr>
          <a:xfrm>
            <a:off x="556279" y="349355"/>
            <a:ext cx="556875" cy="556844"/>
            <a:chOff x="406574" y="236732"/>
            <a:chExt cx="612048" cy="593261"/>
          </a:xfrm>
        </p:grpSpPr>
        <p:sp>
          <p:nvSpPr>
            <p:cNvPr id="15" name="矩形 14"/>
            <p:cNvSpPr/>
            <p:nvPr userDrawn="1"/>
          </p:nvSpPr>
          <p:spPr>
            <a:xfrm>
              <a:off x="406574" y="236732"/>
              <a:ext cx="504000" cy="50400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"/>
            </a:p>
          </p:txBody>
        </p:sp>
        <p:sp>
          <p:nvSpPr>
            <p:cNvPr id="16" name="矩形 15"/>
            <p:cNvSpPr/>
            <p:nvPr userDrawn="1"/>
          </p:nvSpPr>
          <p:spPr>
            <a:xfrm>
              <a:off x="694606" y="512239"/>
              <a:ext cx="324016" cy="317754"/>
            </a:xfrm>
            <a:prstGeom prst="rect">
              <a:avLst/>
            </a:prstGeom>
            <a:solidFill>
              <a:srgbClr val="18B2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"/>
            </a:p>
          </p:txBody>
        </p:sp>
      </p:grpSp>
      <p:pic>
        <p:nvPicPr>
          <p:cNvPr id="6149" name="图片 3" descr="维控logo中文副本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277177" y="375919"/>
            <a:ext cx="2182416" cy="427709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37" name="矩形 36"/>
          <p:cNvSpPr/>
          <p:nvPr userDrawn="1"/>
        </p:nvSpPr>
        <p:spPr>
          <a:xfrm>
            <a:off x="0" y="6845300"/>
            <a:ext cx="12858750" cy="387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-无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4961" y="1110247"/>
            <a:ext cx="12050089" cy="5532632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593685" y="6703595"/>
            <a:ext cx="3000375" cy="385072"/>
          </a:xfrm>
        </p:spPr>
        <p:txBody>
          <a:bodyPr/>
          <a:lstStyle/>
          <a:p>
            <a:fld id="{9125718D-374B-48EB-A1E7-112597E392C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4C02-8E92-4DF7-AA55-62B0BA459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84238" y="385763"/>
            <a:ext cx="11090275" cy="139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4238" y="1925638"/>
            <a:ext cx="11090275" cy="4589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423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F82D2-7A68-459D-A996-9BDDA2518FA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59263" y="6704013"/>
            <a:ext cx="43402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08208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EE5D-26FB-46D5-A381-ECFB35BF1D3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 spd="slow">
    <p:random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印品黑体" panose="00000500000000000000" pitchFamily="2" charset="-122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7.png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5.xml"/><Relationship Id="rId6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6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2384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23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7" name="Freeform 7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430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4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9" name="Freeform 9"/>
          <p:cNvSpPr/>
          <p:nvPr/>
        </p:nvSpPr>
        <p:spPr bwMode="auto">
          <a:xfrm>
            <a:off x="0" y="0"/>
            <a:ext cx="9761846" cy="5949079"/>
          </a:xfrm>
          <a:custGeom>
            <a:avLst/>
            <a:gdLst>
              <a:gd name="T0" fmla="*/ 4373 w 4373"/>
              <a:gd name="T1" fmla="*/ 0 h 2665"/>
              <a:gd name="T2" fmla="*/ 0 w 4373"/>
              <a:gd name="T3" fmla="*/ 2665 h 2665"/>
              <a:gd name="T4" fmla="*/ 0 w 4373"/>
              <a:gd name="T5" fmla="*/ 2185 h 2665"/>
              <a:gd name="T6" fmla="*/ 4373 w 4373"/>
              <a:gd name="T7" fmla="*/ 0 h 2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3" h="2665">
                <a:moveTo>
                  <a:pt x="4373" y="0"/>
                </a:moveTo>
                <a:lnTo>
                  <a:pt x="0" y="2665"/>
                </a:lnTo>
                <a:lnTo>
                  <a:pt x="0" y="2185"/>
                </a:lnTo>
                <a:lnTo>
                  <a:pt x="437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4" name="矩形 259"/>
          <p:cNvSpPr>
            <a:spLocks noChangeArrowheads="1"/>
          </p:cNvSpPr>
          <p:nvPr/>
        </p:nvSpPr>
        <p:spPr bwMode="auto">
          <a:xfrm>
            <a:off x="5473700" y="2392045"/>
            <a:ext cx="6537960" cy="830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5400" smtClean="0">
                <a:solidFill>
                  <a:schemeClr val="tx1"/>
                </a:solidFill>
                <a:latin typeface="+mn-lt"/>
                <a:ea typeface="黑体" panose="02010609060101010101" charset="-122"/>
                <a:cs typeface="Arial" panose="020B0604020202020204" pitchFamily="34" charset="0"/>
              </a:rPr>
              <a:t>Lua Script: MQTT Client</a:t>
            </a:r>
            <a:endParaRPr lang="en-US" altLang="zh-CN" sz="5400" smtClean="0">
              <a:solidFill>
                <a:schemeClr val="tx1"/>
              </a:solidFill>
              <a:latin typeface="+mn-lt"/>
              <a:ea typeface="黑体" panose="02010609060101010101" charset="-122"/>
              <a:cs typeface="Arial" panose="020B0604020202020204" pitchFamily="34" charset="0"/>
            </a:endParaRPr>
          </a:p>
        </p:txBody>
      </p:sp>
      <p:pic>
        <p:nvPicPr>
          <p:cNvPr id="6149" name="图片 3" descr="维控logo中文副本"/>
          <p:cNvPicPr>
            <a:picLocks noChangeAspect="1"/>
          </p:cNvPicPr>
          <p:nvPr userDrawn="1"/>
        </p:nvPicPr>
        <p:blipFill>
          <a:blip r:embed="rId1" cstate="print"/>
          <a:stretch>
            <a:fillRect/>
          </a:stretch>
        </p:blipFill>
        <p:spPr>
          <a:xfrm>
            <a:off x="107652" y="53339"/>
            <a:ext cx="2182416" cy="427709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3" name="文本框 2"/>
          <p:cNvSpPr txBox="1"/>
          <p:nvPr/>
        </p:nvSpPr>
        <p:spPr>
          <a:xfrm>
            <a:off x="6871677" y="5370039"/>
            <a:ext cx="51612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福州富昌维控电子科技有限公司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2"/>
          <p:cNvSpPr txBox="1"/>
          <p:nvPr/>
        </p:nvSpPr>
        <p:spPr>
          <a:xfrm>
            <a:off x="6429051" y="5949079"/>
            <a:ext cx="56039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FUZHOU FU CHANG WECON ELECTRONICS TECHNOLOGY CO.,LTD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2"/>
          <p:cNvSpPr txBox="1"/>
          <p:nvPr/>
        </p:nvSpPr>
        <p:spPr>
          <a:xfrm>
            <a:off x="8857703" y="4814385"/>
            <a:ext cx="315404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800" dirty="0">
                <a:latin typeface="+mn-lt"/>
              </a:rPr>
              <a:t>Presented by </a:t>
            </a:r>
            <a:r>
              <a:rPr lang="en-US" altLang="zh-CN" sz="2800" dirty="0" smtClean="0">
                <a:latin typeface="+mn-lt"/>
                <a:ea typeface="微软雅黑" panose="020B0503020204020204" pitchFamily="34" charset="-122"/>
              </a:rPr>
              <a:t>Hunter</a:t>
            </a:r>
            <a:endParaRPr lang="zh-CN" altLang="en-US" sz="2800" dirty="0">
              <a:latin typeface="+mn-lt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49"/>
                            </p:stCondLst>
                            <p:childTnLst>
                              <p:par>
                                <p:cTn id="3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199"/>
                            </p:stCondLst>
                            <p:childTnLst>
                              <p:par>
                                <p:cTn id="4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4" grpId="0" bldLvl="0" animBg="1"/>
      <p:bldP spid="4" grpId="1" bldLvl="0" animBg="1"/>
      <p:bldP spid="3" grpId="0"/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+mn-lt"/>
                <a:cs typeface="+mn-lt"/>
                <a:sym typeface="+mn-ea"/>
              </a:rPr>
              <a:t>Preparation Work </a:t>
            </a:r>
            <a:r>
              <a:rPr lang="en-US" altLang="zh-CN">
                <a:latin typeface="+mn-lt"/>
                <a:cs typeface="+mn-lt"/>
                <a:sym typeface="+mn-ea"/>
              </a:rPr>
              <a:t>Before C</a:t>
            </a:r>
            <a:r>
              <a:rPr lang="en-US" altLang="zh-CN">
                <a:latin typeface="+mn-lt"/>
                <a:cs typeface="+mn-lt"/>
                <a:sym typeface="+mn-ea"/>
              </a:rPr>
              <a:t>onnection</a:t>
            </a:r>
            <a:endParaRPr lang="en-US" altLang="zh-CN">
              <a:latin typeface="+mn-lt"/>
              <a:cs typeface="+mn-lt"/>
              <a:sym typeface="+mn-ea"/>
            </a:endParaRPr>
          </a:p>
        </p:txBody>
      </p:sp>
      <p:sp>
        <p:nvSpPr>
          <p:cNvPr id="6" name="MH_Text_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952500"/>
            <a:ext cx="6792595" cy="527050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1708" tIns="50853" rIns="101708" bIns="50853">
            <a:noAutofit/>
          </a:bodyPr>
          <a:p>
            <a:pPr marL="285750" indent="50800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charset="0"/>
              <a:buChar char="n"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Test Message &amp; Result</a:t>
            </a:r>
            <a:endParaRPr 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101090" y="1672590"/>
            <a:ext cx="4172585" cy="31381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800">
                <a:latin typeface="+mn-lt"/>
                <a:cs typeface="+mn-lt"/>
              </a:rPr>
              <a:t>{ </a:t>
            </a:r>
            <a:endParaRPr lang="en-US" altLang="zh-CN" sz="1800">
              <a:latin typeface="+mn-lt"/>
              <a:cs typeface="+mn-lt"/>
            </a:endParaRPr>
          </a:p>
          <a:p>
            <a:r>
              <a:rPr lang="en-US" altLang="zh-CN" sz="1800">
                <a:latin typeface="+mn-lt"/>
                <a:cs typeface="+mn-lt"/>
              </a:rPr>
              <a:t>"timestamp": 1631152760, </a:t>
            </a:r>
            <a:endParaRPr lang="en-US" altLang="zh-CN" sz="1800">
              <a:latin typeface="+mn-lt"/>
              <a:cs typeface="+mn-lt"/>
            </a:endParaRPr>
          </a:p>
          <a:p>
            <a:r>
              <a:rPr lang="en-US" altLang="zh-CN" sz="1800">
                <a:latin typeface="+mn-lt"/>
                <a:cs typeface="+mn-lt"/>
              </a:rPr>
              <a:t>"messageId": 1, </a:t>
            </a:r>
            <a:endParaRPr lang="en-US" altLang="zh-CN" sz="1800">
              <a:latin typeface="+mn-lt"/>
              <a:cs typeface="+mn-lt"/>
            </a:endParaRPr>
          </a:p>
          <a:p>
            <a:r>
              <a:rPr lang="en-US" altLang="zh-CN" sz="1800">
                <a:latin typeface="+mn-lt"/>
                <a:cs typeface="+mn-lt"/>
              </a:rPr>
              <a:t>"event": "test_data", </a:t>
            </a:r>
            <a:endParaRPr lang="en-US" altLang="zh-CN" sz="1800">
              <a:latin typeface="+mn-lt"/>
              <a:cs typeface="+mn-lt"/>
            </a:endParaRPr>
          </a:p>
          <a:p>
            <a:r>
              <a:rPr lang="en-US" altLang="zh-CN" sz="1800">
                <a:latin typeface="+mn-lt"/>
                <a:cs typeface="+mn-lt"/>
              </a:rPr>
              <a:t>"mfrs": "MQTT_FX", </a:t>
            </a:r>
            <a:endParaRPr lang="en-US" altLang="zh-CN" sz="1800">
              <a:latin typeface="+mn-lt"/>
              <a:cs typeface="+mn-lt"/>
            </a:endParaRPr>
          </a:p>
          <a:p>
            <a:r>
              <a:rPr lang="en-US" altLang="zh-CN" sz="1800">
                <a:latin typeface="+mn-lt"/>
                <a:cs typeface="+mn-lt"/>
              </a:rPr>
              <a:t>"data": { </a:t>
            </a:r>
            <a:endParaRPr lang="en-US" altLang="zh-CN" sz="1800">
              <a:latin typeface="+mn-lt"/>
              <a:cs typeface="+mn-lt"/>
            </a:endParaRPr>
          </a:p>
          <a:p>
            <a:r>
              <a:rPr lang="en-US" altLang="zh-CN" sz="1800">
                <a:latin typeface="+mn-lt"/>
                <a:cs typeface="+mn-lt"/>
              </a:rPr>
              <a:t>"id" : 1436217747670454274,</a:t>
            </a:r>
            <a:endParaRPr lang="en-US" altLang="zh-CN" sz="1800">
              <a:latin typeface="+mn-lt"/>
              <a:cs typeface="+mn-lt"/>
            </a:endParaRPr>
          </a:p>
          <a:p>
            <a:r>
              <a:rPr lang="en-US" altLang="zh-CN" sz="1800">
                <a:latin typeface="+mn-lt"/>
                <a:cs typeface="+mn-lt"/>
              </a:rPr>
              <a:t>"waterlevel" : 150,</a:t>
            </a:r>
            <a:endParaRPr lang="en-US" altLang="zh-CN" sz="1800">
              <a:latin typeface="+mn-lt"/>
              <a:cs typeface="+mn-lt"/>
            </a:endParaRPr>
          </a:p>
          <a:p>
            <a:r>
              <a:rPr lang="en-US" altLang="zh-CN" sz="1800">
                <a:latin typeface="+mn-lt"/>
                <a:cs typeface="+mn-lt"/>
              </a:rPr>
              <a:t>"temperature" : 20</a:t>
            </a:r>
            <a:endParaRPr lang="en-US" altLang="zh-CN" sz="1800">
              <a:latin typeface="+mn-lt"/>
              <a:cs typeface="+mn-lt"/>
            </a:endParaRPr>
          </a:p>
          <a:p>
            <a:r>
              <a:rPr lang="en-US" altLang="zh-CN" sz="1800">
                <a:latin typeface="+mn-lt"/>
                <a:cs typeface="+mn-lt"/>
              </a:rPr>
              <a:t>}</a:t>
            </a:r>
            <a:endParaRPr lang="en-US" altLang="zh-CN" sz="1800">
              <a:latin typeface="+mn-lt"/>
              <a:cs typeface="+mn-lt"/>
            </a:endParaRPr>
          </a:p>
          <a:p>
            <a:r>
              <a:rPr lang="en-US" altLang="zh-CN" sz="1800">
                <a:latin typeface="+mn-lt"/>
                <a:cs typeface="+mn-lt"/>
              </a:rPr>
              <a:t>}</a:t>
            </a:r>
            <a:endParaRPr lang="en-US" altLang="zh-CN" sz="1800">
              <a:latin typeface="+mn-lt"/>
              <a:cs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1540" y="2176145"/>
            <a:ext cx="7156450" cy="3615055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2384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23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7" name="Freeform 7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430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4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9" name="Freeform 9"/>
          <p:cNvSpPr/>
          <p:nvPr/>
        </p:nvSpPr>
        <p:spPr bwMode="auto">
          <a:xfrm>
            <a:off x="0" y="0"/>
            <a:ext cx="9761846" cy="5949079"/>
          </a:xfrm>
          <a:custGeom>
            <a:avLst/>
            <a:gdLst>
              <a:gd name="T0" fmla="*/ 4373 w 4373"/>
              <a:gd name="T1" fmla="*/ 0 h 2665"/>
              <a:gd name="T2" fmla="*/ 0 w 4373"/>
              <a:gd name="T3" fmla="*/ 2665 h 2665"/>
              <a:gd name="T4" fmla="*/ 0 w 4373"/>
              <a:gd name="T5" fmla="*/ 2185 h 2665"/>
              <a:gd name="T6" fmla="*/ 4373 w 4373"/>
              <a:gd name="T7" fmla="*/ 0 h 2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3" h="2665">
                <a:moveTo>
                  <a:pt x="4373" y="0"/>
                </a:moveTo>
                <a:lnTo>
                  <a:pt x="0" y="2665"/>
                </a:lnTo>
                <a:lnTo>
                  <a:pt x="0" y="2185"/>
                </a:lnTo>
                <a:lnTo>
                  <a:pt x="437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4" name="矩形 259"/>
          <p:cNvSpPr>
            <a:spLocks noChangeArrowheads="1"/>
          </p:cNvSpPr>
          <p:nvPr/>
        </p:nvSpPr>
        <p:spPr bwMode="auto">
          <a:xfrm>
            <a:off x="3405505" y="2421255"/>
            <a:ext cx="6233160" cy="110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7200">
                <a:latin typeface="+mn-lt"/>
                <a:cs typeface="+mn-lt"/>
                <a:sym typeface="+mn-ea"/>
              </a:rPr>
              <a:t>How to Connect</a:t>
            </a:r>
            <a:endParaRPr lang="en-US" altLang="zh-CN" sz="7200" smtClean="0">
              <a:solidFill>
                <a:schemeClr val="tx1"/>
              </a:solidFill>
              <a:latin typeface="+mn-lt"/>
              <a:ea typeface="黑体" panose="02010609060101010101" charset="-122"/>
              <a:cs typeface="+mn-lt"/>
              <a:sym typeface="+mn-ea"/>
            </a:endParaRPr>
          </a:p>
        </p:txBody>
      </p:sp>
      <p:pic>
        <p:nvPicPr>
          <p:cNvPr id="6149" name="图片 3" descr="维控logo中文副本"/>
          <p:cNvPicPr>
            <a:picLocks noChangeAspect="1"/>
          </p:cNvPicPr>
          <p:nvPr userDrawn="1"/>
        </p:nvPicPr>
        <p:blipFill>
          <a:blip r:embed="rId1" cstate="print"/>
          <a:stretch>
            <a:fillRect/>
          </a:stretch>
        </p:blipFill>
        <p:spPr>
          <a:xfrm>
            <a:off x="107652" y="53339"/>
            <a:ext cx="2182416" cy="427709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9" grpId="0" bldLvl="0" animBg="1"/>
      <p:bldP spid="4" grpId="0" bldLvl="0" animBg="1"/>
      <p:bldP spid="4" grpId="1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Lua Script Programming</a:t>
            </a:r>
            <a:endParaRPr lang="en-US" altLang="zh-CN"/>
          </a:p>
        </p:txBody>
      </p:sp>
      <p:sp>
        <p:nvSpPr>
          <p:cNvPr id="6" name="MH_Number_1"/>
          <p:cNvSpPr/>
          <p:nvPr>
            <p:custDataLst>
              <p:tags r:id="rId1"/>
            </p:custDataLst>
          </p:nvPr>
        </p:nvSpPr>
        <p:spPr>
          <a:xfrm>
            <a:off x="1965196" y="2320129"/>
            <a:ext cx="379667" cy="379667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p>
            <a:pPr algn="ctr"/>
            <a:r>
              <a:rPr lang="en-US" altLang="zh-CN" sz="2110" b="1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endParaRPr lang="zh-CN" altLang="en-US" sz="2110" b="1" dirty="0">
              <a:solidFill>
                <a:schemeClr val="bg1"/>
              </a:solidFill>
              <a:latin typeface="印品黑体" panose="00000500000000000000" pitchFamily="2" charset="-122"/>
              <a:ea typeface="印品黑体" panose="00000500000000000000" pitchFamily="2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9" name="MH_Number_2"/>
          <p:cNvSpPr/>
          <p:nvPr>
            <p:custDataLst>
              <p:tags r:id="rId2"/>
            </p:custDataLst>
          </p:nvPr>
        </p:nvSpPr>
        <p:spPr>
          <a:xfrm>
            <a:off x="1965196" y="3213518"/>
            <a:ext cx="379667" cy="379667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p>
            <a:pPr algn="ctr"/>
            <a:r>
              <a:rPr lang="en-US" altLang="zh-CN" sz="2110" b="1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endParaRPr lang="zh-CN" altLang="en-US" sz="2110" b="1" dirty="0">
              <a:solidFill>
                <a:schemeClr val="bg1"/>
              </a:solidFill>
              <a:latin typeface="印品黑体" panose="00000500000000000000" pitchFamily="2" charset="-122"/>
              <a:ea typeface="印品黑体" panose="00000500000000000000" pitchFamily="2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8" name="MH_Number_3"/>
          <p:cNvSpPr/>
          <p:nvPr>
            <p:custDataLst>
              <p:tags r:id="rId3"/>
            </p:custDataLst>
          </p:nvPr>
        </p:nvSpPr>
        <p:spPr>
          <a:xfrm>
            <a:off x="1965196" y="4106907"/>
            <a:ext cx="379667" cy="379667"/>
          </a:xfrm>
          <a:prstGeom prst="ellipse">
            <a:avLst/>
          </a:prstGeom>
          <a:solidFill>
            <a:schemeClr val="accent3"/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p>
            <a:pPr algn="ctr"/>
            <a:r>
              <a:rPr lang="en-US" altLang="zh-CN" sz="2110" b="1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endParaRPr lang="zh-CN" altLang="en-US" sz="2110" b="1" dirty="0">
              <a:solidFill>
                <a:schemeClr val="bg1"/>
              </a:solidFill>
              <a:latin typeface="印品黑体" panose="00000500000000000000" pitchFamily="2" charset="-122"/>
              <a:ea typeface="印品黑体" panose="00000500000000000000" pitchFamily="2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pic>
        <p:nvPicPr>
          <p:cNvPr id="7" name="图片 6" descr="Mqtt-hor.sv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42170" y="2176145"/>
            <a:ext cx="2095500" cy="533400"/>
          </a:xfrm>
          <a:prstGeom prst="rect">
            <a:avLst/>
          </a:prstGeom>
        </p:spPr>
      </p:pic>
      <p:pic>
        <p:nvPicPr>
          <p:cNvPr id="8" name="图片 7" descr="Lua-Logo.sv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37980" y="3112135"/>
            <a:ext cx="2829560" cy="282956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2613025" y="2156460"/>
            <a:ext cx="728408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4000">
                <a:latin typeface="+mn-lt"/>
                <a:cs typeface="+mn-lt"/>
              </a:rPr>
              <a:t>Initialize mqtt object</a:t>
            </a:r>
            <a:endParaRPr lang="en-US" altLang="zh-CN" sz="4000">
              <a:latin typeface="+mn-lt"/>
              <a:cs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613025" y="3050540"/>
            <a:ext cx="728408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4000">
                <a:latin typeface="+mn-lt"/>
                <a:cs typeface="+mn-lt"/>
              </a:rPr>
              <a:t>Connect to </a:t>
            </a:r>
            <a:r>
              <a:rPr lang="en-US" altLang="zh-CN" sz="4000">
                <a:latin typeface="+mn-lt"/>
                <a:cs typeface="+mn-lt"/>
              </a:rPr>
              <a:t>mqtt</a:t>
            </a:r>
            <a:endParaRPr lang="en-US" altLang="zh-CN" sz="4000">
              <a:latin typeface="+mn-lt"/>
              <a:cs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613025" y="3944620"/>
            <a:ext cx="728408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4000">
                <a:latin typeface="+mn-lt"/>
                <a:cs typeface="+mn-lt"/>
              </a:rPr>
              <a:t>Subscribe/Publish topic</a:t>
            </a:r>
            <a:endParaRPr lang="en-US" altLang="zh-CN" sz="4000">
              <a:latin typeface="+mn-lt"/>
              <a:cs typeface="+mn-lt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9" grpId="0" bldLvl="0" animBg="1"/>
      <p:bldP spid="18" grpId="0" bldLvl="0" animBg="1"/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V-Box Demo Script Snippet Code</a:t>
            </a:r>
            <a:endParaRPr lang="en-US" altLang="zh-CN"/>
          </a:p>
        </p:txBody>
      </p:sp>
      <p:sp>
        <p:nvSpPr>
          <p:cNvPr id="4" name="矩形 259"/>
          <p:cNvSpPr>
            <a:spLocks noChangeArrowheads="1"/>
          </p:cNvSpPr>
          <p:nvPr/>
        </p:nvSpPr>
        <p:spPr bwMode="auto">
          <a:xfrm>
            <a:off x="6429375" y="1240155"/>
            <a:ext cx="6233160" cy="5383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l">
              <a:buNone/>
            </a:pPr>
            <a:r>
              <a:rPr lang="en-US" altLang="zh-CN" sz="1400">
                <a:latin typeface="+mn-lt"/>
                <a:cs typeface="+mn-lt"/>
                <a:sym typeface="+mn-ea"/>
              </a:rPr>
              <a:t>function MQTT.main()</a:t>
            </a:r>
            <a:endParaRPr lang="en-US" altLang="zh-CN" sz="1400">
              <a:latin typeface="+mn-lt"/>
              <a:cs typeface="+mn-lt"/>
              <a:sym typeface="+mn-ea"/>
            </a:endParaRPr>
          </a:p>
          <a:p>
            <a:pPr algn="l">
              <a:buNone/>
            </a:pPr>
            <a:r>
              <a:rPr lang="en-US" altLang="zh-CN" sz="1400">
                <a:latin typeface="+mn-lt"/>
                <a:cs typeface="+mn-lt"/>
                <a:sym typeface="+mn-ea"/>
              </a:rPr>
              <a:t>    --dosomething</a:t>
            </a:r>
            <a:endParaRPr lang="en-US" altLang="zh-CN" sz="1400">
              <a:latin typeface="+mn-lt"/>
              <a:cs typeface="+mn-lt"/>
              <a:sym typeface="+mn-ea"/>
            </a:endParaRPr>
          </a:p>
          <a:p>
            <a:pPr algn="l">
              <a:buNone/>
            </a:pPr>
            <a:r>
              <a:rPr lang="en-US" altLang="zh-CN" sz="1400">
                <a:latin typeface="+mn-lt"/>
                <a:cs typeface="+mn-lt"/>
                <a:sym typeface="+mn-ea"/>
              </a:rPr>
              <a:t>    print(os.date("%Y-%m-%d %H:%M %S", os.time()) .. " main start")</a:t>
            </a:r>
            <a:endParaRPr lang="en-US" altLang="zh-CN" sz="1400">
              <a:latin typeface="+mn-lt"/>
              <a:cs typeface="+mn-lt"/>
              <a:sym typeface="+mn-ea"/>
            </a:endParaRPr>
          </a:p>
          <a:p>
            <a:pPr algn="l">
              <a:buNone/>
            </a:pPr>
            <a:r>
              <a:rPr lang="en-US" altLang="zh-CN" sz="1400">
                <a:latin typeface="+mn-lt"/>
                <a:cs typeface="+mn-lt"/>
                <a:sym typeface="+mn-ea"/>
              </a:rPr>
              <a:t>    --determine the mqtt object whether exist</a:t>
            </a:r>
            <a:endParaRPr lang="en-US" altLang="zh-CN" sz="1400">
              <a:latin typeface="+mn-lt"/>
              <a:cs typeface="+mn-lt"/>
              <a:sym typeface="+mn-ea"/>
            </a:endParaRPr>
          </a:p>
          <a:p>
            <a:pPr algn="l">
              <a:buNone/>
            </a:pPr>
            <a:r>
              <a:rPr lang="en-US" altLang="zh-CN" sz="1400">
                <a:latin typeface="+mn-lt"/>
                <a:cs typeface="+mn-lt"/>
                <a:sym typeface="+mn-ea"/>
              </a:rPr>
              <a:t>    if g_mq then</a:t>
            </a:r>
            <a:endParaRPr lang="en-US" altLang="zh-CN" sz="1400">
              <a:latin typeface="+mn-lt"/>
              <a:cs typeface="+mn-lt"/>
              <a:sym typeface="+mn-ea"/>
            </a:endParaRPr>
          </a:p>
          <a:p>
            <a:pPr algn="l">
              <a:buNone/>
            </a:pPr>
            <a:r>
              <a:rPr lang="en-US" altLang="zh-CN" sz="1400">
                <a:latin typeface="+mn-lt"/>
                <a:cs typeface="+mn-lt"/>
                <a:sym typeface="+mn-ea"/>
              </a:rPr>
              <a:t>        --determine the mqtt object whether has been connected or not</a:t>
            </a:r>
            <a:endParaRPr lang="en-US" altLang="zh-CN" sz="1400">
              <a:latin typeface="+mn-lt"/>
              <a:cs typeface="+mn-lt"/>
              <a:sym typeface="+mn-ea"/>
            </a:endParaRPr>
          </a:p>
          <a:p>
            <a:pPr algn="l">
              <a:buNone/>
            </a:pPr>
            <a:r>
              <a:rPr lang="en-US" altLang="zh-CN" sz="1400">
                <a:latin typeface="+mn-lt"/>
                <a:cs typeface="+mn-lt"/>
                <a:sym typeface="+mn-ea"/>
              </a:rPr>
              <a:t>        if g_mq:isconnected() then</a:t>
            </a:r>
            <a:endParaRPr lang="en-US" altLang="zh-CN" sz="1400">
              <a:latin typeface="+mn-lt"/>
              <a:cs typeface="+mn-lt"/>
              <a:sym typeface="+mn-ea"/>
            </a:endParaRPr>
          </a:p>
          <a:p>
            <a:pPr algn="l">
              <a:buNone/>
            </a:pPr>
            <a:r>
              <a:rPr lang="en-US" altLang="zh-CN" sz="1400">
                <a:latin typeface="+mn-lt"/>
                <a:cs typeface="+mn-lt"/>
                <a:sym typeface="+mn-ea"/>
              </a:rPr>
              <a:t>            </a:t>
            </a:r>
            <a:r>
              <a:rPr lang="en-US" altLang="zh-CN" sz="1400">
                <a:solidFill>
                  <a:srgbClr val="FF0000"/>
                </a:solidFill>
                <a:latin typeface="+mn-lt"/>
                <a:cs typeface="+mn-lt"/>
                <a:sym typeface="+mn-ea"/>
              </a:rPr>
              <a:t>send_data()</a:t>
            </a:r>
            <a:endParaRPr lang="en-US" altLang="zh-CN" sz="1400">
              <a:latin typeface="+mn-lt"/>
              <a:cs typeface="+mn-lt"/>
              <a:sym typeface="+mn-ea"/>
            </a:endParaRPr>
          </a:p>
          <a:p>
            <a:pPr algn="l">
              <a:buNone/>
            </a:pPr>
            <a:r>
              <a:rPr lang="en-US" altLang="zh-CN" sz="1400">
                <a:latin typeface="+mn-lt"/>
                <a:cs typeface="+mn-lt"/>
                <a:sym typeface="+mn-ea"/>
              </a:rPr>
              <a:t>        else</a:t>
            </a:r>
            <a:endParaRPr lang="en-US" altLang="zh-CN" sz="1400">
              <a:latin typeface="+mn-lt"/>
              <a:cs typeface="+mn-lt"/>
              <a:sym typeface="+mn-ea"/>
            </a:endParaRPr>
          </a:p>
          <a:p>
            <a:pPr algn="l">
              <a:buNone/>
            </a:pPr>
            <a:r>
              <a:rPr lang="en-US" altLang="zh-CN" sz="1400">
                <a:latin typeface="+mn-lt"/>
                <a:cs typeface="+mn-lt"/>
                <a:sym typeface="+mn-ea"/>
              </a:rPr>
              <a:t>            if os.time() - LAST_TIME &gt; 20 then</a:t>
            </a:r>
            <a:endParaRPr lang="en-US" altLang="zh-CN" sz="1400">
              <a:latin typeface="+mn-lt"/>
              <a:cs typeface="+mn-lt"/>
              <a:sym typeface="+mn-ea"/>
            </a:endParaRPr>
          </a:p>
          <a:p>
            <a:pPr algn="l">
              <a:buNone/>
            </a:pPr>
            <a:r>
              <a:rPr lang="en-US" altLang="zh-CN" sz="1400">
                <a:latin typeface="+mn-lt"/>
                <a:cs typeface="+mn-lt"/>
                <a:sym typeface="+mn-ea"/>
              </a:rPr>
              <a:t>                LAST_TIME = os.time()</a:t>
            </a:r>
            <a:endParaRPr lang="en-US" altLang="zh-CN" sz="1400">
              <a:latin typeface="+mn-lt"/>
              <a:cs typeface="+mn-lt"/>
              <a:sym typeface="+mn-ea"/>
            </a:endParaRPr>
          </a:p>
          <a:p>
            <a:pPr algn="l">
              <a:buNone/>
            </a:pPr>
            <a:r>
              <a:rPr lang="en-US" altLang="zh-CN" sz="1400">
                <a:latin typeface="+mn-lt"/>
                <a:cs typeface="+mn-lt"/>
                <a:sym typeface="+mn-ea"/>
              </a:rPr>
              <a:t>                --connect to mqtt</a:t>
            </a:r>
            <a:endParaRPr lang="en-US" altLang="zh-CN" sz="1400">
              <a:latin typeface="+mn-lt"/>
              <a:cs typeface="+mn-lt"/>
              <a:sym typeface="+mn-ea"/>
            </a:endParaRPr>
          </a:p>
          <a:p>
            <a:pPr algn="l">
              <a:buNone/>
            </a:pPr>
            <a:r>
              <a:rPr lang="en-US" altLang="zh-CN" sz="1400">
                <a:latin typeface="+mn-lt"/>
                <a:cs typeface="+mn-lt"/>
                <a:sym typeface="+mn-ea"/>
              </a:rPr>
              <a:t>                </a:t>
            </a:r>
            <a:r>
              <a:rPr lang="en-US" altLang="zh-CN" sz="1400">
                <a:solidFill>
                  <a:srgbClr val="FF0000"/>
                </a:solidFill>
                <a:latin typeface="+mn-lt"/>
                <a:cs typeface="+mn-lt"/>
                <a:sym typeface="+mn-ea"/>
              </a:rPr>
              <a:t>mqtt_connect()</a:t>
            </a:r>
            <a:endParaRPr lang="en-US" altLang="zh-CN" sz="1400">
              <a:latin typeface="+mn-lt"/>
              <a:cs typeface="+mn-lt"/>
              <a:sym typeface="+mn-ea"/>
            </a:endParaRPr>
          </a:p>
          <a:p>
            <a:pPr algn="l">
              <a:buNone/>
            </a:pPr>
            <a:r>
              <a:rPr lang="en-US" altLang="zh-CN" sz="1400">
                <a:latin typeface="+mn-lt"/>
                <a:cs typeface="+mn-lt"/>
                <a:sym typeface="+mn-ea"/>
              </a:rPr>
              <a:t>            end</a:t>
            </a:r>
            <a:endParaRPr lang="en-US" altLang="zh-CN" sz="1400">
              <a:latin typeface="+mn-lt"/>
              <a:cs typeface="+mn-lt"/>
              <a:sym typeface="+mn-ea"/>
            </a:endParaRPr>
          </a:p>
          <a:p>
            <a:pPr algn="l">
              <a:buNone/>
            </a:pPr>
            <a:r>
              <a:rPr lang="en-US" altLang="zh-CN" sz="1400">
                <a:latin typeface="+mn-lt"/>
                <a:cs typeface="+mn-lt"/>
                <a:sym typeface="+mn-ea"/>
              </a:rPr>
              <a:t>        end</a:t>
            </a:r>
            <a:endParaRPr lang="en-US" altLang="zh-CN" sz="1400">
              <a:latin typeface="+mn-lt"/>
              <a:cs typeface="+mn-lt"/>
              <a:sym typeface="+mn-ea"/>
            </a:endParaRPr>
          </a:p>
          <a:p>
            <a:pPr algn="l">
              <a:buNone/>
            </a:pPr>
            <a:r>
              <a:rPr lang="en-US" altLang="zh-CN" sz="1400">
                <a:latin typeface="+mn-lt"/>
                <a:cs typeface="+mn-lt"/>
                <a:sym typeface="+mn-ea"/>
              </a:rPr>
              <a:t>    else</a:t>
            </a:r>
            <a:endParaRPr lang="en-US" altLang="zh-CN" sz="1400">
              <a:latin typeface="+mn-lt"/>
              <a:cs typeface="+mn-lt"/>
              <a:sym typeface="+mn-ea"/>
            </a:endParaRPr>
          </a:p>
          <a:p>
            <a:pPr algn="l">
              <a:buNone/>
            </a:pPr>
            <a:r>
              <a:rPr lang="en-US" altLang="zh-CN" sz="1400">
                <a:latin typeface="+mn-lt"/>
                <a:cs typeface="+mn-lt"/>
                <a:sym typeface="+mn-ea"/>
              </a:rPr>
              <a:t>        --mqtt object does not exist so create new one</a:t>
            </a:r>
            <a:endParaRPr lang="en-US" altLang="zh-CN" sz="1400">
              <a:latin typeface="+mn-lt"/>
              <a:cs typeface="+mn-lt"/>
              <a:sym typeface="+mn-ea"/>
            </a:endParaRPr>
          </a:p>
          <a:p>
            <a:pPr algn="l">
              <a:buNone/>
            </a:pPr>
            <a:r>
              <a:rPr lang="en-US" altLang="zh-CN" sz="1400">
                <a:latin typeface="+mn-lt"/>
                <a:cs typeface="+mn-lt"/>
                <a:sym typeface="+mn-ea"/>
              </a:rPr>
              <a:t>        </a:t>
            </a:r>
            <a:r>
              <a:rPr lang="en-US" altLang="zh-CN" sz="1400">
                <a:solidFill>
                  <a:srgbClr val="FF0000"/>
                </a:solidFill>
                <a:latin typeface="+mn-lt"/>
                <a:cs typeface="+mn-lt"/>
                <a:sym typeface="+mn-ea"/>
              </a:rPr>
              <a:t>mqtt_init()</a:t>
            </a:r>
            <a:endParaRPr lang="en-US" altLang="zh-CN" sz="1400">
              <a:latin typeface="+mn-lt"/>
              <a:cs typeface="+mn-lt"/>
              <a:sym typeface="+mn-ea"/>
            </a:endParaRPr>
          </a:p>
          <a:p>
            <a:pPr algn="l">
              <a:buNone/>
            </a:pPr>
            <a:r>
              <a:rPr lang="en-US" altLang="zh-CN" sz="1400">
                <a:latin typeface="+mn-lt"/>
                <a:cs typeface="+mn-lt"/>
                <a:sym typeface="+mn-ea"/>
              </a:rPr>
              <a:t>    end</a:t>
            </a:r>
            <a:endParaRPr lang="en-US" altLang="zh-CN" sz="1400">
              <a:latin typeface="+mn-lt"/>
              <a:cs typeface="+mn-lt"/>
              <a:sym typeface="+mn-ea"/>
            </a:endParaRPr>
          </a:p>
          <a:p>
            <a:pPr algn="l">
              <a:buNone/>
            </a:pPr>
            <a:r>
              <a:rPr lang="en-US" altLang="zh-CN" sz="1400">
                <a:latin typeface="+mn-lt"/>
                <a:cs typeface="+mn-lt"/>
                <a:sym typeface="+mn-ea"/>
              </a:rPr>
              <a:t>    print(os.date("%Y-%m-%d %H:%M %S", os.time()) .. " main end")</a:t>
            </a:r>
            <a:endParaRPr lang="en-US" altLang="zh-CN" sz="1400">
              <a:latin typeface="+mn-lt"/>
              <a:cs typeface="+mn-lt"/>
              <a:sym typeface="+mn-ea"/>
            </a:endParaRPr>
          </a:p>
          <a:p>
            <a:pPr algn="l">
              <a:buNone/>
            </a:pPr>
            <a:r>
              <a:rPr lang="en-US" altLang="zh-CN" sz="1400">
                <a:latin typeface="+mn-lt"/>
                <a:cs typeface="+mn-lt"/>
                <a:sym typeface="+mn-ea"/>
              </a:rPr>
              <a:t>end</a:t>
            </a:r>
            <a:endParaRPr lang="en-US" altLang="zh-CN" sz="1400">
              <a:latin typeface="+mn-lt"/>
              <a:cs typeface="+mn-lt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275715" y="1240155"/>
            <a:ext cx="561276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/>
              <a:t>Complete Code: </a:t>
            </a:r>
            <a:endParaRPr lang="en-US" altLang="zh-CN"/>
          </a:p>
          <a:p>
            <a:r>
              <a:rPr lang="zh-CN" altLang="en-US">
                <a:solidFill>
                  <a:srgbClr val="0070C0"/>
                </a:solidFill>
                <a:cs typeface="Calibri" panose="020F0502020204030204" pitchFamily="34" charset="0"/>
              </a:rPr>
              <a:t>https://docs.we-con.com.cn/bin/view/V-BOX/V-Net/Training/2.Script/#H2.1V-Boxconnectwithtestserver28GeneralExample29</a:t>
            </a:r>
            <a:endParaRPr lang="zh-CN" altLang="en-US">
              <a:solidFill>
                <a:srgbClr val="0070C0"/>
              </a:solidFill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4" grpId="1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HMI Demo Script Snippet Code</a:t>
            </a:r>
            <a:endParaRPr lang="en-US" altLang="zh-CN"/>
          </a:p>
        </p:txBody>
      </p:sp>
      <p:sp>
        <p:nvSpPr>
          <p:cNvPr id="4" name="矩形 259"/>
          <p:cNvSpPr>
            <a:spLocks noChangeArrowheads="1"/>
          </p:cNvSpPr>
          <p:nvPr/>
        </p:nvSpPr>
        <p:spPr bwMode="auto">
          <a:xfrm>
            <a:off x="8157845" y="1600200"/>
            <a:ext cx="2980690" cy="4262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l">
              <a:buNone/>
            </a:pPr>
            <a:r>
              <a:rPr lang="en-US" altLang="zh-CN" sz="1800">
                <a:latin typeface="+mn-lt"/>
                <a:cs typeface="+mn-lt"/>
                <a:sym typeface="+mn-ea"/>
              </a:rPr>
              <a:t>-- mqtt execution</a:t>
            </a:r>
            <a:endParaRPr lang="en-US" altLang="zh-CN" sz="1800">
              <a:latin typeface="+mn-lt"/>
              <a:cs typeface="+mn-lt"/>
              <a:sym typeface="+mn-ea"/>
            </a:endParaRPr>
          </a:p>
          <a:p>
            <a:pPr algn="l">
              <a:buNone/>
            </a:pPr>
            <a:r>
              <a:rPr lang="en-US" altLang="zh-CN" sz="1800">
                <a:latin typeface="+mn-lt"/>
                <a:cs typeface="+mn-lt"/>
                <a:sym typeface="+mn-ea"/>
              </a:rPr>
              <a:t>function mqtt_loop()</a:t>
            </a:r>
            <a:endParaRPr lang="en-US" altLang="zh-CN" sz="1800">
              <a:latin typeface="+mn-lt"/>
              <a:cs typeface="+mn-lt"/>
              <a:sym typeface="+mn-ea"/>
            </a:endParaRPr>
          </a:p>
          <a:p>
            <a:pPr algn="l">
              <a:buNone/>
            </a:pPr>
            <a:r>
              <a:rPr lang="en-US" altLang="zh-CN" sz="1800">
                <a:latin typeface="+mn-lt"/>
                <a:cs typeface="+mn-lt"/>
                <a:sym typeface="+mn-ea"/>
              </a:rPr>
              <a:t>    if obj then</a:t>
            </a:r>
            <a:endParaRPr lang="en-US" altLang="zh-CN" sz="1800">
              <a:latin typeface="+mn-lt"/>
              <a:cs typeface="+mn-lt"/>
              <a:sym typeface="+mn-ea"/>
            </a:endParaRPr>
          </a:p>
          <a:p>
            <a:pPr algn="l">
              <a:buNone/>
            </a:pPr>
            <a:r>
              <a:rPr lang="en-US" altLang="zh-CN" sz="1800">
                <a:latin typeface="+mn-lt"/>
                <a:cs typeface="+mn-lt"/>
                <a:sym typeface="+mn-ea"/>
              </a:rPr>
              <a:t>        if obj:isconnected() then</a:t>
            </a:r>
            <a:endParaRPr lang="en-US" altLang="zh-CN" sz="1800">
              <a:latin typeface="+mn-lt"/>
              <a:cs typeface="+mn-lt"/>
              <a:sym typeface="+mn-ea"/>
            </a:endParaRPr>
          </a:p>
          <a:p>
            <a:pPr algn="l">
              <a:buNone/>
            </a:pPr>
            <a:r>
              <a:rPr lang="en-US" altLang="zh-CN" sz="1800">
                <a:latin typeface="+mn-lt"/>
                <a:cs typeface="+mn-lt"/>
                <a:sym typeface="+mn-ea"/>
              </a:rPr>
              <a:t>            </a:t>
            </a:r>
            <a:r>
              <a:rPr lang="en-US" altLang="zh-CN" sz="1800">
                <a:solidFill>
                  <a:srgbClr val="FF0000"/>
                </a:solidFill>
                <a:latin typeface="+mn-lt"/>
                <a:cs typeface="+mn-lt"/>
                <a:sym typeface="+mn-ea"/>
              </a:rPr>
              <a:t>send_data()</a:t>
            </a:r>
            <a:endParaRPr lang="en-US" altLang="zh-CN" sz="1800">
              <a:latin typeface="+mn-lt"/>
              <a:cs typeface="+mn-lt"/>
              <a:sym typeface="+mn-ea"/>
            </a:endParaRPr>
          </a:p>
          <a:p>
            <a:pPr algn="l">
              <a:buNone/>
            </a:pPr>
            <a:r>
              <a:rPr lang="en-US" altLang="zh-CN" sz="1800">
                <a:latin typeface="+mn-lt"/>
                <a:cs typeface="+mn-lt"/>
                <a:sym typeface="+mn-ea"/>
              </a:rPr>
              <a:t>        else</a:t>
            </a:r>
            <a:endParaRPr lang="en-US" altLang="zh-CN" sz="1800">
              <a:latin typeface="+mn-lt"/>
              <a:cs typeface="+mn-lt"/>
              <a:sym typeface="+mn-ea"/>
            </a:endParaRPr>
          </a:p>
          <a:p>
            <a:pPr algn="l">
              <a:buNone/>
            </a:pPr>
            <a:r>
              <a:rPr lang="en-US" altLang="zh-CN" sz="1800">
                <a:latin typeface="+mn-lt"/>
                <a:cs typeface="+mn-lt"/>
                <a:sym typeface="+mn-ea"/>
              </a:rPr>
              <a:t>            </a:t>
            </a:r>
            <a:r>
              <a:rPr lang="en-US" altLang="zh-CN" sz="1800">
                <a:solidFill>
                  <a:srgbClr val="FF0000"/>
                </a:solidFill>
                <a:latin typeface="+mn-lt"/>
                <a:cs typeface="+mn-lt"/>
                <a:sym typeface="+mn-ea"/>
              </a:rPr>
              <a:t>mqtt_connect()</a:t>
            </a:r>
            <a:endParaRPr lang="en-US" altLang="zh-CN" sz="1800">
              <a:latin typeface="+mn-lt"/>
              <a:cs typeface="+mn-lt"/>
              <a:sym typeface="+mn-ea"/>
            </a:endParaRPr>
          </a:p>
          <a:p>
            <a:pPr algn="l">
              <a:buNone/>
            </a:pPr>
            <a:r>
              <a:rPr lang="en-US" altLang="zh-CN" sz="1800">
                <a:latin typeface="+mn-lt"/>
                <a:cs typeface="+mn-lt"/>
                <a:sym typeface="+mn-ea"/>
              </a:rPr>
              <a:t>        end</a:t>
            </a:r>
            <a:endParaRPr lang="en-US" altLang="zh-CN" sz="1800">
              <a:latin typeface="+mn-lt"/>
              <a:cs typeface="+mn-lt"/>
              <a:sym typeface="+mn-ea"/>
            </a:endParaRPr>
          </a:p>
          <a:p>
            <a:pPr algn="l">
              <a:buNone/>
            </a:pPr>
            <a:r>
              <a:rPr lang="en-US" altLang="zh-CN" sz="1800">
                <a:latin typeface="+mn-lt"/>
                <a:cs typeface="+mn-lt"/>
                <a:sym typeface="+mn-ea"/>
              </a:rPr>
              <a:t>    else</a:t>
            </a:r>
            <a:endParaRPr lang="en-US" altLang="zh-CN" sz="1800">
              <a:latin typeface="+mn-lt"/>
              <a:cs typeface="+mn-lt"/>
              <a:sym typeface="+mn-ea"/>
            </a:endParaRPr>
          </a:p>
          <a:p>
            <a:pPr algn="l">
              <a:buNone/>
            </a:pPr>
            <a:r>
              <a:rPr lang="en-US" altLang="zh-CN" sz="1800">
                <a:latin typeface="+mn-lt"/>
                <a:cs typeface="+mn-lt"/>
                <a:sym typeface="+mn-ea"/>
              </a:rPr>
              <a:t>        </a:t>
            </a:r>
            <a:r>
              <a:rPr lang="en-US" altLang="zh-CN" sz="1800">
                <a:solidFill>
                  <a:srgbClr val="FF0000"/>
                </a:solidFill>
                <a:latin typeface="+mn-lt"/>
                <a:cs typeface="+mn-lt"/>
                <a:sym typeface="+mn-ea"/>
              </a:rPr>
              <a:t>mqtt_init()</a:t>
            </a:r>
            <a:endParaRPr lang="en-US" altLang="zh-CN" sz="1800">
              <a:latin typeface="+mn-lt"/>
              <a:cs typeface="+mn-lt"/>
              <a:sym typeface="+mn-ea"/>
            </a:endParaRPr>
          </a:p>
          <a:p>
            <a:pPr algn="l">
              <a:buNone/>
            </a:pPr>
            <a:r>
              <a:rPr lang="en-US" altLang="zh-CN" sz="1800">
                <a:latin typeface="+mn-lt"/>
                <a:cs typeface="+mn-lt"/>
                <a:sym typeface="+mn-ea"/>
              </a:rPr>
              <a:t>    end</a:t>
            </a:r>
            <a:endParaRPr lang="en-US" altLang="zh-CN" sz="1800">
              <a:latin typeface="+mn-lt"/>
              <a:cs typeface="+mn-lt"/>
              <a:sym typeface="+mn-ea"/>
            </a:endParaRPr>
          </a:p>
          <a:p>
            <a:pPr algn="l">
              <a:buNone/>
            </a:pPr>
            <a:r>
              <a:rPr lang="en-US" altLang="zh-CN" sz="1800">
                <a:latin typeface="+mn-lt"/>
                <a:cs typeface="+mn-lt"/>
                <a:sym typeface="+mn-ea"/>
              </a:rPr>
              <a:t>    </a:t>
            </a:r>
            <a:endParaRPr lang="en-US" altLang="zh-CN" sz="1800">
              <a:latin typeface="+mn-lt"/>
              <a:cs typeface="+mn-lt"/>
              <a:sym typeface="+mn-ea"/>
            </a:endParaRPr>
          </a:p>
          <a:p>
            <a:pPr algn="l">
              <a:buNone/>
            </a:pPr>
            <a:r>
              <a:rPr lang="en-US" altLang="zh-CN" sz="1800">
                <a:latin typeface="+mn-lt"/>
                <a:cs typeface="+mn-lt"/>
                <a:sym typeface="+mn-ea"/>
              </a:rPr>
              <a:t>end</a:t>
            </a:r>
            <a:endParaRPr lang="en-US" altLang="zh-CN" sz="1800">
              <a:latin typeface="+mn-lt"/>
              <a:cs typeface="+mn-lt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275715" y="1312545"/>
            <a:ext cx="561276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/>
              <a:t>Complete Project: </a:t>
            </a:r>
            <a:endParaRPr lang="en-US" altLang="zh-CN"/>
          </a:p>
          <a:p>
            <a:r>
              <a:rPr lang="zh-CN" altLang="en-US">
                <a:solidFill>
                  <a:srgbClr val="0070C0"/>
                </a:solidFill>
                <a:cs typeface="Calibri" panose="020F0502020204030204" pitchFamily="34" charset="0"/>
              </a:rPr>
              <a:t>https://docs.we-con.com.cn/bin/view/PIStudio/2%20Demo/Lua%20Script/#H2MQTTClient</a:t>
            </a:r>
            <a:endParaRPr lang="zh-CN" altLang="en-US">
              <a:solidFill>
                <a:srgbClr val="0070C0"/>
              </a:solidFill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4" grpId="1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2384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23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7" name="Freeform 7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430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4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9" name="Freeform 9"/>
          <p:cNvSpPr/>
          <p:nvPr/>
        </p:nvSpPr>
        <p:spPr bwMode="auto">
          <a:xfrm>
            <a:off x="0" y="0"/>
            <a:ext cx="9761846" cy="5949079"/>
          </a:xfrm>
          <a:custGeom>
            <a:avLst/>
            <a:gdLst>
              <a:gd name="T0" fmla="*/ 4373 w 4373"/>
              <a:gd name="T1" fmla="*/ 0 h 2665"/>
              <a:gd name="T2" fmla="*/ 0 w 4373"/>
              <a:gd name="T3" fmla="*/ 2665 h 2665"/>
              <a:gd name="T4" fmla="*/ 0 w 4373"/>
              <a:gd name="T5" fmla="*/ 2185 h 2665"/>
              <a:gd name="T6" fmla="*/ 4373 w 4373"/>
              <a:gd name="T7" fmla="*/ 0 h 2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3" h="2665">
                <a:moveTo>
                  <a:pt x="4373" y="0"/>
                </a:moveTo>
                <a:lnTo>
                  <a:pt x="0" y="2665"/>
                </a:lnTo>
                <a:lnTo>
                  <a:pt x="0" y="2185"/>
                </a:lnTo>
                <a:lnTo>
                  <a:pt x="437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1" name="矩形 259"/>
          <p:cNvSpPr>
            <a:spLocks noChangeArrowheads="1"/>
          </p:cNvSpPr>
          <p:nvPr/>
        </p:nvSpPr>
        <p:spPr bwMode="auto">
          <a:xfrm>
            <a:off x="5349255" y="2616101"/>
            <a:ext cx="7128792" cy="1615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10500" dirty="0">
                <a:solidFill>
                  <a:schemeClr val="tx1"/>
                </a:solidFill>
                <a:latin typeface="+mn-lt"/>
                <a:ea typeface="印品黑体" panose="00000500000000000000" pitchFamily="2" charset="-122"/>
                <a:cs typeface="Arial" panose="020B0604020202020204" pitchFamily="34" charset="0"/>
              </a:rPr>
              <a:t>THANK </a:t>
            </a:r>
            <a:r>
              <a:rPr lang="en-US" altLang="zh-CN" sz="10500" dirty="0" smtClean="0">
                <a:solidFill>
                  <a:schemeClr val="tx1"/>
                </a:solidFill>
                <a:latin typeface="+mn-lt"/>
                <a:ea typeface="印品黑体" panose="00000500000000000000" pitchFamily="2" charset="-122"/>
                <a:cs typeface="Arial" panose="020B0604020202020204" pitchFamily="34" charset="0"/>
              </a:rPr>
              <a:t>YOU!</a:t>
            </a:r>
            <a:endParaRPr lang="en-US" altLang="zh-CN" sz="10500" dirty="0">
              <a:solidFill>
                <a:schemeClr val="tx1"/>
              </a:solidFill>
              <a:latin typeface="+mn-lt"/>
              <a:ea typeface="印品黑体" panose="00000500000000000000" pitchFamily="2" charset="-122"/>
              <a:cs typeface="Arial" panose="020B0604020202020204" pitchFamily="34" charset="0"/>
            </a:endParaRPr>
          </a:p>
        </p:txBody>
      </p:sp>
      <p:pic>
        <p:nvPicPr>
          <p:cNvPr id="6149" name="图片 3" descr="维控logo中文副本"/>
          <p:cNvPicPr>
            <a:picLocks noChangeAspect="1"/>
          </p:cNvPicPr>
          <p:nvPr userDrawn="1"/>
        </p:nvPicPr>
        <p:blipFill>
          <a:blip r:embed="rId1" cstate="print"/>
          <a:stretch>
            <a:fillRect/>
          </a:stretch>
        </p:blipFill>
        <p:spPr>
          <a:xfrm>
            <a:off x="107652" y="53339"/>
            <a:ext cx="2182416" cy="427709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450"/>
                            </p:stCondLst>
                            <p:childTnLst>
                              <p:par>
                                <p:cTn id="2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9" grpId="0" bldLvl="0" animBg="1"/>
      <p:bldP spid="11" grpId="0" bldLvl="0" animBg="1"/>
      <p:bldP spid="11" grpId="1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Catalog</a:t>
            </a:r>
            <a:endParaRPr lang="en-US" altLang="zh-CN"/>
          </a:p>
        </p:txBody>
      </p:sp>
      <p:sp>
        <p:nvSpPr>
          <p:cNvPr id="8" name="文本框 7"/>
          <p:cNvSpPr txBox="1"/>
          <p:nvPr/>
        </p:nvSpPr>
        <p:spPr>
          <a:xfrm>
            <a:off x="4557395" y="1960880"/>
            <a:ext cx="4172585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5400">
                <a:latin typeface="+mn-lt"/>
                <a:cs typeface="+mn-lt"/>
              </a:rPr>
              <a:t>What is MQTT</a:t>
            </a:r>
            <a:endParaRPr lang="en-US" altLang="zh-CN" sz="5400">
              <a:latin typeface="+mn-lt"/>
              <a:cs typeface="+mn-lt"/>
            </a:endParaRPr>
          </a:p>
        </p:txBody>
      </p:sp>
      <p:sp>
        <p:nvSpPr>
          <p:cNvPr id="11" name="MH_Number_1"/>
          <p:cNvSpPr/>
          <p:nvPr>
            <p:custDataLst>
              <p:tags r:id="rId1"/>
            </p:custDataLst>
          </p:nvPr>
        </p:nvSpPr>
        <p:spPr>
          <a:xfrm>
            <a:off x="3602990" y="2049145"/>
            <a:ext cx="784860" cy="74612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p>
            <a:pPr algn="ctr"/>
            <a:r>
              <a:rPr lang="en-US" altLang="zh-CN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endParaRPr lang="en-US" altLang="zh-CN" sz="3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3" name="MH_Number_2"/>
          <p:cNvSpPr/>
          <p:nvPr>
            <p:custDataLst>
              <p:tags r:id="rId2"/>
            </p:custDataLst>
          </p:nvPr>
        </p:nvSpPr>
        <p:spPr>
          <a:xfrm>
            <a:off x="3621405" y="3184525"/>
            <a:ext cx="748030" cy="76073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p>
            <a:pPr algn="ctr"/>
            <a:r>
              <a:rPr lang="en-US" altLang="zh-CN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endParaRPr lang="en-US" altLang="zh-CN" sz="3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557395" y="3155315"/>
            <a:ext cx="3568700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5400">
                <a:latin typeface="+mn-lt"/>
                <a:cs typeface="+mn-lt"/>
              </a:rPr>
              <a:t>Preparation</a:t>
            </a:r>
            <a:endParaRPr lang="en-US" altLang="zh-CN" sz="5400">
              <a:latin typeface="+mn-lt"/>
              <a:cs typeface="+mn-lt"/>
            </a:endParaRPr>
          </a:p>
        </p:txBody>
      </p:sp>
      <p:sp>
        <p:nvSpPr>
          <p:cNvPr id="12" name="MH_Number_1"/>
          <p:cNvSpPr/>
          <p:nvPr>
            <p:custDataLst>
              <p:tags r:id="rId3"/>
            </p:custDataLst>
          </p:nvPr>
        </p:nvSpPr>
        <p:spPr>
          <a:xfrm>
            <a:off x="3602990" y="4408805"/>
            <a:ext cx="784860" cy="74612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p>
            <a:pPr algn="ctr"/>
            <a:r>
              <a:rPr lang="en-US" altLang="zh-CN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endParaRPr lang="en-US" altLang="zh-CN" sz="3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629150" y="4336415"/>
            <a:ext cx="4681855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5400">
                <a:latin typeface="+mn-lt"/>
                <a:cs typeface="+mn-lt"/>
              </a:rPr>
              <a:t>How to Connect</a:t>
            </a:r>
            <a:endParaRPr lang="en-US" altLang="zh-CN" sz="5400">
              <a:latin typeface="+mn-lt"/>
              <a:cs typeface="+mn-lt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12" grpId="0" bldLvl="0" animBg="1"/>
      <p:bldP spid="8" grpId="0"/>
      <p:bldP spid="10" grpId="0"/>
      <p:bldP spid="15" grpId="0"/>
      <p:bldP spid="8" grpId="1"/>
      <p:bldP spid="10" grpId="1"/>
      <p:bldP spid="15" grpId="1"/>
      <p:bldP spid="13" grpId="0" animBg="1"/>
      <p:bldP spid="1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2384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23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7" name="Freeform 7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430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4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9" name="Freeform 9"/>
          <p:cNvSpPr/>
          <p:nvPr/>
        </p:nvSpPr>
        <p:spPr bwMode="auto">
          <a:xfrm>
            <a:off x="0" y="0"/>
            <a:ext cx="9761846" cy="5949079"/>
          </a:xfrm>
          <a:custGeom>
            <a:avLst/>
            <a:gdLst>
              <a:gd name="T0" fmla="*/ 4373 w 4373"/>
              <a:gd name="T1" fmla="*/ 0 h 2665"/>
              <a:gd name="T2" fmla="*/ 0 w 4373"/>
              <a:gd name="T3" fmla="*/ 2665 h 2665"/>
              <a:gd name="T4" fmla="*/ 0 w 4373"/>
              <a:gd name="T5" fmla="*/ 2185 h 2665"/>
              <a:gd name="T6" fmla="*/ 4373 w 4373"/>
              <a:gd name="T7" fmla="*/ 0 h 2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3" h="2665">
                <a:moveTo>
                  <a:pt x="4373" y="0"/>
                </a:moveTo>
                <a:lnTo>
                  <a:pt x="0" y="2665"/>
                </a:lnTo>
                <a:lnTo>
                  <a:pt x="0" y="2185"/>
                </a:lnTo>
                <a:lnTo>
                  <a:pt x="437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4" name="矩形 259"/>
          <p:cNvSpPr>
            <a:spLocks noChangeArrowheads="1"/>
          </p:cNvSpPr>
          <p:nvPr/>
        </p:nvSpPr>
        <p:spPr bwMode="auto">
          <a:xfrm>
            <a:off x="3333115" y="2536190"/>
            <a:ext cx="6291580" cy="110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7200">
                <a:latin typeface="+mn-lt"/>
                <a:cs typeface="+mn-lt"/>
                <a:sym typeface="+mn-ea"/>
              </a:rPr>
              <a:t>What is MQTT</a:t>
            </a:r>
            <a:endParaRPr lang="en-US" altLang="zh-CN" sz="7200" smtClean="0">
              <a:solidFill>
                <a:schemeClr val="tx1"/>
              </a:solidFill>
              <a:latin typeface="+mn-lt"/>
              <a:ea typeface="黑体" panose="02010609060101010101" charset="-122"/>
              <a:cs typeface="+mn-lt"/>
              <a:sym typeface="+mn-ea"/>
            </a:endParaRPr>
          </a:p>
        </p:txBody>
      </p:sp>
      <p:pic>
        <p:nvPicPr>
          <p:cNvPr id="6149" name="图片 3" descr="维控logo中文副本"/>
          <p:cNvPicPr>
            <a:picLocks noChangeAspect="1"/>
          </p:cNvPicPr>
          <p:nvPr userDrawn="1"/>
        </p:nvPicPr>
        <p:blipFill>
          <a:blip r:embed="rId1" cstate="print"/>
          <a:stretch>
            <a:fillRect/>
          </a:stretch>
        </p:blipFill>
        <p:spPr>
          <a:xfrm>
            <a:off x="107652" y="53339"/>
            <a:ext cx="2182416" cy="427709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9" grpId="0" bldLvl="0" animBg="1"/>
      <p:bldP spid="4" grpId="0" bldLvl="0" animBg="1"/>
      <p:bldP spid="4" grpId="1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MQTT</a:t>
            </a:r>
            <a:endParaRPr lang="en-US" altLang="zh-CN"/>
          </a:p>
        </p:txBody>
      </p:sp>
      <p:pic>
        <p:nvPicPr>
          <p:cNvPr id="8" name="图片 7" descr="MQTT-Protocol-and-Architecture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029335" y="1024255"/>
            <a:ext cx="11027410" cy="5583555"/>
          </a:xfrm>
          <a:prstGeom prst="rect">
            <a:avLst/>
          </a:prstGeom>
        </p:spPr>
      </p:pic>
      <p:sp>
        <p:nvSpPr>
          <p:cNvPr id="12" name="矩形 259"/>
          <p:cNvSpPr>
            <a:spLocks noChangeArrowheads="1"/>
          </p:cNvSpPr>
          <p:nvPr/>
        </p:nvSpPr>
        <p:spPr bwMode="auto">
          <a:xfrm>
            <a:off x="1245235" y="1024255"/>
            <a:ext cx="6707505" cy="461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3000">
                <a:latin typeface="+mn-lt"/>
                <a:cs typeface="+mn-lt"/>
                <a:sym typeface="+mn-ea"/>
              </a:rPr>
              <a:t>MQTT is a transport protocol for network</a:t>
            </a:r>
            <a:endParaRPr lang="en-US" altLang="zh-CN" sz="3000">
              <a:latin typeface="+mn-lt"/>
              <a:cs typeface="+mn-lt"/>
              <a:sym typeface="+mn-ea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2" grpId="1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2384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23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7" name="Freeform 7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430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4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9" name="Freeform 9"/>
          <p:cNvSpPr/>
          <p:nvPr/>
        </p:nvSpPr>
        <p:spPr bwMode="auto">
          <a:xfrm>
            <a:off x="0" y="0"/>
            <a:ext cx="9761846" cy="5949079"/>
          </a:xfrm>
          <a:custGeom>
            <a:avLst/>
            <a:gdLst>
              <a:gd name="T0" fmla="*/ 4373 w 4373"/>
              <a:gd name="T1" fmla="*/ 0 h 2665"/>
              <a:gd name="T2" fmla="*/ 0 w 4373"/>
              <a:gd name="T3" fmla="*/ 2665 h 2665"/>
              <a:gd name="T4" fmla="*/ 0 w 4373"/>
              <a:gd name="T5" fmla="*/ 2185 h 2665"/>
              <a:gd name="T6" fmla="*/ 4373 w 4373"/>
              <a:gd name="T7" fmla="*/ 0 h 2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3" h="2665">
                <a:moveTo>
                  <a:pt x="4373" y="0"/>
                </a:moveTo>
                <a:lnTo>
                  <a:pt x="0" y="2665"/>
                </a:lnTo>
                <a:lnTo>
                  <a:pt x="0" y="2185"/>
                </a:lnTo>
                <a:lnTo>
                  <a:pt x="437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4" name="矩形 259"/>
          <p:cNvSpPr>
            <a:spLocks noChangeArrowheads="1"/>
          </p:cNvSpPr>
          <p:nvPr/>
        </p:nvSpPr>
        <p:spPr bwMode="auto">
          <a:xfrm>
            <a:off x="4125595" y="2608580"/>
            <a:ext cx="4802505" cy="110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7200">
                <a:latin typeface="+mn-lt"/>
                <a:cs typeface="+mn-lt"/>
                <a:sym typeface="+mn-ea"/>
              </a:rPr>
              <a:t>Preparation</a:t>
            </a:r>
            <a:endParaRPr lang="en-US" altLang="zh-CN" sz="7200" smtClean="0">
              <a:solidFill>
                <a:schemeClr val="tx1"/>
              </a:solidFill>
              <a:latin typeface="+mn-lt"/>
              <a:ea typeface="黑体" panose="02010609060101010101" charset="-122"/>
              <a:cs typeface="+mn-lt"/>
              <a:sym typeface="+mn-ea"/>
            </a:endParaRPr>
          </a:p>
        </p:txBody>
      </p:sp>
      <p:pic>
        <p:nvPicPr>
          <p:cNvPr id="6149" name="图片 3" descr="维控logo中文副本"/>
          <p:cNvPicPr>
            <a:picLocks noChangeAspect="1"/>
          </p:cNvPicPr>
          <p:nvPr userDrawn="1"/>
        </p:nvPicPr>
        <p:blipFill>
          <a:blip r:embed="rId1" cstate="print"/>
          <a:stretch>
            <a:fillRect/>
          </a:stretch>
        </p:blipFill>
        <p:spPr>
          <a:xfrm>
            <a:off x="107652" y="53339"/>
            <a:ext cx="2182416" cy="427709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9" grpId="0" bldLvl="0" animBg="1"/>
      <p:bldP spid="4" grpId="0" bldLvl="0" animBg="1"/>
      <p:bldP spid="4" grpId="1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+mn-lt"/>
                <a:cs typeface="+mn-lt"/>
                <a:sym typeface="+mn-ea"/>
              </a:rPr>
              <a:t>Preparation Work </a:t>
            </a:r>
            <a:r>
              <a:rPr lang="en-US" altLang="zh-CN">
                <a:latin typeface="+mn-lt"/>
                <a:cs typeface="+mn-lt"/>
                <a:sym typeface="+mn-ea"/>
              </a:rPr>
              <a:t>Before C</a:t>
            </a:r>
            <a:r>
              <a:rPr lang="en-US" altLang="zh-CN">
                <a:latin typeface="+mn-lt"/>
                <a:cs typeface="+mn-lt"/>
                <a:sym typeface="+mn-ea"/>
              </a:rPr>
              <a:t>onnection</a:t>
            </a:r>
            <a:endParaRPr lang="en-US" altLang="zh-CN">
              <a:latin typeface="+mn-lt"/>
              <a:cs typeface="+mn-lt"/>
              <a:sym typeface="+mn-ea"/>
            </a:endParaRPr>
          </a:p>
        </p:txBody>
      </p:sp>
      <p:sp>
        <p:nvSpPr>
          <p:cNvPr id="3" name="MH_Text_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12800" y="1167765"/>
            <a:ext cx="11471275" cy="3507740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1708" tIns="50853" rIns="101708" bIns="50853">
            <a:noAutofit/>
          </a:bodyPr>
          <a:lstStyle/>
          <a:p>
            <a:pPr marL="285750" indent="50800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charset="0"/>
              <a:buChar char="n"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Setup a MQTT server(broker);</a:t>
            </a:r>
            <a:endParaRPr lang="zh-CN" altLang="en-US" sz="20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85750" indent="50800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charset="0"/>
              <a:buChar char="n"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en-US" altLang="zh-CN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Try to connect with server with a MQTT Client tool successfully;</a:t>
            </a:r>
            <a:endParaRPr lang="en-US" altLang="zh-CN" sz="20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85750" indent="50800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charset="0"/>
              <a:buChar char="n"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en-US" altLang="zh-CN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Tool link: </a:t>
            </a:r>
            <a:r>
              <a:rPr sz="200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  <a:sym typeface="+mn-ea"/>
              </a:rPr>
              <a:t>http://mqttfx.jensd.de/index.php</a:t>
            </a:r>
            <a:endParaRPr lang="en-US" altLang="zh-CN" sz="20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85750" indent="50800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charset="0"/>
              <a:buChar char="n"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endParaRPr lang="en-US" altLang="zh-CN" sz="20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4" name="图片 3" descr="MQTTfx_icon_25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9735" y="4048125"/>
            <a:ext cx="2470785" cy="2470785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+mn-lt"/>
                <a:cs typeface="+mn-lt"/>
                <a:sym typeface="+mn-ea"/>
              </a:rPr>
              <a:t>Preparation Work </a:t>
            </a:r>
            <a:r>
              <a:rPr lang="en-US" altLang="zh-CN">
                <a:latin typeface="+mn-lt"/>
                <a:cs typeface="+mn-lt"/>
                <a:sym typeface="+mn-ea"/>
              </a:rPr>
              <a:t>Before C</a:t>
            </a:r>
            <a:r>
              <a:rPr lang="en-US" altLang="zh-CN">
                <a:latin typeface="+mn-lt"/>
                <a:cs typeface="+mn-lt"/>
                <a:sym typeface="+mn-ea"/>
              </a:rPr>
              <a:t>onnection</a:t>
            </a:r>
            <a:endParaRPr lang="en-US" altLang="zh-CN">
              <a:latin typeface="+mn-lt"/>
              <a:cs typeface="+mn-lt"/>
              <a:sym typeface="+mn-ea"/>
            </a:endParaRPr>
          </a:p>
        </p:txBody>
      </p:sp>
      <p:pic>
        <p:nvPicPr>
          <p:cNvPr id="5" name="图片 4" descr="PrepareMQTT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16990" y="1600200"/>
            <a:ext cx="9763125" cy="4953000"/>
          </a:xfrm>
          <a:prstGeom prst="rect">
            <a:avLst/>
          </a:prstGeom>
        </p:spPr>
      </p:pic>
      <p:sp>
        <p:nvSpPr>
          <p:cNvPr id="6" name="MH_Text_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952500"/>
            <a:ext cx="6792595" cy="527050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1708" tIns="50853" rIns="101708" bIns="50853">
            <a:noAutofit/>
          </a:bodyPr>
          <a:p>
            <a:pPr marL="285750" indent="50800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charset="0"/>
              <a:buChar char="n"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Modify C</a:t>
            </a:r>
            <a:r>
              <a:rPr 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onnection Configuration</a:t>
            </a:r>
            <a:endParaRPr 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+mn-lt"/>
                <a:cs typeface="+mn-lt"/>
                <a:sym typeface="+mn-ea"/>
              </a:rPr>
              <a:t>Preparation Work </a:t>
            </a:r>
            <a:r>
              <a:rPr lang="en-US" altLang="zh-CN">
                <a:latin typeface="+mn-lt"/>
                <a:cs typeface="+mn-lt"/>
                <a:sym typeface="+mn-ea"/>
              </a:rPr>
              <a:t>Before C</a:t>
            </a:r>
            <a:r>
              <a:rPr lang="en-US" altLang="zh-CN">
                <a:latin typeface="+mn-lt"/>
                <a:cs typeface="+mn-lt"/>
                <a:sym typeface="+mn-ea"/>
              </a:rPr>
              <a:t>onnection</a:t>
            </a:r>
            <a:endParaRPr lang="en-US" altLang="zh-CN">
              <a:latin typeface="+mn-lt"/>
              <a:cs typeface="+mn-lt"/>
              <a:sym typeface="+mn-ea"/>
            </a:endParaRPr>
          </a:p>
        </p:txBody>
      </p:sp>
      <p:sp>
        <p:nvSpPr>
          <p:cNvPr id="6" name="MH_Text_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952500"/>
            <a:ext cx="6792595" cy="527050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1708" tIns="50853" rIns="101708" bIns="50853">
            <a:noAutofit/>
          </a:bodyPr>
          <a:p>
            <a:pPr marL="285750" indent="50800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charset="0"/>
              <a:buChar char="n"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Subscribe Topic</a:t>
            </a:r>
            <a:endParaRPr 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pic>
        <p:nvPicPr>
          <p:cNvPr id="4" name="图片 3" descr="PrepareMQTT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7340"/>
            <a:ext cx="12858750" cy="4508500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+mn-lt"/>
                <a:cs typeface="+mn-lt"/>
                <a:sym typeface="+mn-ea"/>
              </a:rPr>
              <a:t>Preparation Work </a:t>
            </a:r>
            <a:r>
              <a:rPr lang="en-US" altLang="zh-CN">
                <a:latin typeface="+mn-lt"/>
                <a:cs typeface="+mn-lt"/>
                <a:sym typeface="+mn-ea"/>
              </a:rPr>
              <a:t>Before C</a:t>
            </a:r>
            <a:r>
              <a:rPr lang="en-US" altLang="zh-CN">
                <a:latin typeface="+mn-lt"/>
                <a:cs typeface="+mn-lt"/>
                <a:sym typeface="+mn-ea"/>
              </a:rPr>
              <a:t>onnection</a:t>
            </a:r>
            <a:endParaRPr lang="en-US" altLang="zh-CN">
              <a:latin typeface="+mn-lt"/>
              <a:cs typeface="+mn-lt"/>
              <a:sym typeface="+mn-ea"/>
            </a:endParaRPr>
          </a:p>
        </p:txBody>
      </p:sp>
      <p:sp>
        <p:nvSpPr>
          <p:cNvPr id="6" name="MH_Text_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952500"/>
            <a:ext cx="6792595" cy="527050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1708" tIns="50853" rIns="101708" bIns="50853">
            <a:noAutofit/>
          </a:bodyPr>
          <a:p>
            <a:pPr marL="285750" indent="50800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charset="0"/>
              <a:buChar char="n"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Publish Topic</a:t>
            </a:r>
            <a:endParaRPr 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pic>
        <p:nvPicPr>
          <p:cNvPr id="5" name="图片 4" descr="PrepareMQTT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87855"/>
            <a:ext cx="12858750" cy="4084955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p="http://schemas.openxmlformats.org/presentationml/2006/main">
  <p:tag name="MH" val="20160830110146"/>
  <p:tag name="MH_LIBRARY" val="CONTENTS"/>
  <p:tag name="MH_TYPE" val="NUMBER"/>
  <p:tag name="ID" val="553512"/>
  <p:tag name="MH_ORDER" val="1"/>
</p:tagLst>
</file>

<file path=ppt/tags/tag10.xml><?xml version="1.0" encoding="utf-8"?>
<p:tagLst xmlns:p="http://schemas.openxmlformats.org/presentationml/2006/main">
  <p:tag name="MH" val="20160830110146"/>
  <p:tag name="MH_LIBRARY" val="CONTENTS"/>
  <p:tag name="MH_TYPE" val="NUMBER"/>
  <p:tag name="ID" val="553512"/>
  <p:tag name="MH_ORDER" val="1"/>
</p:tagLst>
</file>

<file path=ppt/tags/tag11.xml><?xml version="1.0" encoding="utf-8"?>
<p:tagLst xmlns:p="http://schemas.openxmlformats.org/presentationml/2006/main">
  <p:tag name="MH" val="20160830110146"/>
  <p:tag name="MH_LIBRARY" val="CONTENTS"/>
  <p:tag name="MH_TYPE" val="NUMBER"/>
  <p:tag name="ID" val="553512"/>
  <p:tag name="MH_ORDER" val="2"/>
</p:tagLst>
</file>

<file path=ppt/tags/tag12.xml><?xml version="1.0" encoding="utf-8"?>
<p:tagLst xmlns:p="http://schemas.openxmlformats.org/presentationml/2006/main">
  <p:tag name="MH" val="20160830110146"/>
  <p:tag name="MH_LIBRARY" val="CONTENTS"/>
  <p:tag name="MH_TYPE" val="NUMBER"/>
  <p:tag name="ID" val="553512"/>
  <p:tag name="MH_ORDER" val="3"/>
</p:tagLst>
</file>

<file path=ppt/tags/tag13.xml><?xml version="1.0" encoding="utf-8"?>
<p:tagLst xmlns:p="http://schemas.openxmlformats.org/presentationml/2006/main">
  <p:tag name="ISPRING_ULTRA_SCORM_COURSE_ID" val="9E7965BD-BA7C-4284-B303-3DF26FF20985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OUTPUT_FOLDER" val="C:\Users\Administrator\Desktop"/>
  <p:tag name="ISPRING_SCORM_PASSING_SCORE" val="100.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RESENTATION_TITLE" val="bt200"/>
  <p:tag name="ISPRING_FIRST_PUBLISH" val="1"/>
  <p:tag name="COMMONDATA" val="eyJoZGlkIjoiM2YwZWIwZjJkZmNhNjgzYzY0NDFhOTRhY2ZhMTBmN2IifQ=="/>
</p:tagLst>
</file>

<file path=ppt/tags/tag2.xml><?xml version="1.0" encoding="utf-8"?>
<p:tagLst xmlns:p="http://schemas.openxmlformats.org/presentationml/2006/main">
  <p:tag name="MH" val="20160830110146"/>
  <p:tag name="MH_LIBRARY" val="CONTENTS"/>
  <p:tag name="MH_TYPE" val="NUMBER"/>
  <p:tag name="ID" val="553512"/>
  <p:tag name="MH_ORDER" val="2"/>
</p:tagLst>
</file>

<file path=ppt/tags/tag3.xml><?xml version="1.0" encoding="utf-8"?>
<p:tagLst xmlns:p="http://schemas.openxmlformats.org/presentationml/2006/main">
  <p:tag name="MH" val="20160830110146"/>
  <p:tag name="MH_LIBRARY" val="CONTENTS"/>
  <p:tag name="MH_TYPE" val="NUMBER"/>
  <p:tag name="ID" val="553512"/>
  <p:tag name="MH_ORDER" val="1"/>
</p:tagLst>
</file>

<file path=ppt/tags/tag4.xml><?xml version="1.0" encoding="utf-8"?>
<p:tagLst xmlns:p="http://schemas.openxmlformats.org/presentationml/2006/main">
  <p:tag name="KSO_WM_UNIT_PLACING_PICTURE_USER_VIEWPORT" val="{&quot;height&quot;:4815,&quot;width&quot;:9510}"/>
</p:tagLst>
</file>

<file path=ppt/tags/tag5.xml><?xml version="1.0" encoding="utf-8"?>
<p:tagLst xmlns:p="http://schemas.openxmlformats.org/presentationml/2006/main">
  <p:tag name="MH" val="20151125204017"/>
  <p:tag name="MH_LIBRARY" val="GRAPHIC"/>
  <p:tag name="MH_TYPE" val="Text"/>
  <p:tag name="MH_ORDER" val="1"/>
</p:tagLst>
</file>

<file path=ppt/tags/tag6.xml><?xml version="1.0" encoding="utf-8"?>
<p:tagLst xmlns:p="http://schemas.openxmlformats.org/presentationml/2006/main">
  <p:tag name="MH" val="20151125204017"/>
  <p:tag name="MH_LIBRARY" val="GRAPHIC"/>
  <p:tag name="MH_TYPE" val="Text"/>
  <p:tag name="MH_ORDER" val="1"/>
</p:tagLst>
</file>

<file path=ppt/tags/tag7.xml><?xml version="1.0" encoding="utf-8"?>
<p:tagLst xmlns:p="http://schemas.openxmlformats.org/presentationml/2006/main">
  <p:tag name="MH" val="20151125204017"/>
  <p:tag name="MH_LIBRARY" val="GRAPHIC"/>
  <p:tag name="MH_TYPE" val="Text"/>
  <p:tag name="MH_ORDER" val="1"/>
</p:tagLst>
</file>

<file path=ppt/tags/tag8.xml><?xml version="1.0" encoding="utf-8"?>
<p:tagLst xmlns:p="http://schemas.openxmlformats.org/presentationml/2006/main">
  <p:tag name="MH" val="20151125204017"/>
  <p:tag name="MH_LIBRARY" val="GRAPHIC"/>
  <p:tag name="MH_TYPE" val="Text"/>
  <p:tag name="MH_ORDER" val="1"/>
</p:tagLst>
</file>

<file path=ppt/tags/tag9.xml><?xml version="1.0" encoding="utf-8"?>
<p:tagLst xmlns:p="http://schemas.openxmlformats.org/presentationml/2006/main">
  <p:tag name="MH" val="20151125204017"/>
  <p:tag name="MH_LIBRARY" val="GRAPHIC"/>
  <p:tag name="MH_TYPE" val="Text"/>
  <p:tag name="MH_ORDER" val="1"/>
</p:tagLst>
</file>

<file path=ppt/theme/theme1.xml><?xml version="1.0" encoding="utf-8"?>
<a:theme xmlns:a="http://schemas.openxmlformats.org/drawingml/2006/main" name="自定义设计方案">
  <a:themeElements>
    <a:clrScheme name="自定义 4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358"/>
      </a:accent1>
      <a:accent2>
        <a:srgbClr val="18B29D"/>
      </a:accent2>
      <a:accent3>
        <a:srgbClr val="004358"/>
      </a:accent3>
      <a:accent4>
        <a:srgbClr val="18B29D"/>
      </a:accent4>
      <a:accent5>
        <a:srgbClr val="004358"/>
      </a:accent5>
      <a:accent6>
        <a:srgbClr val="18B29D"/>
      </a:accent6>
      <a:hlink>
        <a:srgbClr val="004358"/>
      </a:hlink>
      <a:folHlink>
        <a:srgbClr val="18B29D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1991</Words>
  <Application>WPS 演示</Application>
  <PresentationFormat>自定义</PresentationFormat>
  <Paragraphs>129</Paragraphs>
  <Slides>15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Arial</vt:lpstr>
      <vt:lpstr>宋体</vt:lpstr>
      <vt:lpstr>Wingdings</vt:lpstr>
      <vt:lpstr>Calibri</vt:lpstr>
      <vt:lpstr>印品黑体</vt:lpstr>
      <vt:lpstr>黑体</vt:lpstr>
      <vt:lpstr>微软雅黑</vt:lpstr>
      <vt:lpstr>Wingdings</vt:lpstr>
      <vt:lpstr>Arial Unicode MS</vt:lpstr>
      <vt:lpstr>Times New Roman</vt:lpstr>
      <vt:lpstr>Calibri Light</vt:lpstr>
      <vt:lpstr>自定义设计方案</vt:lpstr>
      <vt:lpstr>PowerPoint 演示文稿</vt:lpstr>
      <vt:lpstr>互动方式</vt:lpstr>
      <vt:lpstr>PowerPoint 演示文稿</vt:lpstr>
      <vt:lpstr>Catalog</vt:lpstr>
      <vt:lpstr>PowerPoint 演示文稿</vt:lpstr>
      <vt:lpstr>Preparation Work of Connection</vt:lpstr>
      <vt:lpstr>Preparation Work Before Connection</vt:lpstr>
      <vt:lpstr>Preparation Work Before Connection</vt:lpstr>
      <vt:lpstr>Preparation Work Before Connection</vt:lpstr>
      <vt:lpstr>Preparation Work Before Connection</vt:lpstr>
      <vt:lpstr>PowerPoint 演示文稿</vt:lpstr>
      <vt:lpstr>抽奖环节</vt:lpstr>
      <vt:lpstr>资料共享</vt:lpstr>
      <vt:lpstr>V-Box Demo Script Snippet Code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bt200</dc:title>
  <dc:creator/>
  <cp:lastModifiedBy>Administrator</cp:lastModifiedBy>
  <cp:revision>373</cp:revision>
  <dcterms:created xsi:type="dcterms:W3CDTF">2016-11-28T17:01:00Z</dcterms:created>
  <dcterms:modified xsi:type="dcterms:W3CDTF">2022-07-29T08:57:55Z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2052-11.1.0.11875</vt:lpwstr>
  </property>
  <property fmtid="{D5CDD505-2E9C-101B-9397-08002B2CF9AE}" pid="3" name="ICV">
    <vt:lpwstr>F814B458F3F54FC8B0AB4E8A9B991B8D</vt:lpwstr>
  </property>
</Properties>
</file>