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handoutMasterIdLst>
    <p:handoutMasterId r:id="rId35"/>
  </p:handoutMasterIdLst>
  <p:sldIdLst>
    <p:sldId id="4776" r:id="rId3"/>
    <p:sldId id="4894" r:id="rId5"/>
    <p:sldId id="4838" r:id="rId6"/>
    <p:sldId id="4881" r:id="rId7"/>
    <p:sldId id="4880" r:id="rId8"/>
    <p:sldId id="4896" r:id="rId9"/>
    <p:sldId id="4895" r:id="rId10"/>
    <p:sldId id="4883" r:id="rId11"/>
    <p:sldId id="4882" r:id="rId12"/>
    <p:sldId id="4897" r:id="rId13"/>
    <p:sldId id="4899" r:id="rId14"/>
    <p:sldId id="4900" r:id="rId15"/>
    <p:sldId id="4901" r:id="rId16"/>
    <p:sldId id="4902" r:id="rId17"/>
    <p:sldId id="4903" r:id="rId18"/>
    <p:sldId id="4905" r:id="rId19"/>
    <p:sldId id="4904" r:id="rId20"/>
    <p:sldId id="4906" r:id="rId21"/>
    <p:sldId id="4907" r:id="rId22"/>
    <p:sldId id="4908" r:id="rId23"/>
    <p:sldId id="4909" r:id="rId24"/>
    <p:sldId id="4910" r:id="rId25"/>
    <p:sldId id="4911" r:id="rId26"/>
    <p:sldId id="4925" r:id="rId27"/>
    <p:sldId id="4884" r:id="rId28"/>
    <p:sldId id="4926" r:id="rId29"/>
    <p:sldId id="4927" r:id="rId30"/>
    <p:sldId id="4929" r:id="rId31"/>
    <p:sldId id="4930" r:id="rId32"/>
    <p:sldId id="4931" r:id="rId33"/>
    <p:sldId id="4814" r:id="rId34"/>
  </p:sldIdLst>
  <p:sldSz cx="12858750" cy="7232650"/>
  <p:notesSz cx="6858000" cy="9144000"/>
  <p:custDataLst>
    <p:tags r:id="rId40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3" userDrawn="1">
          <p15:clr>
            <a:srgbClr val="A4A3A4"/>
          </p15:clr>
        </p15:guide>
        <p15:guide id="2" orient="horz" pos="4128" userDrawn="1">
          <p15:clr>
            <a:srgbClr val="A4A3A4"/>
          </p15:clr>
        </p15:guide>
        <p15:guide id="3" pos="4149" userDrawn="1">
          <p15:clr>
            <a:srgbClr val="A4A3A4"/>
          </p15:clr>
        </p15:guide>
        <p15:guide id="4" pos="648" userDrawn="1">
          <p15:clr>
            <a:srgbClr val="A4A3A4"/>
          </p15:clr>
        </p15:guide>
        <p15:guide id="5" pos="7557" userDrawn="1">
          <p15:clr>
            <a:srgbClr val="A4A3A4"/>
          </p15:clr>
        </p15:guide>
        <p15:guide id="6" pos="687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B8E0"/>
    <a:srgbClr val="FFFFFF"/>
    <a:srgbClr val="18B29D"/>
    <a:srgbClr val="38AABA"/>
    <a:srgbClr val="1E6C7A"/>
    <a:srgbClr val="BF0000"/>
    <a:srgbClr val="166CA3"/>
    <a:srgbClr val="10517A"/>
    <a:srgbClr val="19B7F4"/>
    <a:srgbClr val="4BC1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2" autoAdjust="0"/>
    <p:restoredTop sz="95274" autoAdjust="0"/>
  </p:normalViewPr>
  <p:slideViewPr>
    <p:cSldViewPr showGuides="1">
      <p:cViewPr varScale="1">
        <p:scale>
          <a:sx n="72" d="100"/>
          <a:sy n="72" d="100"/>
        </p:scale>
        <p:origin x="-468" y="-102"/>
      </p:cViewPr>
      <p:guideLst>
        <p:guide orient="horz" pos="383"/>
        <p:guide orient="horz" pos="4128"/>
        <p:guide pos="4149"/>
        <p:guide pos="648"/>
        <p:guide pos="7557"/>
        <p:guide pos="6873"/>
      </p:guideLst>
    </p:cSldViewPr>
  </p:slideViewPr>
  <p:outlineViewPr>
    <p:cViewPr>
      <p:scale>
        <a:sx n="100" d="100"/>
        <a:sy n="100" d="100"/>
      </p:scale>
      <p:origin x="0" y="-103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79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0" Type="http://schemas.openxmlformats.org/officeDocument/2006/relationships/tags" Target="tags/tag41.xml"/><Relationship Id="rId4" Type="http://schemas.openxmlformats.org/officeDocument/2006/relationships/notesMaster" Target="notesMasters/notesMaster1.xml"/><Relationship Id="rId39" Type="http://schemas.openxmlformats.org/officeDocument/2006/relationships/commentAuthors" Target="commentAuthors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handoutMaster" Target="handoutMasters/handoutMaster1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3-09-28T17:06:21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640 496,'-3'-2,"0"-1,-1 0,2-1,0-1,2 1,0 1,0 0,1-1,3 0,-1 3,0-2,1 0,0 1,-1 1,1 1,-1 0,0 0,0 3,-2 0,2 0,-2 1,1-1,-1 0,-1 0,0 0,0 0,0 1,0-1,0 0,-2 1,0-1,-1-1,0 0,0-1,0-1,0 0,0-1,0-3,0 1,1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3-09-28T17:06:21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631 710,'-1'-4,"1"1,0-1,0 0,0 1,0-2,0 0,3 1,-1 1,2 3,-1 0,0 0,2 0,-2 1,1-1,-1 1,0 0,-1 3,1-1,-1 1,-2-1,0 1,0-1,0 0,0 0,0 0,0 0,-3 1,0-2,-1-2,1 2,-1-1,0-1,1 0,-1 1,1-1,0 0,-2-1,2-3,0 1,-1-1,1 0,1 1,1 0,2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3-09-28T17:06:21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690 439,'7'0,"-4"0,1 1,-1-1,0 0,0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3-09-28T17:06:21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709 430,'-3'4,"1"-1,2 1,-2 0,2-1,0 1,0-1,0 0,0 1,3 0,0-2,0-2,0 0,1 0,-1-2,0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3-09-28T17:06:21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733 443,'-3'0,"-4"4,6-1,0 0,1 1,0-1,0 1,2-1,1-3,1 0,1 0,-2-3,-2 0,0-1,-1 1,0 0,0 0,0 6,0 0,0 1,3 0,0-1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3-09-28T17:06:21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767 401,'0'4,"0"-1,0 1,0-1,0 2,0-2,-1 2,1-2,-4 5,4-5,0 1,0-1,0 0,0 0,0 0,0 0,0-6,0-1,0 0,0 0,1 1,3 1,-1 0,1 2,-1 2,-1 2,0 0,-1-1,-1 0,0 1,-2 0,0-1,-2 0,-1 0,-3 0,5-3,0 0,2-5,1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3-09-28T17:06:21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801 410,'1'4,"-1"1,-1-2,1 0,-2 2,0-1,2 1,-1-1,1-1,0 1,0-1,0 2,1-2,2 0,2-3,-1 0,-1 0,1 1,-1-1,1 0,-1-1,0-2,-2-1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3-09-28T17:06:21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830 451,'4'0,"0"0,-1 0,0 0,2 0,-3-3,1 0,-1-1,-2 1,-3-1,0 2,0 2,0 0,-1 0,0 2,0 2,1 1,3-2,0 0,0 1,0-1,0 1,2 0,1-2,2-1,-2 0,1 0,0 0,-1-1,1 0,0 0,-1 0,1-3,-3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D87B8-9A4B-45E2-BBE5-FB86ADE287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AA611-6692-4583-86AB-5AB9B972BD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75436" y="376143"/>
            <a:ext cx="8293039" cy="464750"/>
          </a:xfrm>
        </p:spPr>
        <p:txBody>
          <a:bodyPr vert="horz" lIns="68580" tIns="34290" rIns="68580" bIns="34290" rtlCol="0" anchor="ctr">
            <a:noAutofit/>
          </a:bodyPr>
          <a:lstStyle>
            <a:lvl1pPr algn="l">
              <a:defRPr lang="zh-CN" altLang="en-US" sz="3095" b="0" i="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514350">
              <a:lnSpc>
                <a:spcPct val="90000"/>
              </a:lnSpc>
            </a:pPr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cxnSp>
        <p:nvCxnSpPr>
          <p:cNvPr id="12" name="直接连接符 11"/>
          <p:cNvCxnSpPr/>
          <p:nvPr userDrawn="1"/>
        </p:nvCxnSpPr>
        <p:spPr>
          <a:xfrm flipV="1">
            <a:off x="1275150" y="906330"/>
            <a:ext cx="11052321" cy="1"/>
          </a:xfrm>
          <a:prstGeom prst="line">
            <a:avLst/>
          </a:prstGeom>
          <a:ln w="15875" cmpd="sng">
            <a:solidFill>
              <a:srgbClr val="18B29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 userDrawn="1"/>
        </p:nvGrpSpPr>
        <p:grpSpPr>
          <a:xfrm>
            <a:off x="556279" y="349355"/>
            <a:ext cx="556875" cy="556844"/>
            <a:chOff x="406574" y="236732"/>
            <a:chExt cx="612048" cy="593261"/>
          </a:xfrm>
        </p:grpSpPr>
        <p:sp>
          <p:nvSpPr>
            <p:cNvPr id="15" name="矩形 14"/>
            <p:cNvSpPr/>
            <p:nvPr userDrawn="1"/>
          </p:nvSpPr>
          <p:spPr>
            <a:xfrm>
              <a:off x="406574" y="236732"/>
              <a:ext cx="504000" cy="50400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  <p:sp>
          <p:nvSpPr>
            <p:cNvPr id="16" name="矩形 15"/>
            <p:cNvSpPr/>
            <p:nvPr userDrawn="1"/>
          </p:nvSpPr>
          <p:spPr>
            <a:xfrm>
              <a:off x="694606" y="512239"/>
              <a:ext cx="324016" cy="317754"/>
            </a:xfrm>
            <a:prstGeom prst="rect">
              <a:avLst/>
            </a:prstGeom>
            <a:solidFill>
              <a:srgbClr val="18B2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</p:grpSp>
      <p:pic>
        <p:nvPicPr>
          <p:cNvPr id="6149" name="图片 3" descr="维控logo中文副本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277177" y="375919"/>
            <a:ext cx="2182416" cy="427709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37" name="矩形 36"/>
          <p:cNvSpPr/>
          <p:nvPr userDrawn="1"/>
        </p:nvSpPr>
        <p:spPr>
          <a:xfrm>
            <a:off x="0" y="6845300"/>
            <a:ext cx="12858750" cy="3873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-无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4961" y="1110247"/>
            <a:ext cx="12050089" cy="5532632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93685" y="6703595"/>
            <a:ext cx="3000375" cy="385072"/>
          </a:xfrm>
        </p:spPr>
        <p:txBody>
          <a:bodyPr/>
          <a:lstStyle/>
          <a:p>
            <a:fld id="{9125718D-374B-48EB-A1E7-112597E392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94C02-8E92-4DF7-AA55-62B0BA459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 spd="slow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0.png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1.png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2.png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tags" Target="../tags/tag14.xml"/><Relationship Id="rId3" Type="http://schemas.openxmlformats.org/officeDocument/2006/relationships/image" Target="../media/image13.png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5.png"/><Relationship Id="rId3" Type="http://schemas.openxmlformats.org/officeDocument/2006/relationships/tags" Target="../tags/tag16.xml"/><Relationship Id="rId2" Type="http://schemas.openxmlformats.org/officeDocument/2006/relationships/hyperlink" Target="https://iot-tool.obs-website.cn-north-4.myhuaweicloud.com/" TargetMode="Externa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6.png"/><Relationship Id="rId3" Type="http://schemas.openxmlformats.org/officeDocument/2006/relationships/tags" Target="../tags/tag18.xml"/><Relationship Id="rId2" Type="http://schemas.openxmlformats.org/officeDocument/2006/relationships/hyperlink" Target="https://iot-tool.obs-website.cn-north-4.myhuaweicloud.com/" TargetMode="External"/><Relationship Id="rId1" Type="http://schemas.openxmlformats.org/officeDocument/2006/relationships/tags" Target="../tags/tag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7.png"/><Relationship Id="rId1" Type="http://schemas.openxmlformats.org/officeDocument/2006/relationships/tags" Target="../tags/tag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8.png"/><Relationship Id="rId1" Type="http://schemas.openxmlformats.org/officeDocument/2006/relationships/tags" Target="../tags/tag20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9.png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1" Type="http://schemas.openxmlformats.org/officeDocument/2006/relationships/hyperlink" Target="https://docs.we-con.com.cn/bin/view/PIStudio/3%20Video/Script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0.png"/><Relationship Id="rId1" Type="http://schemas.openxmlformats.org/officeDocument/2006/relationships/tags" Target="../tags/tag23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png"/><Relationship Id="rId8" Type="http://schemas.openxmlformats.org/officeDocument/2006/relationships/customXml" Target="../ink/ink3.xml"/><Relationship Id="rId7" Type="http://schemas.openxmlformats.org/officeDocument/2006/relationships/image" Target="../media/image23.png"/><Relationship Id="rId6" Type="http://schemas.openxmlformats.org/officeDocument/2006/relationships/customXml" Target="../ink/ink2.xml"/><Relationship Id="rId5" Type="http://schemas.openxmlformats.org/officeDocument/2006/relationships/image" Target="../media/image22.png"/><Relationship Id="rId4" Type="http://schemas.openxmlformats.org/officeDocument/2006/relationships/customXml" Target="../ink/ink1.xml"/><Relationship Id="rId3" Type="http://schemas.openxmlformats.org/officeDocument/2006/relationships/image" Target="../media/image21.png"/><Relationship Id="rId20" Type="http://schemas.openxmlformats.org/officeDocument/2006/relationships/slideLayout" Target="../slideLayouts/slideLayout4.xml"/><Relationship Id="rId2" Type="http://schemas.openxmlformats.org/officeDocument/2006/relationships/tags" Target="../tags/tag25.xml"/><Relationship Id="rId19" Type="http://schemas.openxmlformats.org/officeDocument/2006/relationships/image" Target="../media/image29.png"/><Relationship Id="rId18" Type="http://schemas.openxmlformats.org/officeDocument/2006/relationships/customXml" Target="../ink/ink8.xml"/><Relationship Id="rId17" Type="http://schemas.openxmlformats.org/officeDocument/2006/relationships/image" Target="../media/image28.png"/><Relationship Id="rId16" Type="http://schemas.openxmlformats.org/officeDocument/2006/relationships/customXml" Target="../ink/ink7.xml"/><Relationship Id="rId15" Type="http://schemas.openxmlformats.org/officeDocument/2006/relationships/image" Target="../media/image27.png"/><Relationship Id="rId14" Type="http://schemas.openxmlformats.org/officeDocument/2006/relationships/customXml" Target="../ink/ink6.xml"/><Relationship Id="rId13" Type="http://schemas.openxmlformats.org/officeDocument/2006/relationships/image" Target="../media/image26.png"/><Relationship Id="rId12" Type="http://schemas.openxmlformats.org/officeDocument/2006/relationships/customXml" Target="../ink/ink5.xml"/><Relationship Id="rId11" Type="http://schemas.openxmlformats.org/officeDocument/2006/relationships/image" Target="../media/image25.png"/><Relationship Id="rId10" Type="http://schemas.openxmlformats.org/officeDocument/2006/relationships/customXml" Target="../ink/ink4.xml"/><Relationship Id="rId1" Type="http://schemas.openxmlformats.org/officeDocument/2006/relationships/tags" Target="../tags/tag24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30.png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hyperlink" Target="https://iot-tool.obs-website.cn-north-4.myhuaweicloud.com/" TargetMode="External"/><Relationship Id="rId1" Type="http://schemas.openxmlformats.org/officeDocument/2006/relationships/tags" Target="../tags/tag2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31.png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tags" Target="../tags/tag3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32.xml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34.png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s/_rels/slide2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36.png"/><Relationship Id="rId4" Type="http://schemas.openxmlformats.org/officeDocument/2006/relationships/tags" Target="../tags/tag37.xml"/><Relationship Id="rId3" Type="http://schemas.openxmlformats.org/officeDocument/2006/relationships/image" Target="../media/image35.png"/><Relationship Id="rId2" Type="http://schemas.openxmlformats.org/officeDocument/2006/relationships/tags" Target="../tags/tag36.xml"/><Relationship Id="rId1" Type="http://schemas.openxmlformats.org/officeDocument/2006/relationships/tags" Target="../tags/tag35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38.png"/><Relationship Id="rId4" Type="http://schemas.openxmlformats.org/officeDocument/2006/relationships/tags" Target="../tags/tag40.xml"/><Relationship Id="rId3" Type="http://schemas.openxmlformats.org/officeDocument/2006/relationships/image" Target="../media/image37.png"/><Relationship Id="rId2" Type="http://schemas.openxmlformats.org/officeDocument/2006/relationships/tags" Target="../tags/tag39.xml"/><Relationship Id="rId1" Type="http://schemas.openxmlformats.org/officeDocument/2006/relationships/tags" Target="../tags/tag3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1910848"/>
            <a:ext cx="4904362" cy="5321802"/>
          </a:xfrm>
          <a:custGeom>
            <a:avLst/>
            <a:gdLst>
              <a:gd name="T0" fmla="*/ 0 w 2197"/>
              <a:gd name="T1" fmla="*/ 0 h 2384"/>
              <a:gd name="T2" fmla="*/ 2197 w 2197"/>
              <a:gd name="T3" fmla="*/ 2384 h 2384"/>
              <a:gd name="T4" fmla="*/ 0 w 2197"/>
              <a:gd name="T5" fmla="*/ 2384 h 2384"/>
              <a:gd name="T6" fmla="*/ 0 w 2197"/>
              <a:gd name="T7" fmla="*/ 0 h 2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97" h="2384">
                <a:moveTo>
                  <a:pt x="0" y="0"/>
                </a:moveTo>
                <a:lnTo>
                  <a:pt x="2197" y="2384"/>
                </a:lnTo>
                <a:lnTo>
                  <a:pt x="0" y="238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7" name="Freeform 7"/>
          <p:cNvSpPr/>
          <p:nvPr/>
        </p:nvSpPr>
        <p:spPr bwMode="auto">
          <a:xfrm>
            <a:off x="0" y="1910848"/>
            <a:ext cx="4904362" cy="5321802"/>
          </a:xfrm>
          <a:custGeom>
            <a:avLst/>
            <a:gdLst>
              <a:gd name="T0" fmla="*/ 0 w 2197"/>
              <a:gd name="T1" fmla="*/ 0 h 2384"/>
              <a:gd name="T2" fmla="*/ 2197 w 2197"/>
              <a:gd name="T3" fmla="*/ 2384 h 2384"/>
              <a:gd name="T4" fmla="*/ 0 w 2197"/>
              <a:gd name="T5" fmla="*/ 430 h 2384"/>
              <a:gd name="T6" fmla="*/ 0 w 2197"/>
              <a:gd name="T7" fmla="*/ 0 h 2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97" h="2384">
                <a:moveTo>
                  <a:pt x="0" y="0"/>
                </a:moveTo>
                <a:lnTo>
                  <a:pt x="2197" y="2384"/>
                </a:lnTo>
                <a:lnTo>
                  <a:pt x="0" y="43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9" name="Freeform 9"/>
          <p:cNvSpPr/>
          <p:nvPr/>
        </p:nvSpPr>
        <p:spPr bwMode="auto">
          <a:xfrm>
            <a:off x="0" y="0"/>
            <a:ext cx="9761846" cy="5949079"/>
          </a:xfrm>
          <a:custGeom>
            <a:avLst/>
            <a:gdLst>
              <a:gd name="T0" fmla="*/ 4373 w 4373"/>
              <a:gd name="T1" fmla="*/ 0 h 2665"/>
              <a:gd name="T2" fmla="*/ 0 w 4373"/>
              <a:gd name="T3" fmla="*/ 2665 h 2665"/>
              <a:gd name="T4" fmla="*/ 0 w 4373"/>
              <a:gd name="T5" fmla="*/ 2185 h 2665"/>
              <a:gd name="T6" fmla="*/ 4373 w 4373"/>
              <a:gd name="T7" fmla="*/ 0 h 26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73" h="2665">
                <a:moveTo>
                  <a:pt x="4373" y="0"/>
                </a:moveTo>
                <a:lnTo>
                  <a:pt x="0" y="2665"/>
                </a:lnTo>
                <a:lnTo>
                  <a:pt x="0" y="2185"/>
                </a:lnTo>
                <a:lnTo>
                  <a:pt x="4373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4" name="矩形 259"/>
          <p:cNvSpPr>
            <a:spLocks noChangeArrowheads="1"/>
          </p:cNvSpPr>
          <p:nvPr/>
        </p:nvSpPr>
        <p:spPr bwMode="auto">
          <a:xfrm>
            <a:off x="3245485" y="2392045"/>
            <a:ext cx="8766175" cy="830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5400" smtClean="0">
                <a:solidFill>
                  <a:schemeClr val="tx1"/>
                </a:solidFill>
                <a:latin typeface="+mn-lt"/>
                <a:ea typeface="黑体" panose="02010609060101010101" charset="-122"/>
                <a:cs typeface="Arial" panose="020B0604020202020204" pitchFamily="34" charset="0"/>
              </a:rPr>
              <a:t>Lua Script: MQTT &amp; OpenCloud</a:t>
            </a:r>
            <a:endParaRPr lang="en-US" altLang="zh-CN" sz="5400" smtClean="0">
              <a:solidFill>
                <a:schemeClr val="tx1"/>
              </a:solidFill>
              <a:latin typeface="+mn-lt"/>
              <a:ea typeface="黑体" panose="02010609060101010101" charset="-122"/>
              <a:cs typeface="Arial" panose="020B0604020202020204" pitchFamily="34" charset="0"/>
            </a:endParaRPr>
          </a:p>
        </p:txBody>
      </p:sp>
      <p:pic>
        <p:nvPicPr>
          <p:cNvPr id="6149" name="图片 3" descr="维控logo中文副本"/>
          <p:cNvPicPr>
            <a:picLocks noChangeAspect="1"/>
          </p:cNvPicPr>
          <p:nvPr userDrawn="1"/>
        </p:nvPicPr>
        <p:blipFill>
          <a:blip r:embed="rId1" cstate="print"/>
          <a:stretch>
            <a:fillRect/>
          </a:stretch>
        </p:blipFill>
        <p:spPr>
          <a:xfrm>
            <a:off x="107652" y="53339"/>
            <a:ext cx="2182416" cy="427709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3" name="文本框 2"/>
          <p:cNvSpPr txBox="1"/>
          <p:nvPr/>
        </p:nvSpPr>
        <p:spPr>
          <a:xfrm>
            <a:off x="6871677" y="5370039"/>
            <a:ext cx="5161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福州富昌维控电子科技有限公司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2"/>
          <p:cNvSpPr txBox="1"/>
          <p:nvPr/>
        </p:nvSpPr>
        <p:spPr>
          <a:xfrm>
            <a:off x="6429051" y="5949079"/>
            <a:ext cx="56039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FUZHOU FU CHANG WECON ELECTRONICS TECHNOLOGY CO.,LTD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2"/>
          <p:cNvSpPr txBox="1"/>
          <p:nvPr/>
        </p:nvSpPr>
        <p:spPr>
          <a:xfrm>
            <a:off x="8857703" y="4814385"/>
            <a:ext cx="315404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2800" dirty="0">
                <a:latin typeface="+mn-lt"/>
              </a:rPr>
              <a:t>Presented by </a:t>
            </a:r>
            <a:r>
              <a:rPr lang="en-US" altLang="zh-CN" sz="2800" dirty="0" smtClean="0">
                <a:latin typeface="+mn-lt"/>
                <a:ea typeface="微软雅黑" panose="020B0503020204020204" pitchFamily="34" charset="-122"/>
              </a:rPr>
              <a:t>Hunter</a:t>
            </a:r>
            <a:endParaRPr lang="zh-CN" altLang="en-US" sz="2800" dirty="0">
              <a:latin typeface="+mn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49"/>
                            </p:stCondLst>
                            <p:childTnLst>
                              <p:par>
                                <p:cTn id="3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199"/>
                            </p:stCondLst>
                            <p:childTnLst>
                              <p:par>
                                <p:cTn id="4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4" grpId="0" bldLvl="0" animBg="1"/>
      <p:bldP spid="4" grpId="1" bldLvl="0" animBg="1"/>
      <p:bldP spid="3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+mn-lt"/>
                <a:cs typeface="+mn-lt"/>
                <a:sym typeface="+mn-ea"/>
              </a:rPr>
              <a:t>HUAWEI CLOUD</a:t>
            </a:r>
            <a:endParaRPr lang="en-US" altLang="zh-CN">
              <a:latin typeface="+mn-lt"/>
              <a:cs typeface="+mn-lt"/>
              <a:sym typeface="+mn-ea"/>
            </a:endParaRPr>
          </a:p>
        </p:txBody>
      </p:sp>
      <p:sp>
        <p:nvSpPr>
          <p:cNvPr id="3" name="MH_Text_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12800" y="1167765"/>
            <a:ext cx="11471275" cy="350774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708" tIns="50853" rIns="101708" bIns="50853">
            <a:noAutofit/>
          </a:bodyPr>
          <a:lstStyle/>
          <a:p>
            <a:pPr marL="285750" indent="508000" eaLnBrk="1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charset="0"/>
              <a:buChar char="n"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Create Product;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508000" eaLnBrk="1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charset="0"/>
              <a:buChar char="n"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endParaRPr lang="en-US" altLang="zh-CN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" name="图片 3" descr="HUAWEICLOUD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955" y="1744345"/>
            <a:ext cx="10260330" cy="509143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+mn-lt"/>
                <a:cs typeface="+mn-lt"/>
                <a:sym typeface="+mn-ea"/>
              </a:rPr>
              <a:t>HUAWEI CLOUD</a:t>
            </a:r>
            <a:endParaRPr lang="en-US" altLang="zh-CN">
              <a:latin typeface="+mn-lt"/>
              <a:cs typeface="+mn-lt"/>
              <a:sym typeface="+mn-ea"/>
            </a:endParaRPr>
          </a:p>
        </p:txBody>
      </p:sp>
      <p:sp>
        <p:nvSpPr>
          <p:cNvPr id="3" name="MH_Text_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12800" y="1167765"/>
            <a:ext cx="11471275" cy="175006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708" tIns="50853" rIns="101708" bIns="50853">
            <a:noAutofit/>
          </a:bodyPr>
          <a:lstStyle/>
          <a:p>
            <a:pPr marL="285750" indent="508000" eaLnBrk="1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charset="0"/>
              <a:buChar char="n"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Protocol must be MQTT;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85750" indent="508000" eaLnBrk="1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charset="0"/>
              <a:buChar char="n"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Data Type must be JSON;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85750" indent="508000" eaLnBrk="1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charset="0"/>
              <a:buChar char="n"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And others field set as user's required;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501130" y="1312545"/>
            <a:ext cx="6105525" cy="523875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+mn-lt"/>
                <a:cs typeface="+mn-lt"/>
                <a:sym typeface="+mn-ea"/>
              </a:rPr>
              <a:t>HUAWEI CLOUD</a:t>
            </a:r>
            <a:endParaRPr lang="en-US" altLang="zh-CN">
              <a:latin typeface="+mn-lt"/>
              <a:cs typeface="+mn-lt"/>
              <a:sym typeface="+mn-ea"/>
            </a:endParaRPr>
          </a:p>
        </p:txBody>
      </p:sp>
      <p:sp>
        <p:nvSpPr>
          <p:cNvPr id="3" name="MH_Text_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12800" y="1167765"/>
            <a:ext cx="11471275" cy="59436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708" tIns="50853" rIns="101708" bIns="50853">
            <a:noAutofit/>
          </a:bodyPr>
          <a:lstStyle/>
          <a:p>
            <a:pPr marL="285750" indent="508000" eaLnBrk="1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charset="0"/>
              <a:buChar char="n"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[Device]-[All Devices]-[Individual Register];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6" name="图片 5" descr="HUAWEICLOUD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845" y="1816100"/>
            <a:ext cx="9900285" cy="4912995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+mn-lt"/>
                <a:cs typeface="+mn-lt"/>
                <a:sym typeface="+mn-ea"/>
              </a:rPr>
              <a:t>HUAWEI CLOUD</a:t>
            </a:r>
            <a:endParaRPr lang="en-US" altLang="zh-CN">
              <a:latin typeface="+mn-lt"/>
              <a:cs typeface="+mn-lt"/>
              <a:sym typeface="+mn-ea"/>
            </a:endParaRPr>
          </a:p>
        </p:txBody>
      </p:sp>
      <p:sp>
        <p:nvSpPr>
          <p:cNvPr id="3" name="MH_Text_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12800" y="1167765"/>
            <a:ext cx="10169525" cy="108394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708" tIns="50853" rIns="101708" bIns="50853">
            <a:noAutofit/>
          </a:bodyPr>
          <a:lstStyle/>
          <a:p>
            <a:pPr marL="285750" indent="508000" eaLnBrk="1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charset="0"/>
              <a:buChar char="n"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Register the Device;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85750" indent="508000" eaLnBrk="1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charset="0"/>
              <a:buChar char="n"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After register is done, we would get the Device IP and DeviceSerect;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41045" y="2176145"/>
            <a:ext cx="5090795" cy="45491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581265" y="2463800"/>
            <a:ext cx="4705350" cy="3990975"/>
          </a:xfrm>
          <a:prstGeom prst="rect">
            <a:avLst/>
          </a:prstGeom>
        </p:spPr>
      </p:pic>
      <p:cxnSp>
        <p:nvCxnSpPr>
          <p:cNvPr id="7" name="直接箭头连接符 6"/>
          <p:cNvCxnSpPr/>
          <p:nvPr/>
        </p:nvCxnSpPr>
        <p:spPr>
          <a:xfrm>
            <a:off x="5997575" y="4480560"/>
            <a:ext cx="1152525" cy="0"/>
          </a:xfrm>
          <a:prstGeom prst="straightConnector1">
            <a:avLst/>
          </a:prstGeom>
          <a:ln w="76200"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+mn-lt"/>
                <a:cs typeface="+mn-lt"/>
                <a:sym typeface="+mn-ea"/>
              </a:rPr>
              <a:t>HUAWEI CLOUD</a:t>
            </a:r>
            <a:endParaRPr lang="en-US" altLang="zh-CN">
              <a:latin typeface="+mn-lt"/>
              <a:cs typeface="+mn-lt"/>
              <a:sym typeface="+mn-ea"/>
            </a:endParaRPr>
          </a:p>
        </p:txBody>
      </p:sp>
      <p:sp>
        <p:nvSpPr>
          <p:cNvPr id="3" name="MH_Text_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12800" y="1167765"/>
            <a:ext cx="10169525" cy="153606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708" tIns="50853" rIns="101708" bIns="50853">
            <a:noAutofit/>
          </a:bodyPr>
          <a:lstStyle/>
          <a:p>
            <a:pPr marL="285750" indent="508000" eaLnBrk="1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charset="0"/>
              <a:buChar char="n"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Using the online MQTT ClientId Generator to generate the MQTT parameter: Client ID, Username, Password: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85750" indent="0" eaLnBrk="1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charset="0"/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  <a:hlinkClick r:id="rId2" action="ppaction://hlinkfile"/>
              </a:rPr>
              <a:t>https://iot-tool.obs-website.cn-north-4.myhuaweicloud.com/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245235" y="2752090"/>
            <a:ext cx="8121015" cy="402971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+mn-lt"/>
                <a:cs typeface="+mn-lt"/>
                <a:sym typeface="+mn-ea"/>
              </a:rPr>
              <a:t>HUAWEI CLOUD</a:t>
            </a:r>
            <a:endParaRPr lang="en-US" altLang="zh-CN">
              <a:latin typeface="+mn-lt"/>
              <a:cs typeface="+mn-lt"/>
              <a:sym typeface="+mn-ea"/>
            </a:endParaRPr>
          </a:p>
        </p:txBody>
      </p:sp>
      <p:sp>
        <p:nvSpPr>
          <p:cNvPr id="3" name="MH_Text_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12800" y="1167765"/>
            <a:ext cx="10754995" cy="153606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708" tIns="50853" rIns="101708" bIns="50853">
            <a:noAutofit/>
          </a:bodyPr>
          <a:lstStyle/>
          <a:p>
            <a:pPr marL="285750" indent="508000" eaLnBrk="1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charset="0"/>
              <a:buChar char="n"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Check which server node and which edition we are using, and download the corresponding Device certificate file if using the secure MQTT port 8883(Optional);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85750" indent="0" eaLnBrk="1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charset="0"/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  <a:hlinkClick r:id="rId2" action="ppaction://hlinkfile"/>
              </a:rPr>
              <a:t>https://support.huaweicloud.com/en-us/devg-iothub/iot_02_1004.html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245235" y="2824480"/>
            <a:ext cx="5275580" cy="363093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1910848"/>
            <a:ext cx="4904362" cy="5321802"/>
          </a:xfrm>
          <a:custGeom>
            <a:avLst/>
            <a:gdLst>
              <a:gd name="T0" fmla="*/ 0 w 2197"/>
              <a:gd name="T1" fmla="*/ 0 h 2384"/>
              <a:gd name="T2" fmla="*/ 2197 w 2197"/>
              <a:gd name="T3" fmla="*/ 2384 h 2384"/>
              <a:gd name="T4" fmla="*/ 0 w 2197"/>
              <a:gd name="T5" fmla="*/ 2384 h 2384"/>
              <a:gd name="T6" fmla="*/ 0 w 2197"/>
              <a:gd name="T7" fmla="*/ 0 h 2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97" h="2384">
                <a:moveTo>
                  <a:pt x="0" y="0"/>
                </a:moveTo>
                <a:lnTo>
                  <a:pt x="2197" y="2384"/>
                </a:lnTo>
                <a:lnTo>
                  <a:pt x="0" y="238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7" name="Freeform 7"/>
          <p:cNvSpPr/>
          <p:nvPr/>
        </p:nvSpPr>
        <p:spPr bwMode="auto">
          <a:xfrm>
            <a:off x="0" y="1910848"/>
            <a:ext cx="4904362" cy="5321802"/>
          </a:xfrm>
          <a:custGeom>
            <a:avLst/>
            <a:gdLst>
              <a:gd name="T0" fmla="*/ 0 w 2197"/>
              <a:gd name="T1" fmla="*/ 0 h 2384"/>
              <a:gd name="T2" fmla="*/ 2197 w 2197"/>
              <a:gd name="T3" fmla="*/ 2384 h 2384"/>
              <a:gd name="T4" fmla="*/ 0 w 2197"/>
              <a:gd name="T5" fmla="*/ 430 h 2384"/>
              <a:gd name="T6" fmla="*/ 0 w 2197"/>
              <a:gd name="T7" fmla="*/ 0 h 2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97" h="2384">
                <a:moveTo>
                  <a:pt x="0" y="0"/>
                </a:moveTo>
                <a:lnTo>
                  <a:pt x="2197" y="2384"/>
                </a:lnTo>
                <a:lnTo>
                  <a:pt x="0" y="43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9" name="Freeform 9"/>
          <p:cNvSpPr/>
          <p:nvPr/>
        </p:nvSpPr>
        <p:spPr bwMode="auto">
          <a:xfrm>
            <a:off x="0" y="0"/>
            <a:ext cx="9761846" cy="5949079"/>
          </a:xfrm>
          <a:custGeom>
            <a:avLst/>
            <a:gdLst>
              <a:gd name="T0" fmla="*/ 4373 w 4373"/>
              <a:gd name="T1" fmla="*/ 0 h 2665"/>
              <a:gd name="T2" fmla="*/ 0 w 4373"/>
              <a:gd name="T3" fmla="*/ 2665 h 2665"/>
              <a:gd name="T4" fmla="*/ 0 w 4373"/>
              <a:gd name="T5" fmla="*/ 2185 h 2665"/>
              <a:gd name="T6" fmla="*/ 4373 w 4373"/>
              <a:gd name="T7" fmla="*/ 0 h 26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73" h="2665">
                <a:moveTo>
                  <a:pt x="4373" y="0"/>
                </a:moveTo>
                <a:lnTo>
                  <a:pt x="0" y="2665"/>
                </a:lnTo>
                <a:lnTo>
                  <a:pt x="0" y="2185"/>
                </a:lnTo>
                <a:lnTo>
                  <a:pt x="4373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4" name="矩形 259"/>
          <p:cNvSpPr>
            <a:spLocks noChangeArrowheads="1"/>
          </p:cNvSpPr>
          <p:nvPr/>
        </p:nvSpPr>
        <p:spPr bwMode="auto">
          <a:xfrm>
            <a:off x="1461135" y="2463800"/>
            <a:ext cx="10195560" cy="110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7200">
                <a:latin typeface="+mn-lt"/>
                <a:cs typeface="+mn-lt"/>
                <a:sym typeface="+mn-ea"/>
              </a:rPr>
              <a:t>Product Model Data </a:t>
            </a:r>
            <a:r>
              <a:rPr lang="en-US" altLang="zh-CN" sz="7200">
                <a:latin typeface="+mn-lt"/>
                <a:cs typeface="+mn-lt"/>
                <a:sym typeface="+mn-ea"/>
              </a:rPr>
              <a:t>Create</a:t>
            </a:r>
            <a:endParaRPr lang="en-US" altLang="zh-CN" sz="7200">
              <a:latin typeface="+mn-lt"/>
              <a:cs typeface="+mn-lt"/>
              <a:sym typeface="+mn-ea"/>
            </a:endParaRPr>
          </a:p>
        </p:txBody>
      </p:sp>
      <p:pic>
        <p:nvPicPr>
          <p:cNvPr id="6149" name="图片 3" descr="维控logo中文副本"/>
          <p:cNvPicPr>
            <a:picLocks noChangeAspect="1"/>
          </p:cNvPicPr>
          <p:nvPr userDrawn="1"/>
        </p:nvPicPr>
        <p:blipFill>
          <a:blip r:embed="rId1" cstate="print"/>
          <a:stretch>
            <a:fillRect/>
          </a:stretch>
        </p:blipFill>
        <p:spPr>
          <a:xfrm>
            <a:off x="107652" y="53339"/>
            <a:ext cx="2182416" cy="427709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9" grpId="0" bldLvl="0" animBg="1"/>
      <p:bldP spid="4" grpId="0" bldLvl="0" animBg="1"/>
      <p:bldP spid="4" grpId="1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+mn-lt"/>
                <a:cs typeface="+mn-lt"/>
                <a:sym typeface="+mn-ea"/>
              </a:rPr>
              <a:t>Device Data Report</a:t>
            </a:r>
            <a:endParaRPr lang="en-US" altLang="zh-CN">
              <a:latin typeface="+mn-lt"/>
              <a:cs typeface="+mn-lt"/>
              <a:sym typeface="+mn-ea"/>
            </a:endParaRPr>
          </a:p>
        </p:txBody>
      </p:sp>
      <p:sp>
        <p:nvSpPr>
          <p:cNvPr id="3" name="MH_Text_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12800" y="1167765"/>
            <a:ext cx="10754995" cy="78676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708" tIns="50853" rIns="101708" bIns="50853">
            <a:noAutofit/>
          </a:bodyPr>
          <a:lstStyle/>
          <a:p>
            <a:pPr marL="285750" indent="508000" eaLnBrk="1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charset="0"/>
              <a:buChar char="n"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[Product]-[View]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;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8" name="图片 7" descr="HUAWEICLOUD0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715" y="1816100"/>
            <a:ext cx="9815830" cy="487045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+mn-lt"/>
                <a:cs typeface="+mn-lt"/>
                <a:sym typeface="+mn-ea"/>
              </a:rPr>
              <a:t>Device Data Report</a:t>
            </a:r>
            <a:endParaRPr lang="en-US" altLang="zh-CN">
              <a:latin typeface="+mn-lt"/>
              <a:cs typeface="+mn-lt"/>
              <a:sym typeface="+mn-ea"/>
            </a:endParaRPr>
          </a:p>
        </p:txBody>
      </p:sp>
      <p:sp>
        <p:nvSpPr>
          <p:cNvPr id="3" name="MH_Text_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12800" y="1167765"/>
            <a:ext cx="10754995" cy="78676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708" tIns="50853" rIns="101708" bIns="50853">
            <a:noAutofit/>
          </a:bodyPr>
          <a:lstStyle/>
          <a:p>
            <a:pPr marL="285750" indent="508000" eaLnBrk="1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charset="0"/>
              <a:buChar char="n"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[Customize Model];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8" name="图片 7" descr="HUAWEICLOUD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065" y="1901825"/>
            <a:ext cx="9577705" cy="475234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+mn-lt"/>
                <a:cs typeface="+mn-lt"/>
                <a:sym typeface="+mn-ea"/>
              </a:rPr>
              <a:t>Device Data Report</a:t>
            </a:r>
            <a:endParaRPr lang="en-US" altLang="zh-CN">
              <a:latin typeface="+mn-lt"/>
              <a:cs typeface="+mn-lt"/>
              <a:sym typeface="+mn-ea"/>
            </a:endParaRPr>
          </a:p>
        </p:txBody>
      </p:sp>
      <p:sp>
        <p:nvSpPr>
          <p:cNvPr id="3" name="MH_Text_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12800" y="1167765"/>
            <a:ext cx="10754995" cy="78676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708" tIns="50853" rIns="101708" bIns="50853">
            <a:noAutofit/>
          </a:bodyPr>
          <a:lstStyle/>
          <a:p>
            <a:pPr marL="285750" indent="508000" eaLnBrk="1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charset="0"/>
              <a:buChar char="n"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Add the service;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316990" y="2032000"/>
            <a:ext cx="9507220" cy="4204335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Previous Tips</a:t>
            </a:r>
            <a:endParaRPr lang="en-US" altLang="zh-CN"/>
          </a:p>
        </p:txBody>
      </p:sp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1245235" y="1024255"/>
            <a:ext cx="6014720" cy="461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3000">
                <a:latin typeface="+mn-lt"/>
                <a:cs typeface="+mn-lt"/>
                <a:sym typeface="+mn-ea"/>
              </a:rPr>
              <a:t>Relevant Traning on Lua MQTT Client</a:t>
            </a:r>
            <a:endParaRPr lang="en-US" altLang="zh-CN" sz="3000">
              <a:latin typeface="+mn-lt"/>
              <a:cs typeface="+mn-lt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16990" y="1669415"/>
            <a:ext cx="1061275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>
                <a:cs typeface="Calibri" panose="020F0502020204030204" pitchFamily="34" charset="0"/>
                <a:hlinkClick r:id="rId1" action="ppaction://hlinkfile"/>
              </a:rPr>
              <a:t>https://docs.we-con.com.cn/bin/view/PIStudio/3%20Video/Script/</a:t>
            </a:r>
            <a:endParaRPr lang="zh-CN" altLang="en-US" sz="2800">
              <a:cs typeface="Calibri" panose="020F0502020204030204" pitchFamily="34" charset="0"/>
              <a:hlinkClick r:id="rId1" action="ppaction://hlinkfile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5050" y="2191385"/>
            <a:ext cx="6559550" cy="4463415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2" grpId="1" bldLvl="0" animBg="1"/>
      <p:bldP spid="4" grpId="0"/>
      <p:bldP spid="4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+mn-lt"/>
                <a:cs typeface="+mn-lt"/>
                <a:sym typeface="+mn-ea"/>
              </a:rPr>
              <a:t>Device Data Report</a:t>
            </a:r>
            <a:endParaRPr lang="en-US" altLang="zh-CN">
              <a:latin typeface="+mn-lt"/>
              <a:cs typeface="+mn-lt"/>
              <a:sym typeface="+mn-ea"/>
            </a:endParaRPr>
          </a:p>
        </p:txBody>
      </p:sp>
      <p:sp>
        <p:nvSpPr>
          <p:cNvPr id="3" name="MH_Text_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12800" y="1167765"/>
            <a:ext cx="10754995" cy="78676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708" tIns="50853" rIns="101708" bIns="50853">
            <a:noAutofit/>
          </a:bodyPr>
          <a:lstStyle/>
          <a:p>
            <a:pPr marL="285750" indent="508000" eaLnBrk="1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charset="0"/>
              <a:buChar char="n"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Add the property as we need;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" name="图片 3" descr="HUAWEICLOUD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745" y="1954530"/>
            <a:ext cx="9297035" cy="4613275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+mn-lt"/>
                <a:cs typeface="+mn-lt"/>
                <a:sym typeface="+mn-ea"/>
              </a:rPr>
              <a:t>Device Data Report</a:t>
            </a:r>
            <a:endParaRPr lang="en-US" altLang="zh-CN">
              <a:latin typeface="+mn-lt"/>
              <a:cs typeface="+mn-lt"/>
              <a:sym typeface="+mn-ea"/>
            </a:endParaRPr>
          </a:p>
        </p:txBody>
      </p:sp>
      <p:sp>
        <p:nvSpPr>
          <p:cNvPr id="3" name="MH_Text_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12800" y="1167765"/>
            <a:ext cx="10754995" cy="78676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708" tIns="50853" rIns="101708" bIns="50853">
            <a:noAutofit/>
          </a:bodyPr>
          <a:lstStyle/>
          <a:p>
            <a:pPr marL="285750" indent="508000" eaLnBrk="1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charset="0"/>
              <a:buChar char="n"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According to the created data to construct the JSON format;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01090" y="1816100"/>
            <a:ext cx="9512935" cy="220599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061585" y="3976370"/>
            <a:ext cx="6014720" cy="28390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1600">
                <a:solidFill>
                  <a:schemeClr val="tx1"/>
                </a:solidFill>
                <a:highlight>
                  <a:srgbClr val="C0C0C0"/>
                </a:highlight>
                <a:cs typeface="Calibri" panose="020F0502020204030204" pitchFamily="34" charset="0"/>
              </a:rPr>
              <a:t>{"services":</a:t>
            </a:r>
            <a:endParaRPr lang="zh-CN" altLang="en-US" sz="1600">
              <a:solidFill>
                <a:schemeClr val="tx1"/>
              </a:solidFill>
              <a:highlight>
                <a:srgbClr val="C0C0C0"/>
              </a:highlight>
              <a:cs typeface="Calibri" panose="020F0502020204030204" pitchFamily="34" charset="0"/>
            </a:endParaRPr>
          </a:p>
          <a:p>
            <a:r>
              <a:rPr lang="zh-CN" altLang="en-US" sz="1600">
                <a:solidFill>
                  <a:schemeClr val="tx1"/>
                </a:solidFill>
                <a:highlight>
                  <a:srgbClr val="C0C0C0"/>
                </a:highlight>
                <a:cs typeface="Calibri" panose="020F0502020204030204" pitchFamily="34" charset="0"/>
              </a:rPr>
              <a:t>	[</a:t>
            </a:r>
            <a:endParaRPr lang="zh-CN" altLang="en-US" sz="1600">
              <a:solidFill>
                <a:schemeClr val="tx1"/>
              </a:solidFill>
              <a:highlight>
                <a:srgbClr val="C0C0C0"/>
              </a:highlight>
              <a:cs typeface="Calibri" panose="020F0502020204030204" pitchFamily="34" charset="0"/>
            </a:endParaRPr>
          </a:p>
          <a:p>
            <a:r>
              <a:rPr lang="zh-CN" altLang="en-US" sz="1600">
                <a:solidFill>
                  <a:schemeClr val="tx1"/>
                </a:solidFill>
                <a:highlight>
                  <a:srgbClr val="C0C0C0"/>
                </a:highlight>
                <a:cs typeface="Calibri" panose="020F0502020204030204" pitchFamily="34" charset="0"/>
              </a:rPr>
              <a:t>		{</a:t>
            </a:r>
            <a:endParaRPr lang="zh-CN" altLang="en-US" sz="1600">
              <a:solidFill>
                <a:schemeClr val="tx1"/>
              </a:solidFill>
              <a:highlight>
                <a:srgbClr val="C0C0C0"/>
              </a:highlight>
              <a:cs typeface="Calibri" panose="020F0502020204030204" pitchFamily="34" charset="0"/>
            </a:endParaRPr>
          </a:p>
          <a:p>
            <a:r>
              <a:rPr lang="zh-CN" altLang="en-US" sz="1600">
                <a:solidFill>
                  <a:schemeClr val="tx1"/>
                </a:solidFill>
                <a:highlight>
                  <a:srgbClr val="C0C0C0"/>
                </a:highlight>
                <a:cs typeface="Calibri" panose="020F0502020204030204" pitchFamily="34" charset="0"/>
              </a:rPr>
              <a:t>			"properties":</a:t>
            </a:r>
            <a:endParaRPr lang="zh-CN" altLang="en-US" sz="1600">
              <a:solidFill>
                <a:schemeClr val="tx1"/>
              </a:solidFill>
              <a:highlight>
                <a:srgbClr val="C0C0C0"/>
              </a:highlight>
              <a:cs typeface="Calibri" panose="020F0502020204030204" pitchFamily="34" charset="0"/>
            </a:endParaRPr>
          </a:p>
          <a:p>
            <a:r>
              <a:rPr lang="zh-CN" altLang="en-US" sz="1600">
                <a:solidFill>
                  <a:schemeClr val="tx1"/>
                </a:solidFill>
                <a:highlight>
                  <a:srgbClr val="C0C0C0"/>
                </a:highlight>
                <a:cs typeface="Calibri" panose="020F0502020204030204" pitchFamily="34" charset="0"/>
              </a:rPr>
              <a:t>				{</a:t>
            </a:r>
            <a:endParaRPr lang="zh-CN" altLang="en-US" sz="1600">
              <a:solidFill>
                <a:schemeClr val="tx1"/>
              </a:solidFill>
              <a:highlight>
                <a:srgbClr val="C0C0C0"/>
              </a:highlight>
              <a:cs typeface="Calibri" panose="020F0502020204030204" pitchFamily="34" charset="0"/>
            </a:endParaRPr>
          </a:p>
          <a:p>
            <a:r>
              <a:rPr lang="zh-CN" altLang="en-US" sz="1600">
                <a:solidFill>
                  <a:schemeClr val="tx1"/>
                </a:solidFill>
                <a:highlight>
                  <a:srgbClr val="C0C0C0"/>
                </a:highlight>
                <a:cs typeface="Calibri" panose="020F0502020204030204" pitchFamily="34" charset="0"/>
              </a:rPr>
              <a:t>					"fanSpd":50,</a:t>
            </a:r>
            <a:endParaRPr lang="zh-CN" altLang="en-US" sz="1600">
              <a:solidFill>
                <a:schemeClr val="tx1"/>
              </a:solidFill>
              <a:highlight>
                <a:srgbClr val="C0C0C0"/>
              </a:highlight>
              <a:cs typeface="Calibri" panose="020F0502020204030204" pitchFamily="34" charset="0"/>
            </a:endParaRPr>
          </a:p>
          <a:p>
            <a:r>
              <a:rPr lang="zh-CN" altLang="en-US" sz="1600">
                <a:solidFill>
                  <a:schemeClr val="tx1"/>
                </a:solidFill>
                <a:highlight>
                  <a:srgbClr val="C0C0C0"/>
                </a:highlight>
                <a:cs typeface="Calibri" panose="020F0502020204030204" pitchFamily="34" charset="0"/>
              </a:rPr>
              <a:t>					"run":"0"</a:t>
            </a:r>
            <a:endParaRPr lang="zh-CN" altLang="en-US" sz="1600">
              <a:solidFill>
                <a:schemeClr val="tx1"/>
              </a:solidFill>
              <a:highlight>
                <a:srgbClr val="C0C0C0"/>
              </a:highlight>
              <a:cs typeface="Calibri" panose="020F0502020204030204" pitchFamily="34" charset="0"/>
            </a:endParaRPr>
          </a:p>
          <a:p>
            <a:r>
              <a:rPr lang="zh-CN" altLang="en-US" sz="1600">
                <a:solidFill>
                  <a:schemeClr val="tx1"/>
                </a:solidFill>
                <a:highlight>
                  <a:srgbClr val="C0C0C0"/>
                </a:highlight>
                <a:cs typeface="Calibri" panose="020F0502020204030204" pitchFamily="34" charset="0"/>
              </a:rPr>
              <a:t>				},</a:t>
            </a:r>
            <a:endParaRPr lang="zh-CN" altLang="en-US" sz="1600">
              <a:solidFill>
                <a:schemeClr val="tx1"/>
              </a:solidFill>
              <a:highlight>
                <a:srgbClr val="C0C0C0"/>
              </a:highlight>
              <a:cs typeface="Calibri" panose="020F0502020204030204" pitchFamily="34" charset="0"/>
            </a:endParaRPr>
          </a:p>
          <a:p>
            <a:r>
              <a:rPr lang="zh-CN" altLang="en-US" sz="1600">
                <a:solidFill>
                  <a:schemeClr val="tx1"/>
                </a:solidFill>
                <a:highlight>
                  <a:srgbClr val="C0C0C0"/>
                </a:highlight>
                <a:cs typeface="Calibri" panose="020F0502020204030204" pitchFamily="34" charset="0"/>
              </a:rPr>
              <a:t>			"service_id":"fanInfo"</a:t>
            </a:r>
            <a:endParaRPr lang="zh-CN" altLang="en-US" sz="1600">
              <a:solidFill>
                <a:schemeClr val="tx1"/>
              </a:solidFill>
              <a:highlight>
                <a:srgbClr val="C0C0C0"/>
              </a:highlight>
              <a:cs typeface="Calibri" panose="020F0502020204030204" pitchFamily="34" charset="0"/>
            </a:endParaRPr>
          </a:p>
          <a:p>
            <a:r>
              <a:rPr lang="zh-CN" altLang="en-US" sz="1600">
                <a:solidFill>
                  <a:schemeClr val="tx1"/>
                </a:solidFill>
                <a:highlight>
                  <a:srgbClr val="C0C0C0"/>
                </a:highlight>
                <a:cs typeface="Calibri" panose="020F0502020204030204" pitchFamily="34" charset="0"/>
              </a:rPr>
              <a:t>		}</a:t>
            </a:r>
            <a:endParaRPr lang="zh-CN" altLang="en-US" sz="1600">
              <a:solidFill>
                <a:schemeClr val="tx1"/>
              </a:solidFill>
              <a:highlight>
                <a:srgbClr val="C0C0C0"/>
              </a:highlight>
              <a:cs typeface="Calibri" panose="020F0502020204030204" pitchFamily="34" charset="0"/>
            </a:endParaRPr>
          </a:p>
          <a:p>
            <a:r>
              <a:rPr lang="zh-CN" altLang="en-US" sz="1600">
                <a:solidFill>
                  <a:schemeClr val="tx1"/>
                </a:solidFill>
                <a:highlight>
                  <a:srgbClr val="C0C0C0"/>
                </a:highlight>
                <a:cs typeface="Calibri" panose="020F0502020204030204" pitchFamily="34" charset="0"/>
              </a:rPr>
              <a:t>	]</a:t>
            </a:r>
            <a:endParaRPr lang="zh-CN" altLang="en-US" sz="1600">
              <a:solidFill>
                <a:schemeClr val="tx1"/>
              </a:solidFill>
              <a:highlight>
                <a:srgbClr val="C0C0C0"/>
              </a:highlight>
              <a:cs typeface="Calibri" panose="020F0502020204030204" pitchFamily="34" charset="0"/>
            </a:endParaRPr>
          </a:p>
          <a:p>
            <a:r>
              <a:rPr lang="zh-CN" altLang="en-US" sz="1600">
                <a:solidFill>
                  <a:schemeClr val="tx1"/>
                </a:solidFill>
                <a:highlight>
                  <a:srgbClr val="C0C0C0"/>
                </a:highlight>
                <a:cs typeface="Calibri" panose="020F0502020204030204" pitchFamily="34" charset="0"/>
              </a:rPr>
              <a:t>}</a:t>
            </a:r>
            <a:endParaRPr lang="zh-CN" altLang="en-US" sz="1600">
              <a:solidFill>
                <a:schemeClr val="tx1"/>
              </a:solidFill>
              <a:highlight>
                <a:srgbClr val="C0C0C0"/>
              </a:highlight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r:id="rId4" p14:bwMode="auto">
            <p14:nvContentPartPr>
              <p14:cNvPr id="4" name="墨迹 3"/>
              <p14:cNvContentPartPr/>
              <p14:nvPr/>
            </p14:nvContentPartPr>
            <p14:xfrm>
              <a:off x="5896610" y="4246880"/>
              <a:ext cx="405130" cy="471170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5"/>
            </p:blipFill>
            <p:spPr>
              <a:xfrm>
                <a:off x="5896610" y="4246880"/>
                <a:ext cx="405130" cy="4711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6" p14:bwMode="auto">
            <p14:nvContentPartPr>
              <p14:cNvPr id="7" name="墨迹 6"/>
              <p14:cNvContentPartPr/>
              <p14:nvPr/>
            </p14:nvContentPartPr>
            <p14:xfrm>
              <a:off x="5793105" y="6356350"/>
              <a:ext cx="518160" cy="433070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7"/>
            </p:blipFill>
            <p:spPr>
              <a:xfrm>
                <a:off x="5793105" y="6356350"/>
                <a:ext cx="518160" cy="4330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" p14:bwMode="auto">
            <p14:nvContentPartPr>
              <p14:cNvPr id="8" name="墨迹 7"/>
              <p14:cNvContentPartPr/>
              <p14:nvPr/>
            </p14:nvContentPartPr>
            <p14:xfrm>
              <a:off x="6499860" y="4133850"/>
              <a:ext cx="216535" cy="9525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9"/>
            </p:blipFill>
            <p:spPr>
              <a:xfrm>
                <a:off x="6499860" y="4133850"/>
                <a:ext cx="216535" cy="95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" p14:bwMode="auto">
            <p14:nvContentPartPr>
              <p14:cNvPr id="9" name="墨迹 8"/>
              <p14:cNvContentPartPr/>
              <p14:nvPr/>
            </p14:nvContentPartPr>
            <p14:xfrm>
              <a:off x="6612890" y="4049395"/>
              <a:ext cx="207010" cy="357505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11"/>
            </p:blipFill>
            <p:spPr>
              <a:xfrm>
                <a:off x="6612890" y="4049395"/>
                <a:ext cx="207010" cy="3575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" p14:bwMode="auto">
            <p14:nvContentPartPr>
              <p14:cNvPr id="10" name="墨迹 9"/>
              <p14:cNvContentPartPr/>
              <p14:nvPr/>
            </p14:nvContentPartPr>
            <p14:xfrm>
              <a:off x="6791960" y="4171950"/>
              <a:ext cx="235585" cy="225425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3"/>
            </p:blipFill>
            <p:spPr>
              <a:xfrm>
                <a:off x="6791960" y="4171950"/>
                <a:ext cx="235585" cy="2254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" p14:bwMode="auto">
            <p14:nvContentPartPr>
              <p14:cNvPr id="11" name="墨迹 10"/>
              <p14:cNvContentPartPr/>
              <p14:nvPr/>
            </p14:nvContentPartPr>
            <p14:xfrm>
              <a:off x="7102475" y="3776345"/>
              <a:ext cx="264160" cy="696595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5"/>
            </p:blipFill>
            <p:spPr>
              <a:xfrm>
                <a:off x="7102475" y="3776345"/>
                <a:ext cx="264160" cy="6965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6" p14:bwMode="auto">
            <p14:nvContentPartPr>
              <p14:cNvPr id="12" name="墨迹 11"/>
              <p14:cNvContentPartPr/>
              <p14:nvPr/>
            </p14:nvContentPartPr>
            <p14:xfrm>
              <a:off x="7498080" y="3860800"/>
              <a:ext cx="320675" cy="518160"/>
            </p14:xfrm>
          </p:contentPart>
        </mc:Choice>
        <mc:Fallback xmlns="">
          <p:pic>
            <p:nvPicPr>
              <p:cNvPr id="12" name="墨迹 11"/>
            </p:nvPicPr>
            <p:blipFill>
              <a:blip r:embed="rId17"/>
            </p:blipFill>
            <p:spPr>
              <a:xfrm>
                <a:off x="7498080" y="3860800"/>
                <a:ext cx="320675" cy="5181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8" p14:bwMode="auto">
            <p14:nvContentPartPr>
              <p14:cNvPr id="13" name="墨迹 12"/>
              <p14:cNvContentPartPr/>
              <p14:nvPr/>
            </p14:nvContentPartPr>
            <p14:xfrm>
              <a:off x="7809230" y="4067810"/>
              <a:ext cx="376555" cy="358140"/>
            </p14:xfrm>
          </p:contentPart>
        </mc:Choice>
        <mc:Fallback xmlns="">
          <p:pic>
            <p:nvPicPr>
              <p:cNvPr id="13" name="墨迹 12"/>
            </p:nvPicPr>
            <p:blipFill>
              <a:blip r:embed="rId19"/>
            </p:blipFill>
            <p:spPr>
              <a:xfrm>
                <a:off x="7809230" y="4067810"/>
                <a:ext cx="376555" cy="358140"/>
              </a:xfrm>
              <a:prstGeom prst="rect"/>
            </p:spPr>
          </p:pic>
        </mc:Fallback>
      </mc:AlternateContent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+mn-lt"/>
                <a:cs typeface="+mn-lt"/>
                <a:sym typeface="+mn-ea"/>
              </a:rPr>
              <a:t>Device Data Report</a:t>
            </a:r>
            <a:endParaRPr lang="en-US" altLang="zh-CN">
              <a:latin typeface="+mn-lt"/>
              <a:cs typeface="+mn-lt"/>
              <a:sym typeface="+mn-ea"/>
            </a:endParaRPr>
          </a:p>
        </p:txBody>
      </p:sp>
      <p:sp>
        <p:nvSpPr>
          <p:cNvPr id="3" name="MH_Text_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12800" y="1167765"/>
            <a:ext cx="10754995" cy="151828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708" tIns="50853" rIns="101708" bIns="50853">
            <a:noAutofit/>
          </a:bodyPr>
          <a:lstStyle/>
          <a:p>
            <a:pPr marL="285750" indent="508000" eaLnBrk="1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charset="0"/>
              <a:buChar char="n"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Publish the JSON message by MQTT test tool, if it is showing the result on the Product Model Data, which means our construct data is OK;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85750" indent="508000" eaLnBrk="1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charset="0"/>
              <a:buChar char="n"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The topic format should be $oc/devices/{device_id}/sys/properties/report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28700" y="3039745"/>
            <a:ext cx="10144125" cy="3248025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+mn-lt"/>
                <a:cs typeface="+mn-lt"/>
                <a:sym typeface="+mn-ea"/>
              </a:rPr>
              <a:t>Device Data Report</a:t>
            </a:r>
            <a:endParaRPr lang="en-US" altLang="zh-CN">
              <a:latin typeface="+mn-lt"/>
              <a:cs typeface="+mn-lt"/>
              <a:sym typeface="+mn-ea"/>
            </a:endParaRPr>
          </a:p>
        </p:txBody>
      </p:sp>
      <p:sp>
        <p:nvSpPr>
          <p:cNvPr id="3" name="MH_Text_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12800" y="1167765"/>
            <a:ext cx="10754995" cy="160718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708" tIns="50853" rIns="101708" bIns="50853">
            <a:noAutofit/>
          </a:bodyPr>
          <a:lstStyle/>
          <a:p>
            <a:pPr marL="285750" indent="508000" eaLnBrk="1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charset="0"/>
              <a:buChar char="n"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Above all the content are refer from the HUAWEI CLOUD Help Center, please check the following link if there is still not clear: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85750" indent="0" eaLnBrk="1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charset="0"/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  <a:hlinkClick r:id="rId2" action="ppaction://hlinkfile"/>
              </a:rPr>
              <a:t>https://support.huaweicloud.com/en-us/devg-iothub/iot_02_1004.html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1910848"/>
            <a:ext cx="4904362" cy="5321802"/>
          </a:xfrm>
          <a:custGeom>
            <a:avLst/>
            <a:gdLst>
              <a:gd name="T0" fmla="*/ 0 w 2197"/>
              <a:gd name="T1" fmla="*/ 0 h 2384"/>
              <a:gd name="T2" fmla="*/ 2197 w 2197"/>
              <a:gd name="T3" fmla="*/ 2384 h 2384"/>
              <a:gd name="T4" fmla="*/ 0 w 2197"/>
              <a:gd name="T5" fmla="*/ 2384 h 2384"/>
              <a:gd name="T6" fmla="*/ 0 w 2197"/>
              <a:gd name="T7" fmla="*/ 0 h 2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97" h="2384">
                <a:moveTo>
                  <a:pt x="0" y="0"/>
                </a:moveTo>
                <a:lnTo>
                  <a:pt x="2197" y="2384"/>
                </a:lnTo>
                <a:lnTo>
                  <a:pt x="0" y="238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7" name="Freeform 7"/>
          <p:cNvSpPr/>
          <p:nvPr/>
        </p:nvSpPr>
        <p:spPr bwMode="auto">
          <a:xfrm>
            <a:off x="0" y="1910848"/>
            <a:ext cx="4904362" cy="5321802"/>
          </a:xfrm>
          <a:custGeom>
            <a:avLst/>
            <a:gdLst>
              <a:gd name="T0" fmla="*/ 0 w 2197"/>
              <a:gd name="T1" fmla="*/ 0 h 2384"/>
              <a:gd name="T2" fmla="*/ 2197 w 2197"/>
              <a:gd name="T3" fmla="*/ 2384 h 2384"/>
              <a:gd name="T4" fmla="*/ 0 w 2197"/>
              <a:gd name="T5" fmla="*/ 430 h 2384"/>
              <a:gd name="T6" fmla="*/ 0 w 2197"/>
              <a:gd name="T7" fmla="*/ 0 h 2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97" h="2384">
                <a:moveTo>
                  <a:pt x="0" y="0"/>
                </a:moveTo>
                <a:lnTo>
                  <a:pt x="2197" y="2384"/>
                </a:lnTo>
                <a:lnTo>
                  <a:pt x="0" y="43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9" name="Freeform 9"/>
          <p:cNvSpPr/>
          <p:nvPr/>
        </p:nvSpPr>
        <p:spPr bwMode="auto">
          <a:xfrm>
            <a:off x="0" y="0"/>
            <a:ext cx="9761846" cy="5949079"/>
          </a:xfrm>
          <a:custGeom>
            <a:avLst/>
            <a:gdLst>
              <a:gd name="T0" fmla="*/ 4373 w 4373"/>
              <a:gd name="T1" fmla="*/ 0 h 2665"/>
              <a:gd name="T2" fmla="*/ 0 w 4373"/>
              <a:gd name="T3" fmla="*/ 2665 h 2665"/>
              <a:gd name="T4" fmla="*/ 0 w 4373"/>
              <a:gd name="T5" fmla="*/ 2185 h 2665"/>
              <a:gd name="T6" fmla="*/ 4373 w 4373"/>
              <a:gd name="T7" fmla="*/ 0 h 26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73" h="2665">
                <a:moveTo>
                  <a:pt x="4373" y="0"/>
                </a:moveTo>
                <a:lnTo>
                  <a:pt x="0" y="2665"/>
                </a:lnTo>
                <a:lnTo>
                  <a:pt x="0" y="2185"/>
                </a:lnTo>
                <a:lnTo>
                  <a:pt x="4373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4" name="矩形 259"/>
          <p:cNvSpPr>
            <a:spLocks noChangeArrowheads="1"/>
          </p:cNvSpPr>
          <p:nvPr/>
        </p:nvSpPr>
        <p:spPr bwMode="auto">
          <a:xfrm>
            <a:off x="1461135" y="2463800"/>
            <a:ext cx="10195560" cy="830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5400">
                <a:latin typeface="+mn-lt"/>
                <a:cs typeface="+mn-lt"/>
                <a:sym typeface="+mn-ea"/>
              </a:rPr>
              <a:t>OpenCloud Function Demonstration</a:t>
            </a:r>
            <a:endParaRPr lang="en-US" altLang="zh-CN" sz="5400">
              <a:latin typeface="+mn-lt"/>
              <a:cs typeface="+mn-lt"/>
              <a:sym typeface="+mn-ea"/>
            </a:endParaRPr>
          </a:p>
        </p:txBody>
      </p:sp>
      <p:pic>
        <p:nvPicPr>
          <p:cNvPr id="6149" name="图片 3" descr="维控logo中文副本"/>
          <p:cNvPicPr>
            <a:picLocks noChangeAspect="1"/>
          </p:cNvPicPr>
          <p:nvPr userDrawn="1"/>
        </p:nvPicPr>
        <p:blipFill>
          <a:blip r:embed="rId1" cstate="print"/>
          <a:stretch>
            <a:fillRect/>
          </a:stretch>
        </p:blipFill>
        <p:spPr>
          <a:xfrm>
            <a:off x="107652" y="53339"/>
            <a:ext cx="2182416" cy="427709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9" grpId="0" bldLvl="0" animBg="1"/>
      <p:bldP spid="4" grpId="0" bldLvl="0" animBg="1"/>
      <p:bldP spid="4" grpId="1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+mn-lt"/>
                <a:cs typeface="+mn-lt"/>
                <a:sym typeface="+mn-ea"/>
              </a:rPr>
              <a:t>OpenCloud</a:t>
            </a:r>
            <a:endParaRPr lang="en-US" altLang="zh-CN">
              <a:latin typeface="+mn-lt"/>
              <a:cs typeface="+mn-lt"/>
              <a:sym typeface="+mn-ea"/>
            </a:endParaRPr>
          </a:p>
        </p:txBody>
      </p:sp>
      <p:sp>
        <p:nvSpPr>
          <p:cNvPr id="6" name="MH_Text_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1000" y="952500"/>
            <a:ext cx="6792595" cy="52705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708" tIns="50853" rIns="101708" bIns="50853">
            <a:noAutofit/>
          </a:bodyPr>
          <a:p>
            <a:pPr marL="285750" indent="508000" eaLnBrk="1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charset="0"/>
              <a:buChar char="n"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[Cloud]-[OpenCloud]</a:t>
            </a:r>
            <a:endParaRPr 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316990" y="1816100"/>
            <a:ext cx="7056755" cy="491744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+mn-lt"/>
                <a:cs typeface="+mn-lt"/>
                <a:sym typeface="+mn-ea"/>
              </a:rPr>
              <a:t>OpenCloud</a:t>
            </a:r>
            <a:endParaRPr lang="en-US" altLang="zh-CN">
              <a:latin typeface="+mn-lt"/>
              <a:cs typeface="+mn-lt"/>
              <a:sym typeface="+mn-ea"/>
            </a:endParaRPr>
          </a:p>
        </p:txBody>
      </p:sp>
      <p:sp>
        <p:nvSpPr>
          <p:cNvPr id="6" name="MH_Text_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1000" y="952500"/>
            <a:ext cx="10877550" cy="115125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708" tIns="50853" rIns="101708" bIns="50853">
            <a:noAutofit/>
          </a:bodyPr>
          <a:p>
            <a:pPr marL="285750" indent="508000" eaLnBrk="1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charset="0"/>
              <a:buChar char="n"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Add the new group;</a:t>
            </a:r>
            <a:endParaRPr 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85750" indent="508000" eaLnBrk="1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charset="0"/>
              <a:buChar char="n"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Add the channel we want to report(</a:t>
            </a:r>
            <a:r>
              <a:rPr 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group name and channel name should be consistent with the service name on the platform</a:t>
            </a:r>
            <a:r>
              <a:rPr 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);</a:t>
            </a:r>
            <a:endParaRPr 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170" y="2391410"/>
            <a:ext cx="6592570" cy="41332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080" y="2679700"/>
            <a:ext cx="8297545" cy="401701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+mn-lt"/>
                <a:cs typeface="+mn-lt"/>
                <a:sym typeface="+mn-ea"/>
              </a:rPr>
              <a:t>OpenCloud</a:t>
            </a:r>
            <a:endParaRPr lang="en-US" altLang="zh-CN">
              <a:latin typeface="+mn-lt"/>
              <a:cs typeface="+mn-lt"/>
              <a:sym typeface="+mn-ea"/>
            </a:endParaRPr>
          </a:p>
        </p:txBody>
      </p:sp>
      <p:sp>
        <p:nvSpPr>
          <p:cNvPr id="6" name="MH_Text_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1000" y="952500"/>
            <a:ext cx="11098530" cy="104076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708" tIns="50853" rIns="101708" bIns="50853">
            <a:noAutofit/>
          </a:bodyPr>
          <a:p>
            <a:pPr marL="285750" indent="508000" eaLnBrk="1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charset="0"/>
              <a:buChar char="n"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Using the corresponding function to get the group and data info and put into the message we want to publish;</a:t>
            </a:r>
            <a:endParaRPr 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853430" y="1599565"/>
            <a:ext cx="6426200" cy="5077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local groupInfo = cloud.get_groupdesc()</a:t>
            </a:r>
            <a:endParaRPr lang="zh-CN" altLang="en-US"/>
          </a:p>
          <a:p>
            <a:r>
              <a:rPr lang="zh-CN" altLang="en-US"/>
              <a:t>    local serviceName = groupInfo[1][2]</a:t>
            </a:r>
            <a:endParaRPr lang="zh-CN" altLang="en-US"/>
          </a:p>
          <a:p>
            <a:r>
              <a:rPr lang="zh-CN" altLang="en-US"/>
              <a:t>    local fangroup = cloud.get_groupdata(serviceName)</a:t>
            </a:r>
            <a:endParaRPr lang="zh-CN" altLang="en-US"/>
          </a:p>
          <a:p>
            <a:r>
              <a:rPr lang="zh-CN" altLang="en-US"/>
              <a:t>    local property1 = fangroup[1][3]</a:t>
            </a:r>
            <a:endParaRPr lang="zh-CN" altLang="en-US"/>
          </a:p>
          <a:p>
            <a:r>
              <a:rPr lang="zh-CN" altLang="en-US"/>
              <a:t>    local property2 = fangroup[2][3]</a:t>
            </a:r>
            <a:endParaRPr lang="zh-CN" altLang="en-US"/>
          </a:p>
          <a:p>
            <a:r>
              <a:rPr lang="zh-CN" altLang="en-US"/>
              <a:t>    local fan = {}</a:t>
            </a:r>
            <a:endParaRPr lang="zh-CN" altLang="en-US"/>
          </a:p>
          <a:p>
            <a:r>
              <a:rPr lang="zh-CN" altLang="en-US"/>
              <a:t>    fan[1] = {</a:t>
            </a:r>
            <a:endParaRPr lang="zh-CN" altLang="en-US"/>
          </a:p>
          <a:p>
            <a:r>
              <a:rPr lang="zh-CN" altLang="en-US"/>
              <a:t>    properties = {</a:t>
            </a:r>
            <a:endParaRPr lang="zh-CN" altLang="en-US"/>
          </a:p>
          <a:p>
            <a:r>
              <a:rPr lang="zh-CN" altLang="en-US"/>
              <a:t>        fanSpd = cloud.get_data(property1),</a:t>
            </a:r>
            <a:endParaRPr lang="zh-CN" altLang="en-US"/>
          </a:p>
          <a:p>
            <a:r>
              <a:rPr lang="zh-CN" altLang="en-US"/>
              <a:t>        run = cloud.get_data(property2)</a:t>
            </a:r>
            <a:endParaRPr lang="zh-CN" altLang="en-US"/>
          </a:p>
          <a:p>
            <a:r>
              <a:rPr lang="zh-CN" altLang="en-US"/>
              <a:t>    },</a:t>
            </a:r>
            <a:endParaRPr lang="zh-CN" altLang="en-US"/>
          </a:p>
          <a:p>
            <a:r>
              <a:rPr lang="zh-CN" altLang="en-US"/>
              <a:t>    service_id = serviceName</a:t>
            </a:r>
            <a:endParaRPr lang="zh-CN" altLang="en-US"/>
          </a:p>
          <a:p>
            <a:r>
              <a:rPr lang="zh-CN" altLang="en-US"/>
              <a:t>}</a:t>
            </a:r>
            <a:endParaRPr lang="zh-CN" altLang="en-US"/>
          </a:p>
          <a:p>
            <a:r>
              <a:rPr lang="zh-CN" altLang="en-US"/>
              <a:t>    local pub_data = {</a:t>
            </a:r>
            <a:endParaRPr lang="zh-CN" altLang="en-US"/>
          </a:p>
          <a:p>
            <a:r>
              <a:rPr lang="zh-CN" altLang="en-US"/>
              <a:t>        </a:t>
            </a:r>
            <a:endParaRPr lang="zh-CN" altLang="en-US"/>
          </a:p>
          <a:p>
            <a:r>
              <a:rPr lang="zh-CN" altLang="en-US"/>
              <a:t>            services = fan</a:t>
            </a:r>
            <a:endParaRPr lang="zh-CN" altLang="en-US"/>
          </a:p>
          <a:p>
            <a:r>
              <a:rPr lang="zh-CN" altLang="en-US"/>
              <a:t>    }</a:t>
            </a:r>
            <a:endParaRPr lang="zh-CN" altLang="en-US"/>
          </a:p>
          <a:p>
            <a:r>
              <a:rPr lang="zh-CN" altLang="en-US"/>
              <a:t>    mqtt_publish(PUBLISH_TOPIC, json.encode(pub_data))</a:t>
            </a:r>
            <a:endParaRPr lang="zh-CN" altLang="en-US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5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+mn-lt"/>
                <a:cs typeface="+mn-lt"/>
                <a:sym typeface="+mn-ea"/>
              </a:rPr>
              <a:t>OpenCloud</a:t>
            </a:r>
            <a:endParaRPr lang="en-US" altLang="zh-CN">
              <a:latin typeface="+mn-lt"/>
              <a:cs typeface="+mn-lt"/>
              <a:sym typeface="+mn-ea"/>
            </a:endParaRPr>
          </a:p>
        </p:txBody>
      </p:sp>
      <p:sp>
        <p:nvSpPr>
          <p:cNvPr id="6" name="MH_Text_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1000" y="952500"/>
            <a:ext cx="11098530" cy="104076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708" tIns="50853" rIns="101708" bIns="50853">
            <a:noAutofit/>
          </a:bodyPr>
          <a:p>
            <a:pPr marL="285750" indent="508000" eaLnBrk="1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charset="0"/>
              <a:buChar char="n"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We can utilize some opencloud functions according to the user scenario requirements;</a:t>
            </a:r>
            <a:endParaRPr 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044825" y="1671955"/>
            <a:ext cx="6716395" cy="4846955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+mn-lt"/>
                <a:cs typeface="+mn-lt"/>
                <a:sym typeface="+mn-ea"/>
              </a:rPr>
              <a:t>OpenCloud</a:t>
            </a:r>
            <a:endParaRPr lang="en-US" altLang="zh-CN">
              <a:latin typeface="+mn-lt"/>
              <a:cs typeface="+mn-lt"/>
              <a:sym typeface="+mn-ea"/>
            </a:endParaRPr>
          </a:p>
        </p:txBody>
      </p:sp>
      <p:sp>
        <p:nvSpPr>
          <p:cNvPr id="6" name="MH_Text_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1000" y="952500"/>
            <a:ext cx="11098530" cy="104076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708" tIns="50853" rIns="101708" bIns="50853">
            <a:noAutofit/>
          </a:bodyPr>
          <a:p>
            <a:pPr marL="285750" indent="508000" eaLnBrk="1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charset="0"/>
              <a:buChar char="n"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We can utilize some opencloud functions according to the user scenario requirements;</a:t>
            </a:r>
            <a:endParaRPr 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24510" y="2679700"/>
            <a:ext cx="6327140" cy="35617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005320" y="2176145"/>
            <a:ext cx="5448300" cy="4181475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Catalog</a:t>
            </a:r>
            <a:endParaRPr lang="en-US" altLang="zh-CN"/>
          </a:p>
        </p:txBody>
      </p:sp>
      <p:sp>
        <p:nvSpPr>
          <p:cNvPr id="8" name="文本框 7"/>
          <p:cNvSpPr txBox="1"/>
          <p:nvPr/>
        </p:nvSpPr>
        <p:spPr>
          <a:xfrm>
            <a:off x="3177540" y="1602105"/>
            <a:ext cx="611568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4000">
                <a:latin typeface="+mn-lt"/>
                <a:cs typeface="+mn-lt"/>
              </a:rPr>
              <a:t>What is OpenCloud</a:t>
            </a:r>
            <a:endParaRPr lang="en-US" altLang="zh-CN" sz="4000">
              <a:latin typeface="+mn-lt"/>
              <a:cs typeface="+mn-lt"/>
            </a:endParaRPr>
          </a:p>
        </p:txBody>
      </p:sp>
      <p:sp>
        <p:nvSpPr>
          <p:cNvPr id="11" name="MH_Number_1"/>
          <p:cNvSpPr/>
          <p:nvPr>
            <p:custDataLst>
              <p:tags r:id="rId1"/>
            </p:custDataLst>
          </p:nvPr>
        </p:nvSpPr>
        <p:spPr>
          <a:xfrm>
            <a:off x="2167890" y="1546860"/>
            <a:ext cx="784860" cy="746125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p>
            <a:pPr algn="ctr"/>
            <a:r>
              <a:rPr lang="en-US" altLang="zh-CN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endParaRPr lang="en-US" altLang="zh-CN" sz="3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3" name="MH_Number_2"/>
          <p:cNvSpPr/>
          <p:nvPr>
            <p:custDataLst>
              <p:tags r:id="rId2"/>
            </p:custDataLst>
          </p:nvPr>
        </p:nvSpPr>
        <p:spPr>
          <a:xfrm>
            <a:off x="2186305" y="2682240"/>
            <a:ext cx="748030" cy="76073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p>
            <a:pPr algn="ctr"/>
            <a:r>
              <a:rPr lang="en-US" altLang="zh-CN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endParaRPr lang="en-US" altLang="zh-CN" sz="3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177540" y="2763520"/>
            <a:ext cx="692785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4000">
                <a:latin typeface="+mn-lt"/>
                <a:cs typeface="+mn-lt"/>
              </a:rPr>
              <a:t>Huawei IOTDA Setup</a:t>
            </a:r>
            <a:endParaRPr lang="en-US" altLang="zh-CN" sz="4000">
              <a:latin typeface="+mn-lt"/>
              <a:cs typeface="+mn-lt"/>
            </a:endParaRPr>
          </a:p>
        </p:txBody>
      </p:sp>
      <p:sp>
        <p:nvSpPr>
          <p:cNvPr id="12" name="MH_Number_1"/>
          <p:cNvSpPr/>
          <p:nvPr>
            <p:custDataLst>
              <p:tags r:id="rId3"/>
            </p:custDataLst>
          </p:nvPr>
        </p:nvSpPr>
        <p:spPr>
          <a:xfrm>
            <a:off x="2167890" y="3906520"/>
            <a:ext cx="784860" cy="746125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p>
            <a:pPr algn="ctr"/>
            <a:r>
              <a:rPr lang="en-US" altLang="zh-CN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endParaRPr lang="en-US" altLang="zh-CN" sz="3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177540" y="3924935"/>
            <a:ext cx="778954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4000">
                <a:latin typeface="+mn-lt"/>
                <a:cs typeface="+mn-lt"/>
              </a:rPr>
              <a:t>Product Model Data Create</a:t>
            </a:r>
            <a:endParaRPr lang="en-US" altLang="zh-CN" sz="4000">
              <a:latin typeface="+mn-lt"/>
              <a:cs typeface="+mn-lt"/>
            </a:endParaRPr>
          </a:p>
        </p:txBody>
      </p:sp>
      <p:sp>
        <p:nvSpPr>
          <p:cNvPr id="3" name="MH_Number_2"/>
          <p:cNvSpPr/>
          <p:nvPr>
            <p:custDataLst>
              <p:tags r:id="rId4"/>
            </p:custDataLst>
          </p:nvPr>
        </p:nvSpPr>
        <p:spPr>
          <a:xfrm>
            <a:off x="2186305" y="5128895"/>
            <a:ext cx="748030" cy="76073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p>
            <a:pPr algn="ctr"/>
            <a:r>
              <a:rPr lang="en-US" altLang="zh-CN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</a:t>
            </a:r>
            <a:endParaRPr lang="en-US" altLang="zh-CN" sz="3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177540" y="5086350"/>
            <a:ext cx="784542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4000">
                <a:latin typeface="+mn-lt"/>
                <a:cs typeface="+mn-lt"/>
              </a:rPr>
              <a:t>OpenCloud Function Demonstration</a:t>
            </a:r>
            <a:endParaRPr lang="en-US" altLang="zh-CN" sz="4000">
              <a:latin typeface="+mn-lt"/>
              <a:cs typeface="+mn-lt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2" grpId="0" animBg="1"/>
      <p:bldP spid="3" grpId="0" animBg="1"/>
      <p:bldP spid="11" grpId="1" animBg="1"/>
      <p:bldP spid="13" grpId="1" animBg="1"/>
      <p:bldP spid="12" grpId="1" animBg="1"/>
      <p:bldP spid="3" grpId="1" animBg="1"/>
      <p:bldP spid="8" grpId="0"/>
      <p:bldP spid="10" grpId="0"/>
      <p:bldP spid="15" grpId="0"/>
      <p:bldP spid="4" grpId="0"/>
      <p:bldP spid="8" grpId="1"/>
      <p:bldP spid="10" grpId="1"/>
      <p:bldP spid="15" grpId="1"/>
      <p:bldP spid="4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+mn-lt"/>
                <a:cs typeface="+mn-lt"/>
                <a:sym typeface="+mn-ea"/>
              </a:rPr>
              <a:t>OpenCloud</a:t>
            </a:r>
            <a:endParaRPr lang="en-US" altLang="zh-CN">
              <a:latin typeface="+mn-lt"/>
              <a:cs typeface="+mn-lt"/>
              <a:sym typeface="+mn-ea"/>
            </a:endParaRPr>
          </a:p>
        </p:txBody>
      </p:sp>
      <p:sp>
        <p:nvSpPr>
          <p:cNvPr id="6" name="MH_Text_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1000" y="952500"/>
            <a:ext cx="11098530" cy="104076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708" tIns="50853" rIns="101708" bIns="50853">
            <a:noAutofit/>
          </a:bodyPr>
          <a:p>
            <a:pPr marL="285750" indent="508000" eaLnBrk="1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charset="0"/>
              <a:buChar char="n"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We can utilize some opencloud functions according to the user scenario requirements;</a:t>
            </a:r>
            <a:endParaRPr 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41045" y="2105025"/>
            <a:ext cx="5591175" cy="43053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429375" y="2103755"/>
            <a:ext cx="5636260" cy="4241165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1910848"/>
            <a:ext cx="4904362" cy="5321802"/>
          </a:xfrm>
          <a:custGeom>
            <a:avLst/>
            <a:gdLst>
              <a:gd name="T0" fmla="*/ 0 w 2197"/>
              <a:gd name="T1" fmla="*/ 0 h 2384"/>
              <a:gd name="T2" fmla="*/ 2197 w 2197"/>
              <a:gd name="T3" fmla="*/ 2384 h 2384"/>
              <a:gd name="T4" fmla="*/ 0 w 2197"/>
              <a:gd name="T5" fmla="*/ 2384 h 2384"/>
              <a:gd name="T6" fmla="*/ 0 w 2197"/>
              <a:gd name="T7" fmla="*/ 0 h 2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97" h="2384">
                <a:moveTo>
                  <a:pt x="0" y="0"/>
                </a:moveTo>
                <a:lnTo>
                  <a:pt x="2197" y="2384"/>
                </a:lnTo>
                <a:lnTo>
                  <a:pt x="0" y="238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7" name="Freeform 7"/>
          <p:cNvSpPr/>
          <p:nvPr/>
        </p:nvSpPr>
        <p:spPr bwMode="auto">
          <a:xfrm>
            <a:off x="0" y="1910848"/>
            <a:ext cx="4904362" cy="5321802"/>
          </a:xfrm>
          <a:custGeom>
            <a:avLst/>
            <a:gdLst>
              <a:gd name="T0" fmla="*/ 0 w 2197"/>
              <a:gd name="T1" fmla="*/ 0 h 2384"/>
              <a:gd name="T2" fmla="*/ 2197 w 2197"/>
              <a:gd name="T3" fmla="*/ 2384 h 2384"/>
              <a:gd name="T4" fmla="*/ 0 w 2197"/>
              <a:gd name="T5" fmla="*/ 430 h 2384"/>
              <a:gd name="T6" fmla="*/ 0 w 2197"/>
              <a:gd name="T7" fmla="*/ 0 h 2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97" h="2384">
                <a:moveTo>
                  <a:pt x="0" y="0"/>
                </a:moveTo>
                <a:lnTo>
                  <a:pt x="2197" y="2384"/>
                </a:lnTo>
                <a:lnTo>
                  <a:pt x="0" y="43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9" name="Freeform 9"/>
          <p:cNvSpPr/>
          <p:nvPr/>
        </p:nvSpPr>
        <p:spPr bwMode="auto">
          <a:xfrm>
            <a:off x="0" y="0"/>
            <a:ext cx="9761846" cy="5949079"/>
          </a:xfrm>
          <a:custGeom>
            <a:avLst/>
            <a:gdLst>
              <a:gd name="T0" fmla="*/ 4373 w 4373"/>
              <a:gd name="T1" fmla="*/ 0 h 2665"/>
              <a:gd name="T2" fmla="*/ 0 w 4373"/>
              <a:gd name="T3" fmla="*/ 2665 h 2665"/>
              <a:gd name="T4" fmla="*/ 0 w 4373"/>
              <a:gd name="T5" fmla="*/ 2185 h 2665"/>
              <a:gd name="T6" fmla="*/ 4373 w 4373"/>
              <a:gd name="T7" fmla="*/ 0 h 26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73" h="2665">
                <a:moveTo>
                  <a:pt x="4373" y="0"/>
                </a:moveTo>
                <a:lnTo>
                  <a:pt x="0" y="2665"/>
                </a:lnTo>
                <a:lnTo>
                  <a:pt x="0" y="2185"/>
                </a:lnTo>
                <a:lnTo>
                  <a:pt x="4373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5349255" y="2616101"/>
            <a:ext cx="7128792" cy="1615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10500" dirty="0">
                <a:solidFill>
                  <a:schemeClr val="tx1"/>
                </a:solidFill>
                <a:latin typeface="+mn-lt"/>
                <a:ea typeface="印品黑体" panose="00000500000000000000" pitchFamily="2" charset="-122"/>
                <a:cs typeface="Arial" panose="020B0604020202020204" pitchFamily="34" charset="0"/>
              </a:rPr>
              <a:t>THANK </a:t>
            </a:r>
            <a:r>
              <a:rPr lang="en-US" altLang="zh-CN" sz="10500" dirty="0" smtClean="0">
                <a:solidFill>
                  <a:schemeClr val="tx1"/>
                </a:solidFill>
                <a:latin typeface="+mn-lt"/>
                <a:ea typeface="印品黑体" panose="00000500000000000000" pitchFamily="2" charset="-122"/>
                <a:cs typeface="Arial" panose="020B0604020202020204" pitchFamily="34" charset="0"/>
              </a:rPr>
              <a:t>YOU!</a:t>
            </a:r>
            <a:endParaRPr lang="en-US" altLang="zh-CN" sz="10500" dirty="0">
              <a:solidFill>
                <a:schemeClr val="tx1"/>
              </a:solidFill>
              <a:latin typeface="+mn-lt"/>
              <a:ea typeface="印品黑体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6149" name="图片 3" descr="维控logo中文副本"/>
          <p:cNvPicPr>
            <a:picLocks noChangeAspect="1"/>
          </p:cNvPicPr>
          <p:nvPr userDrawn="1"/>
        </p:nvPicPr>
        <p:blipFill>
          <a:blip r:embed="rId1" cstate="print"/>
          <a:stretch>
            <a:fillRect/>
          </a:stretch>
        </p:blipFill>
        <p:spPr>
          <a:xfrm>
            <a:off x="107652" y="53339"/>
            <a:ext cx="2182416" cy="427709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450"/>
                            </p:stCondLst>
                            <p:childTnLst>
                              <p:par>
                                <p:cTn id="2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9" grpId="0" bldLvl="0" animBg="1"/>
      <p:bldP spid="11" grpId="0" bldLvl="0" animBg="1"/>
      <p:bldP spid="11" grpId="1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1910848"/>
            <a:ext cx="4904362" cy="5321802"/>
          </a:xfrm>
          <a:custGeom>
            <a:avLst/>
            <a:gdLst>
              <a:gd name="T0" fmla="*/ 0 w 2197"/>
              <a:gd name="T1" fmla="*/ 0 h 2384"/>
              <a:gd name="T2" fmla="*/ 2197 w 2197"/>
              <a:gd name="T3" fmla="*/ 2384 h 2384"/>
              <a:gd name="T4" fmla="*/ 0 w 2197"/>
              <a:gd name="T5" fmla="*/ 2384 h 2384"/>
              <a:gd name="T6" fmla="*/ 0 w 2197"/>
              <a:gd name="T7" fmla="*/ 0 h 2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97" h="2384">
                <a:moveTo>
                  <a:pt x="0" y="0"/>
                </a:moveTo>
                <a:lnTo>
                  <a:pt x="2197" y="2384"/>
                </a:lnTo>
                <a:lnTo>
                  <a:pt x="0" y="238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7" name="Freeform 7"/>
          <p:cNvSpPr/>
          <p:nvPr/>
        </p:nvSpPr>
        <p:spPr bwMode="auto">
          <a:xfrm>
            <a:off x="0" y="1910848"/>
            <a:ext cx="4904362" cy="5321802"/>
          </a:xfrm>
          <a:custGeom>
            <a:avLst/>
            <a:gdLst>
              <a:gd name="T0" fmla="*/ 0 w 2197"/>
              <a:gd name="T1" fmla="*/ 0 h 2384"/>
              <a:gd name="T2" fmla="*/ 2197 w 2197"/>
              <a:gd name="T3" fmla="*/ 2384 h 2384"/>
              <a:gd name="T4" fmla="*/ 0 w 2197"/>
              <a:gd name="T5" fmla="*/ 430 h 2384"/>
              <a:gd name="T6" fmla="*/ 0 w 2197"/>
              <a:gd name="T7" fmla="*/ 0 h 2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97" h="2384">
                <a:moveTo>
                  <a:pt x="0" y="0"/>
                </a:moveTo>
                <a:lnTo>
                  <a:pt x="2197" y="2384"/>
                </a:lnTo>
                <a:lnTo>
                  <a:pt x="0" y="43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9" name="Freeform 9"/>
          <p:cNvSpPr/>
          <p:nvPr/>
        </p:nvSpPr>
        <p:spPr bwMode="auto">
          <a:xfrm>
            <a:off x="0" y="0"/>
            <a:ext cx="9761846" cy="5949079"/>
          </a:xfrm>
          <a:custGeom>
            <a:avLst/>
            <a:gdLst>
              <a:gd name="T0" fmla="*/ 4373 w 4373"/>
              <a:gd name="T1" fmla="*/ 0 h 2665"/>
              <a:gd name="T2" fmla="*/ 0 w 4373"/>
              <a:gd name="T3" fmla="*/ 2665 h 2665"/>
              <a:gd name="T4" fmla="*/ 0 w 4373"/>
              <a:gd name="T5" fmla="*/ 2185 h 2665"/>
              <a:gd name="T6" fmla="*/ 4373 w 4373"/>
              <a:gd name="T7" fmla="*/ 0 h 26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73" h="2665">
                <a:moveTo>
                  <a:pt x="4373" y="0"/>
                </a:moveTo>
                <a:lnTo>
                  <a:pt x="0" y="2665"/>
                </a:lnTo>
                <a:lnTo>
                  <a:pt x="0" y="2185"/>
                </a:lnTo>
                <a:lnTo>
                  <a:pt x="4373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4" name="矩形 259"/>
          <p:cNvSpPr>
            <a:spLocks noChangeArrowheads="1"/>
          </p:cNvSpPr>
          <p:nvPr/>
        </p:nvSpPr>
        <p:spPr bwMode="auto">
          <a:xfrm>
            <a:off x="2397125" y="2536190"/>
            <a:ext cx="8188325" cy="110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7200">
                <a:latin typeface="+mn-lt"/>
                <a:cs typeface="+mn-lt"/>
                <a:sym typeface="+mn-ea"/>
              </a:rPr>
              <a:t>What is OpenCloud</a:t>
            </a:r>
            <a:endParaRPr lang="en-US" altLang="zh-CN" sz="7200" smtClean="0">
              <a:solidFill>
                <a:schemeClr val="tx1"/>
              </a:solidFill>
              <a:latin typeface="+mn-lt"/>
              <a:ea typeface="黑体" panose="02010609060101010101" charset="-122"/>
              <a:cs typeface="+mn-lt"/>
              <a:sym typeface="+mn-ea"/>
            </a:endParaRPr>
          </a:p>
        </p:txBody>
      </p:sp>
      <p:pic>
        <p:nvPicPr>
          <p:cNvPr id="6149" name="图片 3" descr="维控logo中文副本"/>
          <p:cNvPicPr>
            <a:picLocks noChangeAspect="1"/>
          </p:cNvPicPr>
          <p:nvPr userDrawn="1"/>
        </p:nvPicPr>
        <p:blipFill>
          <a:blip r:embed="rId1" cstate="print"/>
          <a:stretch>
            <a:fillRect/>
          </a:stretch>
        </p:blipFill>
        <p:spPr>
          <a:xfrm>
            <a:off x="107652" y="53339"/>
            <a:ext cx="2182416" cy="427709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9" grpId="0" bldLvl="0" animBg="1"/>
      <p:bldP spid="4" grpId="0" bldLvl="0" animBg="1"/>
      <p:bldP spid="4" grpId="1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4555" y="2319655"/>
            <a:ext cx="10315575" cy="364807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OpenCloud</a:t>
            </a:r>
            <a:endParaRPr lang="en-US" altLang="zh-CN"/>
          </a:p>
        </p:txBody>
      </p:sp>
      <p:pic>
        <p:nvPicPr>
          <p:cNvPr id="3" name="图片 2" descr="610278905a9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845" y="1527810"/>
            <a:ext cx="10458450" cy="5286375"/>
          </a:xfrm>
          <a:prstGeom prst="rect">
            <a:avLst/>
          </a:prstGeom>
        </p:spPr>
      </p:pic>
      <p:sp>
        <p:nvSpPr>
          <p:cNvPr id="5" name="矩形 259"/>
          <p:cNvSpPr>
            <a:spLocks noChangeArrowheads="1"/>
          </p:cNvSpPr>
          <p:nvPr/>
        </p:nvSpPr>
        <p:spPr bwMode="auto">
          <a:xfrm>
            <a:off x="1245235" y="1024255"/>
            <a:ext cx="7512685" cy="461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3000">
                <a:latin typeface="+mn-lt"/>
                <a:cs typeface="+mn-lt"/>
                <a:sym typeface="+mn-ea"/>
              </a:rPr>
              <a:t>Open</a:t>
            </a:r>
            <a:r>
              <a:rPr lang="en-US" altLang="zh-CN" sz="3000">
                <a:latin typeface="+mn-lt"/>
                <a:cs typeface="+mn-lt"/>
                <a:sym typeface="+mn-ea"/>
              </a:rPr>
              <a:t>Cloud is an "advanced version Lua MQTT"</a:t>
            </a:r>
            <a:endParaRPr lang="en-US" altLang="zh-CN" sz="3000">
              <a:latin typeface="+mn-lt"/>
              <a:cs typeface="+mn-lt"/>
              <a:sym typeface="+mn-ea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OpenCloud</a:t>
            </a:r>
            <a:endParaRPr lang="en-US" altLang="zh-CN"/>
          </a:p>
        </p:txBody>
      </p:sp>
      <p:sp>
        <p:nvSpPr>
          <p:cNvPr id="5" name="矩形 259"/>
          <p:cNvSpPr>
            <a:spLocks noChangeArrowheads="1"/>
          </p:cNvSpPr>
          <p:nvPr/>
        </p:nvSpPr>
        <p:spPr bwMode="auto">
          <a:xfrm>
            <a:off x="900430" y="1096010"/>
            <a:ext cx="292798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3000">
                <a:latin typeface="+mn-lt"/>
                <a:cs typeface="+mn-lt"/>
                <a:sym typeface="+mn-ea"/>
              </a:rPr>
              <a:t>For V-BOX:</a:t>
            </a:r>
            <a:endParaRPr lang="en-US" altLang="zh-CN" sz="3000">
              <a:latin typeface="+mn-lt"/>
              <a:cs typeface="+mn-lt"/>
              <a:sym typeface="+mn-ea"/>
            </a:endParaRPr>
          </a:p>
        </p:txBody>
      </p:sp>
      <p:sp>
        <p:nvSpPr>
          <p:cNvPr id="20" name="MH_Text_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00430" y="1599565"/>
            <a:ext cx="11272520" cy="266763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708" tIns="50853" rIns="101708" bIns="50853">
            <a:noAutofit/>
          </a:bodyPr>
          <a:p>
            <a:pPr marL="285750" indent="762000" eaLnBrk="1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charset="0"/>
              <a:buChar char="n"/>
            </a:pPr>
            <a:r>
              <a:rPr lang="en-US" altLang="zh-CN" sz="2800">
                <a:latin typeface="+mn-lt"/>
                <a:cs typeface="+mn-lt"/>
                <a:sym typeface="+mn-ea"/>
              </a:rPr>
              <a:t>We need to use the another OpenCloud platform rather than V-NET platform;</a:t>
            </a:r>
            <a:endParaRPr lang="en-US" altLang="zh-CN" sz="2800">
              <a:latin typeface="+mn-lt"/>
              <a:cs typeface="+mn-lt"/>
              <a:sym typeface="+mn-ea"/>
            </a:endParaRPr>
          </a:p>
          <a:p>
            <a:pPr marL="285750" indent="762000" eaLnBrk="1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charset="0"/>
              <a:buChar char="n"/>
            </a:pPr>
            <a:r>
              <a:rPr lang="en-US" altLang="zh-CN" sz="2800">
                <a:latin typeface="+mn-lt"/>
                <a:cs typeface="+mn-lt"/>
                <a:sym typeface="+mn-ea"/>
              </a:rPr>
              <a:t>On this OpenCloud platform we will be able to upload certificate file;</a:t>
            </a:r>
            <a:endParaRPr lang="en-US" altLang="zh-CN" sz="2800">
              <a:latin typeface="+mn-lt"/>
              <a:cs typeface="+mn-lt"/>
              <a:sym typeface="+mn-ea"/>
            </a:endParaRPr>
          </a:p>
          <a:p>
            <a:pPr marL="285750" indent="762000" eaLnBrk="1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charset="0"/>
              <a:buChar char="n"/>
            </a:pPr>
            <a:r>
              <a:rPr lang="en-US" altLang="zh-CN" sz="2800">
                <a:latin typeface="+mn-lt"/>
                <a:cs typeface="+mn-lt"/>
                <a:sym typeface="+mn-ea"/>
              </a:rPr>
              <a:t>OpenCloud designated functions;</a:t>
            </a:r>
            <a:endParaRPr lang="en-US" altLang="zh-CN" sz="2800" dirty="0">
              <a:solidFill>
                <a:schemeClr val="tx1"/>
              </a:solidFill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715" y="1485900"/>
            <a:ext cx="9384665" cy="533590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9470" y="1744345"/>
            <a:ext cx="9150350" cy="489712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OpenCloud</a:t>
            </a:r>
            <a:endParaRPr lang="en-US" altLang="zh-CN"/>
          </a:p>
        </p:txBody>
      </p:sp>
      <p:sp>
        <p:nvSpPr>
          <p:cNvPr id="5" name="矩形 259"/>
          <p:cNvSpPr>
            <a:spLocks noChangeArrowheads="1"/>
          </p:cNvSpPr>
          <p:nvPr/>
        </p:nvSpPr>
        <p:spPr bwMode="auto">
          <a:xfrm>
            <a:off x="900430" y="1096010"/>
            <a:ext cx="292798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3000">
                <a:latin typeface="+mn-lt"/>
                <a:cs typeface="+mn-lt"/>
                <a:sym typeface="+mn-ea"/>
              </a:rPr>
              <a:t>For HMI:</a:t>
            </a:r>
            <a:endParaRPr lang="en-US" altLang="zh-CN" sz="3000">
              <a:latin typeface="+mn-lt"/>
              <a:cs typeface="+mn-lt"/>
              <a:sym typeface="+mn-ea"/>
            </a:endParaRPr>
          </a:p>
        </p:txBody>
      </p:sp>
      <p:sp>
        <p:nvSpPr>
          <p:cNvPr id="20" name="MH_Text_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00430" y="1599565"/>
            <a:ext cx="11272520" cy="147066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708" tIns="50853" rIns="101708" bIns="50853">
            <a:noAutofit/>
          </a:bodyPr>
          <a:p>
            <a:pPr marL="285750" indent="762000" eaLnBrk="1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charset="0"/>
              <a:buChar char="n"/>
            </a:pPr>
            <a:r>
              <a:rPr lang="en-US" altLang="zh-CN" sz="2800">
                <a:latin typeface="+mn-lt"/>
                <a:cs typeface="+mn-lt"/>
                <a:sym typeface="+mn-ea"/>
              </a:rPr>
              <a:t>OpenCloud configuration tab on PIStudio; </a:t>
            </a:r>
            <a:endParaRPr lang="en-US" altLang="zh-CN" sz="2800">
              <a:latin typeface="+mn-lt"/>
              <a:cs typeface="+mn-lt"/>
              <a:sym typeface="+mn-ea"/>
            </a:endParaRPr>
          </a:p>
          <a:p>
            <a:pPr marL="285750" indent="762000" eaLnBrk="1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charset="0"/>
              <a:buChar char="n"/>
            </a:pPr>
            <a:r>
              <a:rPr lang="en-US" altLang="zh-CN" sz="2800">
                <a:latin typeface="+mn-lt"/>
                <a:cs typeface="+mn-lt"/>
                <a:sym typeface="+mn-ea"/>
              </a:rPr>
              <a:t>OpenCloud designated functions;</a:t>
            </a:r>
            <a:endParaRPr lang="en-US" altLang="zh-CN" sz="2800" dirty="0">
              <a:solidFill>
                <a:schemeClr val="tx1"/>
              </a:solidFill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392045"/>
            <a:ext cx="6239510" cy="42830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9420" y="2896235"/>
            <a:ext cx="5765800" cy="3615055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1910848"/>
            <a:ext cx="4904362" cy="5321802"/>
          </a:xfrm>
          <a:custGeom>
            <a:avLst/>
            <a:gdLst>
              <a:gd name="T0" fmla="*/ 0 w 2197"/>
              <a:gd name="T1" fmla="*/ 0 h 2384"/>
              <a:gd name="T2" fmla="*/ 2197 w 2197"/>
              <a:gd name="T3" fmla="*/ 2384 h 2384"/>
              <a:gd name="T4" fmla="*/ 0 w 2197"/>
              <a:gd name="T5" fmla="*/ 2384 h 2384"/>
              <a:gd name="T6" fmla="*/ 0 w 2197"/>
              <a:gd name="T7" fmla="*/ 0 h 2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97" h="2384">
                <a:moveTo>
                  <a:pt x="0" y="0"/>
                </a:moveTo>
                <a:lnTo>
                  <a:pt x="2197" y="2384"/>
                </a:lnTo>
                <a:lnTo>
                  <a:pt x="0" y="238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7" name="Freeform 7"/>
          <p:cNvSpPr/>
          <p:nvPr/>
        </p:nvSpPr>
        <p:spPr bwMode="auto">
          <a:xfrm>
            <a:off x="0" y="1910848"/>
            <a:ext cx="4904362" cy="5321802"/>
          </a:xfrm>
          <a:custGeom>
            <a:avLst/>
            <a:gdLst>
              <a:gd name="T0" fmla="*/ 0 w 2197"/>
              <a:gd name="T1" fmla="*/ 0 h 2384"/>
              <a:gd name="T2" fmla="*/ 2197 w 2197"/>
              <a:gd name="T3" fmla="*/ 2384 h 2384"/>
              <a:gd name="T4" fmla="*/ 0 w 2197"/>
              <a:gd name="T5" fmla="*/ 430 h 2384"/>
              <a:gd name="T6" fmla="*/ 0 w 2197"/>
              <a:gd name="T7" fmla="*/ 0 h 2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97" h="2384">
                <a:moveTo>
                  <a:pt x="0" y="0"/>
                </a:moveTo>
                <a:lnTo>
                  <a:pt x="2197" y="2384"/>
                </a:lnTo>
                <a:lnTo>
                  <a:pt x="0" y="43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9" name="Freeform 9"/>
          <p:cNvSpPr/>
          <p:nvPr/>
        </p:nvSpPr>
        <p:spPr bwMode="auto">
          <a:xfrm>
            <a:off x="0" y="0"/>
            <a:ext cx="9761846" cy="5949079"/>
          </a:xfrm>
          <a:custGeom>
            <a:avLst/>
            <a:gdLst>
              <a:gd name="T0" fmla="*/ 4373 w 4373"/>
              <a:gd name="T1" fmla="*/ 0 h 2665"/>
              <a:gd name="T2" fmla="*/ 0 w 4373"/>
              <a:gd name="T3" fmla="*/ 2665 h 2665"/>
              <a:gd name="T4" fmla="*/ 0 w 4373"/>
              <a:gd name="T5" fmla="*/ 2185 h 2665"/>
              <a:gd name="T6" fmla="*/ 4373 w 4373"/>
              <a:gd name="T7" fmla="*/ 0 h 26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73" h="2665">
                <a:moveTo>
                  <a:pt x="4373" y="0"/>
                </a:moveTo>
                <a:lnTo>
                  <a:pt x="0" y="2665"/>
                </a:lnTo>
                <a:lnTo>
                  <a:pt x="0" y="2185"/>
                </a:lnTo>
                <a:lnTo>
                  <a:pt x="4373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4" name="矩形 259"/>
          <p:cNvSpPr>
            <a:spLocks noChangeArrowheads="1"/>
          </p:cNvSpPr>
          <p:nvPr/>
        </p:nvSpPr>
        <p:spPr bwMode="auto">
          <a:xfrm>
            <a:off x="2453005" y="2608580"/>
            <a:ext cx="8323580" cy="110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7200">
                <a:latin typeface="+mn-lt"/>
                <a:cs typeface="+mn-lt"/>
                <a:sym typeface="+mn-ea"/>
              </a:rPr>
              <a:t>HUAWEI IoTDA Setup</a:t>
            </a:r>
            <a:endParaRPr lang="en-US" altLang="zh-CN" sz="7200" smtClean="0">
              <a:solidFill>
                <a:schemeClr val="tx1"/>
              </a:solidFill>
              <a:latin typeface="+mn-lt"/>
              <a:ea typeface="黑体" panose="02010609060101010101" charset="-122"/>
              <a:cs typeface="+mn-lt"/>
              <a:sym typeface="+mn-ea"/>
            </a:endParaRPr>
          </a:p>
        </p:txBody>
      </p:sp>
      <p:pic>
        <p:nvPicPr>
          <p:cNvPr id="6149" name="图片 3" descr="维控logo中文副本"/>
          <p:cNvPicPr>
            <a:picLocks noChangeAspect="1"/>
          </p:cNvPicPr>
          <p:nvPr userDrawn="1"/>
        </p:nvPicPr>
        <p:blipFill>
          <a:blip r:embed="rId1" cstate="print"/>
          <a:stretch>
            <a:fillRect/>
          </a:stretch>
        </p:blipFill>
        <p:spPr>
          <a:xfrm>
            <a:off x="107652" y="53339"/>
            <a:ext cx="2182416" cy="427709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9" grpId="0" bldLvl="0" animBg="1"/>
      <p:bldP spid="4" grpId="0" bldLvl="0" animBg="1"/>
      <p:bldP spid="4" grpId="1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+mn-lt"/>
                <a:cs typeface="+mn-lt"/>
                <a:sym typeface="+mn-ea"/>
              </a:rPr>
              <a:t>HUAWEI CLOUD</a:t>
            </a:r>
            <a:endParaRPr lang="en-US" altLang="zh-CN">
              <a:latin typeface="+mn-lt"/>
              <a:cs typeface="+mn-lt"/>
              <a:sym typeface="+mn-ea"/>
            </a:endParaRPr>
          </a:p>
        </p:txBody>
      </p:sp>
      <p:sp>
        <p:nvSpPr>
          <p:cNvPr id="3" name="MH_Text_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12800" y="1167765"/>
            <a:ext cx="11471275" cy="350774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708" tIns="50853" rIns="101708" bIns="50853">
            <a:noAutofit/>
          </a:bodyPr>
          <a:lstStyle/>
          <a:p>
            <a:pPr marL="285750" indent="508000" eaLnBrk="1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charset="0"/>
              <a:buChar char="n"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Find the option of IoT Device Access;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508000" eaLnBrk="1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charset="0"/>
              <a:buChar char="n"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endParaRPr lang="en-US" altLang="zh-CN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6" name="图片 5" descr="HUAWEICLOUD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715" y="1816100"/>
            <a:ext cx="9896475" cy="491109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MH" val="20151125204017"/>
  <p:tag name="MH_LIBRARY" val="GRAPHIC"/>
  <p:tag name="MH_TYPE" val="Text"/>
  <p:tag name="MH_ORDER" val="1"/>
</p:tagLst>
</file>

<file path=ppt/tags/tag12.xml><?xml version="1.0" encoding="utf-8"?>
<p:tagLst xmlns:p="http://schemas.openxmlformats.org/presentationml/2006/main">
  <p:tag name="MH" val="20151125204017"/>
  <p:tag name="MH_LIBRARY" val="GRAPHIC"/>
  <p:tag name="MH_TYPE" val="Text"/>
  <p:tag name="MH_ORDER" val="1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MH" val="20151125204017"/>
  <p:tag name="MH_LIBRARY" val="GRAPHIC"/>
  <p:tag name="MH_TYPE" val="Text"/>
  <p:tag name="MH_ORDER" val="1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MH" val="20151125204017"/>
  <p:tag name="MH_LIBRARY" val="GRAPHIC"/>
  <p:tag name="MH_TYPE" val="Text"/>
  <p:tag name="MH_ORDER" val="1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MH" val="20151125204017"/>
  <p:tag name="MH_LIBRARY" val="GRAPHIC"/>
  <p:tag name="MH_TYPE" val="Text"/>
  <p:tag name="MH_ORDER" val="1"/>
</p:tagLst>
</file>

<file path=ppt/tags/tag2.xml><?xml version="1.0" encoding="utf-8"?>
<p:tagLst xmlns:p="http://schemas.openxmlformats.org/presentationml/2006/main">
  <p:tag name="MH" val="20160830110146"/>
  <p:tag name="MH_LIBRARY" val="CONTENTS"/>
  <p:tag name="MH_TYPE" val="NUMBER"/>
  <p:tag name="ID" val="553512"/>
  <p:tag name="MH_ORDER" val="2"/>
</p:tagLst>
</file>

<file path=ppt/tags/tag20.xml><?xml version="1.0" encoding="utf-8"?>
<p:tagLst xmlns:p="http://schemas.openxmlformats.org/presentationml/2006/main">
  <p:tag name="MH" val="20151125204017"/>
  <p:tag name="MH_LIBRARY" val="GRAPHIC"/>
  <p:tag name="MH_TYPE" val="Text"/>
  <p:tag name="MH_ORDER" val="1"/>
</p:tagLst>
</file>

<file path=ppt/tags/tag21.xml><?xml version="1.0" encoding="utf-8"?>
<p:tagLst xmlns:p="http://schemas.openxmlformats.org/presentationml/2006/main">
  <p:tag name="MH" val="20151125204017"/>
  <p:tag name="MH_LIBRARY" val="GRAPHIC"/>
  <p:tag name="MH_TYPE" val="Text"/>
  <p:tag name="MH_ORDER" val="1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MH" val="20151125204017"/>
  <p:tag name="MH_LIBRARY" val="GRAPHIC"/>
  <p:tag name="MH_TYPE" val="Text"/>
  <p:tag name="MH_ORDER" val="1"/>
</p:tagLst>
</file>

<file path=ppt/tags/tag24.xml><?xml version="1.0" encoding="utf-8"?>
<p:tagLst xmlns:p="http://schemas.openxmlformats.org/presentationml/2006/main">
  <p:tag name="MH" val="20151125204017"/>
  <p:tag name="MH_LIBRARY" val="GRAPHIC"/>
  <p:tag name="MH_TYPE" val="Text"/>
  <p:tag name="MH_ORDER" val="1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MH" val="20151125204017"/>
  <p:tag name="MH_LIBRARY" val="GRAPHIC"/>
  <p:tag name="MH_TYPE" val="Text"/>
  <p:tag name="MH_ORDER" val="1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MH" val="20151125204017"/>
  <p:tag name="MH_LIBRARY" val="GRAPHIC"/>
  <p:tag name="MH_TYPE" val="Text"/>
  <p:tag name="MH_ORDER" val="1"/>
</p:tagLst>
</file>

<file path=ppt/tags/tag29.xml><?xml version="1.0" encoding="utf-8"?>
<p:tagLst xmlns:p="http://schemas.openxmlformats.org/presentationml/2006/main">
  <p:tag name="MH" val="20151125204017"/>
  <p:tag name="MH_LIBRARY" val="GRAPHIC"/>
  <p:tag name="MH_TYPE" val="Text"/>
  <p:tag name="MH_ORDER" val="1"/>
</p:tagLst>
</file>

<file path=ppt/tags/tag3.xml><?xml version="1.0" encoding="utf-8"?>
<p:tagLst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MH" val="20151125204017"/>
  <p:tag name="MH_LIBRARY" val="GRAPHIC"/>
  <p:tag name="MH_TYPE" val="Text"/>
  <p:tag name="MH_ORDER" val="1"/>
</p:tagLst>
</file>

<file path=ppt/tags/tag32.xml><?xml version="1.0" encoding="utf-8"?>
<p:tagLst xmlns:p="http://schemas.openxmlformats.org/presentationml/2006/main">
  <p:tag name="MH" val="20151125204017"/>
  <p:tag name="MH_LIBRARY" val="GRAPHIC"/>
  <p:tag name="MH_TYPE" val="Text"/>
  <p:tag name="MH_ORDER" val="1"/>
</p:tagLst>
</file>

<file path=ppt/tags/tag33.xml><?xml version="1.0" encoding="utf-8"?>
<p:tagLst xmlns:p="http://schemas.openxmlformats.org/presentationml/2006/main">
  <p:tag name="MH" val="20151125204017"/>
  <p:tag name="MH_LIBRARY" val="GRAPHIC"/>
  <p:tag name="MH_TYPE" val="Text"/>
  <p:tag name="MH_ORDER" val="1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MH" val="20151125204017"/>
  <p:tag name="MH_LIBRARY" val="GRAPHIC"/>
  <p:tag name="MH_TYPE" val="Text"/>
  <p:tag name="MH_ORDER" val="1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MH" val="20151125204017"/>
  <p:tag name="MH_LIBRARY" val="GRAPHIC"/>
  <p:tag name="MH_TYPE" val="Text"/>
  <p:tag name="MH_ORDER" val="1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MH" val="20160830110146"/>
  <p:tag name="MH_LIBRARY" val="CONTENTS"/>
  <p:tag name="MH_TYPE" val="NUMBER"/>
  <p:tag name="ID" val="553512"/>
  <p:tag name="MH_ORDER" val="2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ISPRING_ULTRA_SCORM_COURSE_ID" val="9E7965BD-BA7C-4284-B303-3DF26FF20985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SCORM_PASSING_SCORE" val="100.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bt200"/>
  <p:tag name="ISPRING_FIRST_PUBLISH" val="1"/>
  <p:tag name="COMMONDATA" val="eyJoZGlkIjoiM2YwZWIwZjJkZmNhNjgzYzY0NDFhOTRhY2ZhMTBmN2IifQ=="/>
</p:tagLst>
</file>

<file path=ppt/tags/tag5.xml><?xml version="1.0" encoding="utf-8"?>
<p:tagLst xmlns:p="http://schemas.openxmlformats.org/presentationml/2006/main">
  <p:tag name="MH" val="20151125204017"/>
  <p:tag name="MH_LIBRARY" val="GRAPHIC"/>
  <p:tag name="MH_TYPE" val="Text"/>
  <p:tag name="MH_ORDER" val="1"/>
  <p:tag name="KSO_WM_BEAUTIFY_FLAG" val=""/>
</p:tagLst>
</file>

<file path=ppt/tags/tag6.xml><?xml version="1.0" encoding="utf-8"?>
<p:tagLst xmlns:p="http://schemas.openxmlformats.org/presentationml/2006/main">
  <p:tag name="MH" val="20151125204017"/>
  <p:tag name="MH_LIBRARY" val="GRAPHIC"/>
  <p:tag name="MH_TYPE" val="Text"/>
  <p:tag name="MH_ORDER" val="1"/>
  <p:tag name="KSO_WM_BEAUTIFY_FLAG" val=""/>
</p:tagLst>
</file>

<file path=ppt/tags/tag7.xml><?xml version="1.0" encoding="utf-8"?>
<p:tagLst xmlns:p="http://schemas.openxmlformats.org/presentationml/2006/main">
  <p:tag name="MH" val="20151125204017"/>
  <p:tag name="MH_LIBRARY" val="GRAPHIC"/>
  <p:tag name="MH_TYPE" val="Text"/>
  <p:tag name="MH_ORDER" val="1"/>
</p:tagLst>
</file>

<file path=ppt/tags/tag8.xml><?xml version="1.0" encoding="utf-8"?>
<p:tagLst xmlns:p="http://schemas.openxmlformats.org/presentationml/2006/main">
  <p:tag name="MH" val="20151125204017"/>
  <p:tag name="MH_LIBRARY" val="GRAPHIC"/>
  <p:tag name="MH_TYPE" val="Text"/>
  <p:tag name="MH_ORDER" val="1"/>
</p:tagLst>
</file>

<file path=ppt/tags/tag9.xml><?xml version="1.0" encoding="utf-8"?>
<p:tagLst xmlns:p="http://schemas.openxmlformats.org/presentationml/2006/main">
  <p:tag name="MH" val="20151125204017"/>
  <p:tag name="MH_LIBRARY" val="GRAPHIC"/>
  <p:tag name="MH_TYPE" val="Text"/>
  <p:tag name="MH_ORDER" val="1"/>
</p:tagLst>
</file>

<file path=ppt/theme/theme1.xml><?xml version="1.0" encoding="utf-8"?>
<a:theme xmlns:a="http://schemas.openxmlformats.org/drawingml/2006/main" name="自定义设计方案">
  <a:themeElements>
    <a:clrScheme name="自定义 4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4358"/>
      </a:accent1>
      <a:accent2>
        <a:srgbClr val="18B29D"/>
      </a:accent2>
      <a:accent3>
        <a:srgbClr val="004358"/>
      </a:accent3>
      <a:accent4>
        <a:srgbClr val="18B29D"/>
      </a:accent4>
      <a:accent5>
        <a:srgbClr val="004358"/>
      </a:accent5>
      <a:accent6>
        <a:srgbClr val="18B29D"/>
      </a:accent6>
      <a:hlink>
        <a:srgbClr val="004358"/>
      </a:hlink>
      <a:folHlink>
        <a:srgbClr val="18B29D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3328</Words>
  <Application>WPS 演示</Application>
  <PresentationFormat>自定义</PresentationFormat>
  <Paragraphs>183</Paragraphs>
  <Slides>31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2" baseType="lpstr">
      <vt:lpstr>Arial</vt:lpstr>
      <vt:lpstr>宋体</vt:lpstr>
      <vt:lpstr>Wingdings</vt:lpstr>
      <vt:lpstr>Calibri</vt:lpstr>
      <vt:lpstr>印品黑体</vt:lpstr>
      <vt:lpstr>黑体</vt:lpstr>
      <vt:lpstr>微软雅黑</vt:lpstr>
      <vt:lpstr>Times New Roman</vt:lpstr>
      <vt:lpstr>Wingdings</vt:lpstr>
      <vt:lpstr>Arial Unicode MS</vt:lpstr>
      <vt:lpstr>自定义设计方案</vt:lpstr>
      <vt:lpstr>PowerPoint 演示文稿</vt:lpstr>
      <vt:lpstr>Previous Tips</vt:lpstr>
      <vt:lpstr>Catalog</vt:lpstr>
      <vt:lpstr>PowerPoint 演示文稿</vt:lpstr>
      <vt:lpstr>OpenCloud</vt:lpstr>
      <vt:lpstr>OpenCloud</vt:lpstr>
      <vt:lpstr>OpenCloud</vt:lpstr>
      <vt:lpstr>PowerPoint 演示文稿</vt:lpstr>
      <vt:lpstr>HUAWEI CLOUD</vt:lpstr>
      <vt:lpstr>HUAWEI CLOUD</vt:lpstr>
      <vt:lpstr>HUAWEI CLOUD</vt:lpstr>
      <vt:lpstr>HUAWEI CLOUD</vt:lpstr>
      <vt:lpstr>HUAWEI CLOUD</vt:lpstr>
      <vt:lpstr>HUAWEI CLOUD</vt:lpstr>
      <vt:lpstr>HUAWEI CLOUD</vt:lpstr>
      <vt:lpstr>PowerPoint 演示文稿</vt:lpstr>
      <vt:lpstr>Device Data Report</vt:lpstr>
      <vt:lpstr>Device Data Report</vt:lpstr>
      <vt:lpstr>Device Data Report</vt:lpstr>
      <vt:lpstr>Device Data Report</vt:lpstr>
      <vt:lpstr>Device Data Report</vt:lpstr>
      <vt:lpstr>Device Data Report</vt:lpstr>
      <vt:lpstr>Device Data Report</vt:lpstr>
      <vt:lpstr>PowerPoint 演示文稿</vt:lpstr>
      <vt:lpstr>OpenCloud</vt:lpstr>
      <vt:lpstr>OpenCloud</vt:lpstr>
      <vt:lpstr>OpenCloud</vt:lpstr>
      <vt:lpstr>OpenCloud</vt:lpstr>
      <vt:lpstr>OpenCloud</vt:lpstr>
      <vt:lpstr>OpenCloud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bt200</dc:title>
  <dc:creator/>
  <cp:lastModifiedBy>Administrator</cp:lastModifiedBy>
  <cp:revision>395</cp:revision>
  <dcterms:created xsi:type="dcterms:W3CDTF">2016-11-28T17:01:00Z</dcterms:created>
  <dcterms:modified xsi:type="dcterms:W3CDTF">2023-09-28T09:06:21Z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2052-12.1.0.15398</vt:lpwstr>
  </property>
  <property fmtid="{D5CDD505-2E9C-101B-9397-08002B2CF9AE}" pid="3" name="ICV">
    <vt:lpwstr>931D81998F6245AEA95168F60E74585A_13</vt:lpwstr>
  </property>
</Properties>
</file>