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4776" r:id="rId3"/>
    <p:sldId id="4956" r:id="rId5"/>
    <p:sldId id="4838" r:id="rId6"/>
    <p:sldId id="4881" r:id="rId7"/>
    <p:sldId id="4880" r:id="rId8"/>
    <p:sldId id="4883" r:id="rId9"/>
    <p:sldId id="4896" r:id="rId10"/>
    <p:sldId id="4895" r:id="rId11"/>
    <p:sldId id="4905" r:id="rId12"/>
    <p:sldId id="4882" r:id="rId13"/>
    <p:sldId id="4933" r:id="rId14"/>
    <p:sldId id="4897" r:id="rId15"/>
    <p:sldId id="4934" r:id="rId16"/>
    <p:sldId id="4936" r:id="rId17"/>
    <p:sldId id="4935" r:id="rId18"/>
    <p:sldId id="4937" r:id="rId19"/>
    <p:sldId id="4938" r:id="rId20"/>
    <p:sldId id="4939" r:id="rId21"/>
    <p:sldId id="4940" r:id="rId22"/>
    <p:sldId id="4941" r:id="rId23"/>
    <p:sldId id="4942" r:id="rId24"/>
    <p:sldId id="4943" r:id="rId25"/>
    <p:sldId id="4944" r:id="rId26"/>
    <p:sldId id="4945" r:id="rId27"/>
    <p:sldId id="4946" r:id="rId28"/>
    <p:sldId id="4947" r:id="rId29"/>
    <p:sldId id="4948" r:id="rId30"/>
    <p:sldId id="4949" r:id="rId31"/>
    <p:sldId id="4950" r:id="rId32"/>
    <p:sldId id="4951" r:id="rId33"/>
    <p:sldId id="4952" r:id="rId34"/>
    <p:sldId id="4953" r:id="rId35"/>
    <p:sldId id="4814" r:id="rId36"/>
  </p:sldIdLst>
  <p:sldSz cx="12858750" cy="7232650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" userDrawn="1">
          <p15:clr>
            <a:srgbClr val="A4A3A4"/>
          </p15:clr>
        </p15:guide>
        <p15:guide id="2" orient="horz" pos="4100" userDrawn="1">
          <p15:clr>
            <a:srgbClr val="A4A3A4"/>
          </p15:clr>
        </p15:guide>
        <p15:guide id="3" pos="4159" userDrawn="1">
          <p15:clr>
            <a:srgbClr val="A4A3A4"/>
          </p15:clr>
        </p15:guide>
        <p15:guide id="4" pos="648" userDrawn="1">
          <p15:clr>
            <a:srgbClr val="A4A3A4"/>
          </p15:clr>
        </p15:guide>
        <p15:guide id="5" pos="7566" userDrawn="1">
          <p15:clr>
            <a:srgbClr val="A4A3A4"/>
          </p15:clr>
        </p15:guide>
        <p15:guide id="6" pos="6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8E0"/>
    <a:srgbClr val="FFFFFF"/>
    <a:srgbClr val="18B29D"/>
    <a:srgbClr val="38AABA"/>
    <a:srgbClr val="1E6C7A"/>
    <a:srgbClr val="BF0000"/>
    <a:srgbClr val="166CA3"/>
    <a:srgbClr val="10517A"/>
    <a:srgbClr val="19B7F4"/>
    <a:srgbClr val="4BC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 showGuides="1">
      <p:cViewPr varScale="1">
        <p:scale>
          <a:sx n="72" d="100"/>
          <a:sy n="72" d="100"/>
        </p:scale>
        <p:origin x="-468" y="-102"/>
      </p:cViewPr>
      <p:guideLst>
        <p:guide orient="horz" pos="383"/>
        <p:guide orient="horz" pos="4100"/>
        <p:guide pos="4159"/>
        <p:guide pos="648"/>
        <p:guide pos="7566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3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436" y="376143"/>
            <a:ext cx="8293039" cy="464750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09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5150" y="906330"/>
            <a:ext cx="11052321" cy="1"/>
          </a:xfrm>
          <a:prstGeom prst="line">
            <a:avLst/>
          </a:prstGeom>
          <a:ln w="15875" cmpd="sng">
            <a:solidFill>
              <a:srgbClr val="18B2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56279" y="349355"/>
            <a:ext cx="556875" cy="556844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18B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177" y="37591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" name="矩形 36"/>
          <p:cNvSpPr/>
          <p:nvPr userDrawn="1"/>
        </p:nvSpPr>
        <p:spPr>
          <a:xfrm>
            <a:off x="0" y="6845300"/>
            <a:ext cx="12858750" cy="38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-无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961" y="1110247"/>
            <a:ext cx="12050089" cy="553263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93685" y="6703595"/>
            <a:ext cx="3000375" cy="385072"/>
          </a:xfrm>
        </p:spPr>
        <p:txBody>
          <a:bodyPr/>
          <a:lstStyle/>
          <a:p>
            <a:fld id="{9125718D-374B-48EB-A1E7-112597E3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C02-8E92-4DF7-AA55-62B0BA459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hyperlink" Target="https://docs.we-con.com.cn/bin/view/PIStudio/3%20Video/Script/" TargetMode="Externa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docs.we-con.com.cn/bin/view/PIStudio/3%20Video/Script/" TargetMode="Externa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52755" y="2392045"/>
            <a:ext cx="11594465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smtClean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PIStudio New Version Released Functions</a:t>
            </a:r>
            <a:endParaRPr lang="en-US" altLang="zh-CN" sz="5400" smtClean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6871677" y="5370039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福州富昌维控电子科技有限公司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6429051" y="5949079"/>
            <a:ext cx="5603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FUZHOU FU CHANG WECON ELECTRONICS TECHNOLOGY CO.,LTD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8857703" y="4814385"/>
            <a:ext cx="3154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800" dirty="0">
                <a:latin typeface="+mn-lt"/>
              </a:rPr>
              <a:t>Presented by </a:t>
            </a:r>
            <a:r>
              <a:rPr lang="en-US" altLang="zh-CN" sz="2800" dirty="0" smtClean="0">
                <a:latin typeface="+mn-lt"/>
                <a:ea typeface="微软雅黑" panose="020B0503020204020204" pitchFamily="34" charset="-122"/>
              </a:rPr>
              <a:t>Hunter</a:t>
            </a:r>
            <a:endParaRPr lang="zh-CN" altLang="en-US" sz="2800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bldLvl="0" animBg="1"/>
      <p:bldP spid="4" grpId="1" bldLvl="0" animBg="1"/>
      <p:bldP spid="3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MQTT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240155"/>
            <a:ext cx="11471275" cy="21691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past, we only to connect the 3rd party MQTT server via programming Lua script, but now we have a designated configuration tab of MQTT in PIStudio, which could simplify our operation procedures;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4192270"/>
            <a:ext cx="6430645" cy="163766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>
            <p:custDataLst>
              <p:tags r:id="rId3"/>
            </p:custDataLst>
          </p:nvPr>
        </p:nvCxnSpPr>
        <p:spPr>
          <a:xfrm flipV="1">
            <a:off x="7077710" y="4408805"/>
            <a:ext cx="1223645" cy="50419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645" y="3760470"/>
            <a:ext cx="2902585" cy="11512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95" y="3736975"/>
            <a:ext cx="2947670" cy="26079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096010"/>
            <a:ext cx="11471275" cy="6419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After we login into AWS Console,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type "IoT Core" in the search bar, and click the IoT Core services;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AWS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2320290"/>
            <a:ext cx="9128760" cy="44996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On the left side bar, click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All device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-[Things] for create new thing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AWS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5" y="1816100"/>
            <a:ext cx="10748010" cy="48704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Click [Create single thing]-[Next]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AWS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1888490"/>
            <a:ext cx="8115300" cy="4800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Name the thing, and then click [Next];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AWS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65" y="1024255"/>
            <a:ext cx="5554345" cy="57569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Using the recommended option, then click [Next];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85" y="2032000"/>
            <a:ext cx="7096125" cy="44767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Click [Create policy];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AWS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816100"/>
            <a:ext cx="7239000" cy="47625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Name the Policy, select the Policy action as *, also input the Policy resource as *, then [Create];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AWS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0" y="1743710"/>
            <a:ext cx="9406890" cy="48520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6940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Back to the original tab, and select the Policy we just created, then [Create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thing];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AWS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743710"/>
            <a:ext cx="8005445" cy="48888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AWS IoT Core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471275" cy="12744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Download the Device certificate,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Public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key file, Private key file, and Root CA 1;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AWS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20" y="1023620"/>
            <a:ext cx="5086350" cy="58007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Link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028700" y="1096010"/>
            <a:ext cx="402653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New version update log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72845" y="1599565"/>
            <a:ext cx="111702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cs typeface="Calibri" panose="020F0502020204030204" pitchFamily="34" charset="0"/>
                <a:hlinkClick r:id="rId2" action="ppaction://hlinkfile"/>
              </a:rPr>
              <a:t>https://docs.we-con.com.cn/bin/view/PIStudio/Download/3%20Software/#HV8.4.66_D23102001</a:t>
            </a:r>
            <a:endParaRPr lang="zh-CN" altLang="en-US" sz="2800"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2679700"/>
            <a:ext cx="5923280" cy="4012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6551930" cy="10979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Click [MQTT]-[Enable], it will open a new tab,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select the Cloud services as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AWS I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AWS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10" y="1383665"/>
            <a:ext cx="5200650" cy="51244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6551930" cy="15214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Fill in all the parameters of AWS server: Domain name, Port, Client ID, and server description;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AWS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40" y="2176145"/>
            <a:ext cx="6634480" cy="43199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11370310" cy="15214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Please notice that this Domain Name is obatin from AWS Endpoint, click [MQTT test client], and unfold the [Connection details] node, or check it from [Settings];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AWS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392045"/>
            <a:ext cx="11811635" cy="40176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045" y="1096010"/>
            <a:ext cx="6174740" cy="11493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Address tab, then assign address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for Status address and Control address;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AWS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55" y="1456055"/>
            <a:ext cx="5076825" cy="51149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6626860" cy="336359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TLS/SSL tab,  upload the certificates we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just downloaded;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-RootCA1 is for CA Certificate File in Server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Certificate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-Device certificate is for Certificate File in Client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Certificate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-Private Key file is for Key File;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AWS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10" y="1239520"/>
            <a:ext cx="5765800" cy="53670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10783570" cy="68389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New a device for configure the address value as required upload into server;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AWS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2176145"/>
            <a:ext cx="8334375" cy="45053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10783570" cy="6419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 the Device Name, Description, and minimum interval(Update frequency);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AWS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185" y="1816100"/>
            <a:ext cx="6148705" cy="47066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10783570" cy="6419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new address for construct the publish data 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AWS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410" y="1096010"/>
            <a:ext cx="4399280" cy="56959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7496175" cy="25209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Assign the corresponding address into [Settings] and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[Status]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(Optional) If want to subscribe the Settings and Status from the AWS IoT, we can enable the [Advance mode];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AWS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930" y="1096010"/>
            <a:ext cx="4486275" cy="57054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9990455" cy="1245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corresponding control address, status address and value on the screen in the project;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05" y="1959610"/>
            <a:ext cx="7648575" cy="46101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Catalog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177540" y="1602105"/>
            <a:ext cx="61156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LAN security monitoring</a:t>
            </a:r>
            <a:endParaRPr lang="en-US" altLang="zh-CN" sz="4000">
              <a:latin typeface="+mn-lt"/>
              <a:cs typeface="+mn-lt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2167890" y="1546860"/>
            <a:ext cx="784860" cy="7461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2"/>
            </p:custDataLst>
          </p:nvPr>
        </p:nvSpPr>
        <p:spPr>
          <a:xfrm>
            <a:off x="2186305" y="2682240"/>
            <a:ext cx="748030" cy="7607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7540" y="2763520"/>
            <a:ext cx="6927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String table</a:t>
            </a:r>
            <a:endParaRPr lang="en-US" altLang="zh-CN" sz="4000">
              <a:latin typeface="+mn-lt"/>
              <a:cs typeface="+mn-lt"/>
            </a:endParaRPr>
          </a:p>
        </p:txBody>
      </p:sp>
      <p:sp>
        <p:nvSpPr>
          <p:cNvPr id="12" name="MH_Number_1"/>
          <p:cNvSpPr/>
          <p:nvPr>
            <p:custDataLst>
              <p:tags r:id="rId3"/>
            </p:custDataLst>
          </p:nvPr>
        </p:nvSpPr>
        <p:spPr>
          <a:xfrm>
            <a:off x="2167890" y="3906520"/>
            <a:ext cx="784860" cy="7461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7540" y="3924935"/>
            <a:ext cx="77895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Configurable type MQTT</a:t>
            </a:r>
            <a:endParaRPr lang="en-US" altLang="zh-CN" sz="4000">
              <a:latin typeface="+mn-lt"/>
              <a:cs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1" grpId="1" animBg="1"/>
      <p:bldP spid="13" grpId="1" animBg="1"/>
      <p:bldP spid="12" grpId="1" animBg="1"/>
      <p:bldP spid="8" grpId="0"/>
      <p:bldP spid="10" grpId="0"/>
      <p:bldP spid="15" grpId="0"/>
      <p:bldP spid="8" grpId="1"/>
      <p:bldP spid="10" grpId="1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9990455" cy="1245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Start up the MQTT connection , and write value into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"Status" and "Settings"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15" y="1743710"/>
            <a:ext cx="7610475" cy="48577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11031220" cy="1118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Go into the [Device Shadow] of [3070ig(Created Thing)] to check the publish result;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AWS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1816100"/>
            <a:ext cx="10010775" cy="48672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Report to AWS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55" y="1096010"/>
            <a:ext cx="6391275" cy="1118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[Device Shadow document], we could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see the result if successfully published;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AWS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175" y="951865"/>
            <a:ext cx="5652770" cy="58172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349255" y="2616101"/>
            <a:ext cx="7128792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0" dirty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THANK </a:t>
            </a:r>
            <a:r>
              <a:rPr lang="en-US" altLang="zh-CN" sz="10500" dirty="0" smtClean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YOU!</a:t>
            </a:r>
            <a:endParaRPr lang="en-US" altLang="zh-CN" sz="10500" dirty="0">
              <a:solidFill>
                <a:schemeClr val="tx1"/>
              </a:solidFill>
              <a:latin typeface="+mn-lt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  <p:bldP spid="1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37335" y="2755265"/>
            <a:ext cx="9907905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LAN security monitoring</a:t>
            </a:r>
            <a:endParaRPr lang="en-US" altLang="zh-CN" sz="7200">
              <a:latin typeface="+mn-lt"/>
              <a:cs typeface="+mn-lt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2" grpId="0" bldLvl="0" animBg="1"/>
      <p:bldP spid="2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LAN security monitoring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028700" y="1096010"/>
            <a:ext cx="345376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Relevant Data </a:t>
            </a:r>
            <a:r>
              <a:rPr lang="en-US" altLang="zh-CN" sz="3000">
                <a:latin typeface="+mn-lt"/>
                <a:cs typeface="+mn-lt"/>
                <a:sym typeface="+mn-ea"/>
              </a:rPr>
              <a:t>From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72845" y="1599565"/>
            <a:ext cx="111702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cs typeface="Calibri" panose="020F0502020204030204" pitchFamily="34" charset="0"/>
                <a:hlinkClick r:id="rId2" action="ppaction://hlinkfile"/>
              </a:rPr>
              <a:t>https://docs.we-con.com.cn/bin/view/PIStudio/05.Project%20Settings/#HLANMonitoringSecurity</a:t>
            </a:r>
            <a:endParaRPr lang="zh-CN" altLang="en-US" sz="2800">
              <a:cs typeface="Calibri" panose="020F0502020204030204" pitchFamily="34" charset="0"/>
              <a:hlinkClick r:id="rId2" action="ppaction://hlinkfile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55" y="2752090"/>
            <a:ext cx="4032885" cy="3747770"/>
          </a:xfrm>
          <a:prstGeom prst="rect">
            <a:avLst/>
          </a:prstGeom>
        </p:spPr>
      </p:pic>
      <p:pic>
        <p:nvPicPr>
          <p:cNvPr id="9" name="图片 8" descr="LANSercuitylogin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45" y="952500"/>
            <a:ext cx="11139170" cy="58794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81250" y="2608580"/>
            <a:ext cx="832358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String table</a:t>
            </a:r>
            <a:endParaRPr lang="en-US" altLang="zh-CN" sz="720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String table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900430" y="1096010"/>
            <a:ext cx="29279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Purpose: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430" y="1599565"/>
            <a:ext cx="11272520" cy="26676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Originally, Text object only be able to show static text content, but after we developed the new String table, now the Text object could show dynamic text content;</a:t>
            </a:r>
            <a:endParaRPr lang="en-US" altLang="zh-CN" sz="2800" dirty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3760470"/>
            <a:ext cx="4743450" cy="1332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35" y="4552315"/>
            <a:ext cx="4555490" cy="167957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6069965" y="4552315"/>
            <a:ext cx="1223645" cy="50419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String table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465" y="1167765"/>
            <a:ext cx="67373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There are two modes for String table: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465" y="1816100"/>
            <a:ext cx="8293735" cy="1506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Select the corresponding ID of String table 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altLang="zh-CN" sz="2800">
                <a:latin typeface="+mn-lt"/>
                <a:cs typeface="+mn-lt"/>
                <a:sym typeface="+mn-ea"/>
              </a:rPr>
              <a:t>from the dropbox; 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endParaRPr lang="en-US" altLang="zh-CN" sz="2800">
              <a:latin typeface="+mn-lt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465" y="3322320"/>
            <a:ext cx="80168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Enable the Dynamic option, using the address 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altLang="zh-CN" sz="2800">
                <a:latin typeface="+mn-lt"/>
                <a:cs typeface="+mn-lt"/>
                <a:sym typeface="+mn-ea"/>
              </a:rPr>
              <a:t>to read the ID number;</a:t>
            </a:r>
            <a:endParaRPr lang="en-US" altLang="zh-CN" sz="2800">
              <a:latin typeface="+mn-lt"/>
              <a:cs typeface="+mn-lt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45" y="1023620"/>
            <a:ext cx="4457700" cy="5743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45" y="1023620"/>
            <a:ext cx="4457700" cy="57435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0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245870" y="2463800"/>
            <a:ext cx="1019556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Configurable </a:t>
            </a:r>
            <a:r>
              <a:rPr lang="en-US" altLang="zh-CN" sz="7200">
                <a:latin typeface="+mn-lt"/>
                <a:cs typeface="+mn-lt"/>
                <a:sym typeface="+mn-ea"/>
              </a:rPr>
              <a:t>type MQTT</a:t>
            </a:r>
            <a:endParaRPr lang="en-US" altLang="zh-CN" sz="7200">
              <a:latin typeface="+mn-lt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4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6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0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3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  <p:tag name="ISPRING_FIRST_PUBLISH" val="1"/>
  <p:tag name="COMMONDATA" val="eyJoZGlkIjoiM2YwZWIwZjJkZmNhNjgzYzY0NDFhOTRhY2ZhMTBmN2IifQ==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  <p:tag name="KSO_WM_BEAUTIFY_FLAG" val=""/>
</p:tagLst>
</file>

<file path=ppt/tags/tag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  <p:tag name="KSO_WM_BEAUTIFY_FLAG" val=""/>
</p:tagLst>
</file>

<file path=ppt/tags/tag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3267</Words>
  <Application>WPS 演示</Application>
  <PresentationFormat>自定义</PresentationFormat>
  <Paragraphs>168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印品黑体</vt:lpstr>
      <vt:lpstr>黑体</vt:lpstr>
      <vt:lpstr>微软雅黑</vt:lpstr>
      <vt:lpstr>Times New Roman</vt:lpstr>
      <vt:lpstr>Wingdings</vt:lpstr>
      <vt:lpstr>Arial Unicode MS</vt:lpstr>
      <vt:lpstr>自定义设计方案</vt:lpstr>
      <vt:lpstr>PowerPoint 演示文稿</vt:lpstr>
      <vt:lpstr>LAN security monitoring</vt:lpstr>
      <vt:lpstr>Catalog</vt:lpstr>
      <vt:lpstr>PowerPoint 演示文稿</vt:lpstr>
      <vt:lpstr>LAN security monitoring</vt:lpstr>
      <vt:lpstr>PowerPoint 演示文稿</vt:lpstr>
      <vt:lpstr>String table</vt:lpstr>
      <vt:lpstr>String table</vt:lpstr>
      <vt:lpstr>PowerPoint 演示文稿</vt:lpstr>
      <vt:lpstr>MQTT</vt:lpstr>
      <vt:lpstr>AWS IoT Core</vt:lpstr>
      <vt:lpstr>AWS IoT Core</vt:lpstr>
      <vt:lpstr>AWS IoT Core</vt:lpstr>
      <vt:lpstr>AWS IoT Core</vt:lpstr>
      <vt:lpstr>AWS IoT Core</vt:lpstr>
      <vt:lpstr>AWS IoT Core</vt:lpstr>
      <vt:lpstr>AWS IoT Core</vt:lpstr>
      <vt:lpstr>AWS IoT Core</vt:lpstr>
      <vt:lpstr>AWS IoT Core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Report to AWS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bt200</dc:title>
  <dc:creator/>
  <cp:lastModifiedBy>Administrator</cp:lastModifiedBy>
  <cp:revision>411</cp:revision>
  <dcterms:created xsi:type="dcterms:W3CDTF">2016-11-28T17:01:00Z</dcterms:created>
  <dcterms:modified xsi:type="dcterms:W3CDTF">2023-11-02T08:32:35Z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931D81998F6245AEA95168F60E74585A_13</vt:lpwstr>
  </property>
</Properties>
</file>