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4776" r:id="rId3"/>
    <p:sldId id="4838" r:id="rId5"/>
    <p:sldId id="4881" r:id="rId6"/>
    <p:sldId id="4880" r:id="rId7"/>
    <p:sldId id="4883" r:id="rId8"/>
    <p:sldId id="4882" r:id="rId9"/>
    <p:sldId id="4894" r:id="rId10"/>
    <p:sldId id="4884" r:id="rId11"/>
    <p:sldId id="4895" r:id="rId12"/>
    <p:sldId id="4885" r:id="rId13"/>
    <p:sldId id="4896" r:id="rId14"/>
    <p:sldId id="4886" r:id="rId15"/>
    <p:sldId id="4897" r:id="rId16"/>
    <p:sldId id="4887" r:id="rId17"/>
    <p:sldId id="4898" r:id="rId18"/>
    <p:sldId id="4871" r:id="rId19"/>
    <p:sldId id="4899" r:id="rId20"/>
    <p:sldId id="4900" r:id="rId21"/>
    <p:sldId id="4814" r:id="rId22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DB8E0"/>
    <a:srgbClr val="18B29D"/>
    <a:srgbClr val="38AABA"/>
    <a:srgbClr val="1E6C7A"/>
    <a:srgbClr val="BF0000"/>
    <a:srgbClr val="166CA3"/>
    <a:srgbClr val="10517A"/>
    <a:srgbClr val="19B7F4"/>
    <a:srgbClr val="4BC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2D95684-764A-48CC-96F8-E8A0A386444A}" styleName="{d704909a-036c-4478-bca5-37cd17157313}">
    <a:wholeTbl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9E5BE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AFC874"/>
          </a:solidFill>
        </a:fill>
      </a:tcStyle>
    </a:band2H>
    <a:firstRow>
      <a:tcTxStyle>
        <a:fontRef idx="none">
          <a:prstClr val="black"/>
        </a:fontRef>
      </a:tcTxStyle>
      <a:tcStyle>
        <a:tcBdr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718B3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5274" autoAdjust="0"/>
  </p:normalViewPr>
  <p:slideViewPr>
    <p:cSldViewPr>
      <p:cViewPr varScale="1">
        <p:scale>
          <a:sx n="72" d="100"/>
          <a:sy n="72" d="100"/>
        </p:scale>
        <p:origin x="-468" y="-102"/>
      </p:cViewPr>
      <p:guideLst>
        <p:guide orient="horz" pos="344"/>
        <p:guide orient="horz" pos="4102"/>
        <p:guide pos="4108"/>
        <p:guide pos="648"/>
        <p:guide pos="7557"/>
        <p:guide pos="6872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436" y="376143"/>
            <a:ext cx="8293039" cy="464750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09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5150" y="906330"/>
            <a:ext cx="11052321" cy="1"/>
          </a:xfrm>
          <a:prstGeom prst="line">
            <a:avLst/>
          </a:prstGeom>
          <a:ln w="15875" cmpd="sng">
            <a:solidFill>
              <a:srgbClr val="18B2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56279" y="349355"/>
            <a:ext cx="556875" cy="556844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18B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177" y="37591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" name="矩形 36"/>
          <p:cNvSpPr/>
          <p:nvPr userDrawn="1"/>
        </p:nvSpPr>
        <p:spPr>
          <a:xfrm>
            <a:off x="0" y="6845300"/>
            <a:ext cx="12858750" cy="38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-无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961" y="1110247"/>
            <a:ext cx="12050089" cy="553263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93685" y="6703595"/>
            <a:ext cx="3000375" cy="385072"/>
          </a:xfrm>
        </p:spPr>
        <p:txBody>
          <a:bodyPr/>
          <a:lstStyle/>
          <a:p>
            <a:fld id="{9125718D-374B-48EB-A1E7-112597E3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C02-8E92-4DF7-AA55-62B0BA459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docs.we-con.com.cn/bin/view/PIStudio/3%20Video/2.Basic%20Object%20%26%20Settings/" TargetMode="Externa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hyperlink" Target="https://docs.we-con.com.cn/bin/view/PIStudio/2%20Demo/Lua%20Script/" TargetMode="External"/><Relationship Id="rId3" Type="http://schemas.openxmlformats.org/officeDocument/2006/relationships/hyperlink" Target="https://docs.we-con.com.cn/bin/view/PIStudio/3%20Video/Script/" TargetMode="Externa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docs.we-con.com.cn/bin/view/PIStudio/3%20Video/2.Basic%20Object%20%26%20Settings/" TargetMode="Externa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hyperlink" Target="https://docs.we-con.com.cn/bin/view/PIStudio/3%20Video/1.Get%20Started/" TargetMode="Externa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docs.we-con.com.cn/bin/view/PIStudio/3%20Video/2.Basic%20Object%20%26%20Settings/" TargetMode="Externa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005705" y="2392045"/>
            <a:ext cx="7005955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smtClean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The ig HMI Introduction</a:t>
            </a:r>
            <a:endParaRPr lang="en-US" altLang="zh-CN" sz="5400" smtClean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6871677" y="5370039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福州富昌维控电子科技有限公司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6429051" y="5949079"/>
            <a:ext cx="5603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FUZHOU FU CHANG WECON ELECTRONICS TECHNOLOGY CO.,LTD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8857703" y="4814385"/>
            <a:ext cx="3154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800" dirty="0">
                <a:latin typeface="+mn-lt"/>
              </a:rPr>
              <a:t>Presented by </a:t>
            </a:r>
            <a:r>
              <a:rPr lang="en-US" altLang="zh-CN" sz="2800" dirty="0" smtClean="0">
                <a:latin typeface="+mn-lt"/>
                <a:ea typeface="微软雅黑" panose="020B0503020204020204" pitchFamily="34" charset="-122"/>
              </a:rPr>
              <a:t>Hunter</a:t>
            </a:r>
            <a:endParaRPr lang="zh-CN" altLang="en-US" sz="2800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bldLvl="0" animBg="1"/>
      <p:bldP spid="4" grpId="1" bldLvl="0" animBg="1"/>
      <p:bldP spid="3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cs typeface="+mn-lt"/>
                <a:sym typeface="+mn-ea"/>
              </a:rPr>
              <a:t>Cloud SCADA</a:t>
            </a:r>
            <a:endParaRPr lang="en-US" altLang="zh-CN" dirty="0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6792595" cy="20157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 sure the HMI already configured the tags;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Jump to SCADA editor interface;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tag addresses into SCADA project;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Save project and view;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10" y="3616325"/>
            <a:ext cx="5413375" cy="30105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964879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 smtClean="0">
                <a:latin typeface="+mn-lt"/>
                <a:cs typeface="+mn-lt"/>
                <a:sym typeface="+mn-ea"/>
              </a:rPr>
              <a:t>WVPN </a:t>
            </a:r>
            <a:r>
              <a:rPr lang="en-US" altLang="zh-CN" sz="4800" dirty="0" err="1" smtClean="0">
                <a:latin typeface="+mn-lt"/>
                <a:cs typeface="+mn-lt"/>
                <a:sym typeface="+mn-ea"/>
              </a:rPr>
              <a:t>Passthrough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cs typeface="+mn-lt"/>
                <a:sym typeface="+mn-ea"/>
              </a:rPr>
              <a:t>WVPN </a:t>
            </a:r>
            <a:r>
              <a:rPr lang="en-US" altLang="zh-CN" dirty="0" err="1" smtClean="0">
                <a:latin typeface="+mn-lt"/>
                <a:cs typeface="+mn-lt"/>
                <a:sym typeface="+mn-ea"/>
              </a:rPr>
              <a:t>Passthrough</a:t>
            </a:r>
            <a:r>
              <a:rPr lang="en-US" altLang="zh-CN" dirty="0" smtClean="0">
                <a:latin typeface="+mn-lt"/>
                <a:cs typeface="+mn-lt"/>
                <a:sym typeface="+mn-ea"/>
              </a:rPr>
              <a:t> Download</a:t>
            </a:r>
            <a:endParaRPr lang="en-US" altLang="zh-CN" dirty="0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499"/>
            <a:ext cx="6792595" cy="25918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 sure HMI and PLC at the same LAN;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Login into the WVPN Client tool;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Connected VPN;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Open the PLC software to search IP in LAN;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Download the program into PLC;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Disconnected VPN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6" y="2896245"/>
            <a:ext cx="56292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964879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 smtClean="0">
                <a:latin typeface="+mn-lt"/>
                <a:cs typeface="+mn-lt"/>
                <a:sym typeface="+mn-ea"/>
              </a:rPr>
              <a:t>Remote Download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cs typeface="+mn-lt"/>
                <a:sym typeface="+mn-ea"/>
              </a:rPr>
              <a:t>Remote Download</a:t>
            </a:r>
            <a:endParaRPr lang="en-US" altLang="zh-CN" dirty="0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499"/>
            <a:ext cx="9576767" cy="46080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Click the gear icon on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the upper right of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PC Client to open the settings; 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Enable the Download tool of </a:t>
            </a:r>
            <a:r>
              <a:rPr 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PIStudio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Select the </a:t>
            </a:r>
            <a:r>
              <a:rPr 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PIStudio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installation path;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Go to the </a:t>
            </a:r>
            <a:r>
              <a:rPr 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Passthrough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tab to open the Remote;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Download the project and HMI will self-restart;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Video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link: No.19 </a:t>
            </a:r>
            <a:r>
              <a:rPr lang="en-US" altLang="zh-CN" sz="2000" dirty="0" smtClean="0">
                <a:hlinkClick r:id="rId2"/>
              </a:rPr>
              <a:t>https</a:t>
            </a:r>
            <a:r>
              <a:rPr lang="en-US" altLang="zh-CN" sz="2000" dirty="0">
                <a:hlinkClick r:id="rId2"/>
              </a:rPr>
              <a:t>://docs.we-con.com.cn/bin/view/PIStudio/3%20Video/2.Basic%20Object%20%26%20Settings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676847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 err="1" smtClean="0">
                <a:latin typeface="+mn-lt"/>
                <a:cs typeface="+mn-lt"/>
                <a:sym typeface="+mn-ea"/>
              </a:rPr>
              <a:t>Lua</a:t>
            </a:r>
            <a:r>
              <a:rPr lang="en-US" altLang="zh-CN" sz="4800" dirty="0" smtClean="0">
                <a:latin typeface="+mn-lt"/>
                <a:cs typeface="+mn-lt"/>
                <a:sym typeface="+mn-ea"/>
              </a:rPr>
              <a:t> Script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Lua Script Programming</a:t>
            </a:r>
            <a:endParaRPr lang="en-US" altLang="zh-CN"/>
          </a:p>
        </p:txBody>
      </p:sp>
      <p:pic>
        <p:nvPicPr>
          <p:cNvPr id="8" name="图片 7" descr="Lua-Logo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7980" y="3112135"/>
            <a:ext cx="2829560" cy="2829560"/>
          </a:xfrm>
          <a:prstGeom prst="rect">
            <a:avLst/>
          </a:prstGeom>
        </p:spPr>
      </p:pic>
      <p:sp>
        <p:nvSpPr>
          <p:cNvPr id="13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52499"/>
            <a:ext cx="9576767" cy="46080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Enable the </a:t>
            </a:r>
            <a:r>
              <a:rPr 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Lua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from project tree node; 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Create a new </a:t>
            </a:r>
            <a:r>
              <a:rPr 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Lua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file;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Program the function you want to realize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Call the function;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Download into HMI;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Video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link: No.02 </a:t>
            </a:r>
            <a:r>
              <a:rPr lang="en-US" altLang="zh-CN" sz="2000" dirty="0" smtClean="0">
                <a:hlinkClick r:id="rId3"/>
              </a:rPr>
              <a:t>https</a:t>
            </a:r>
            <a:r>
              <a:rPr lang="en-US" altLang="zh-CN" sz="2000" dirty="0">
                <a:hlinkClick r:id="rId3"/>
              </a:rPr>
              <a:t>://docs.we-con.com.cn/bin/view/PIStudio/3%20Video/Script</a:t>
            </a:r>
            <a:r>
              <a:rPr lang="en-US" altLang="zh-CN" sz="2000" dirty="0" smtClean="0">
                <a:hlinkClick r:id="rId3"/>
              </a:rPr>
              <a:t>/</a:t>
            </a:r>
            <a:endParaRPr lang="en-US" altLang="zh-CN" sz="2000" dirty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Lua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Demo link: </a:t>
            </a:r>
            <a:r>
              <a:rPr lang="en-US" altLang="zh-CN" sz="2000" dirty="0" smtClean="0">
                <a:hlinkClick r:id="rId4"/>
              </a:rPr>
              <a:t>https</a:t>
            </a:r>
            <a:r>
              <a:rPr lang="en-US" altLang="zh-CN" sz="2000" dirty="0">
                <a:hlinkClick r:id="rId4"/>
              </a:rPr>
              <a:t>://docs.we-con.com.cn/bin/view/PIStudio/2%20Demo/Lua%20Script</a:t>
            </a:r>
            <a:r>
              <a:rPr lang="en-US" altLang="zh-CN" sz="2000" dirty="0" smtClean="0">
                <a:hlinkClick r:id="rId4"/>
              </a:rPr>
              <a:t>/</a:t>
            </a: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676847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 smtClean="0">
                <a:latin typeface="+mn-lt"/>
                <a:cs typeface="+mn-lt"/>
                <a:sym typeface="+mn-ea"/>
              </a:rPr>
              <a:t>Email Configuration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Email Configuration</a:t>
            </a:r>
            <a:endParaRPr lang="en-US" altLang="zh-CN" dirty="0"/>
          </a:p>
        </p:txBody>
      </p:sp>
      <p:sp>
        <p:nvSpPr>
          <p:cNvPr id="1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499"/>
            <a:ext cx="9576767" cy="46080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 sure the HMI already configured the tags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 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Jump to the Email page of V-NET;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Create a new configuration of Alarm or notification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Save settings;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Video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link: No.20 </a:t>
            </a:r>
            <a:r>
              <a:rPr lang="en-US" altLang="zh-CN" sz="2000" dirty="0">
                <a:hlinkClick r:id="rId2"/>
              </a:rPr>
              <a:t>https://docs.we-con.com.cn/bin/view/PIStudio/3%20Video/2.Basic%20Object%20%26%20Settings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349255" y="2616101"/>
            <a:ext cx="7128792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0" dirty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THANK </a:t>
            </a:r>
            <a:r>
              <a:rPr lang="en-US" altLang="zh-CN" sz="10500" dirty="0" smtClean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YOU!</a:t>
            </a:r>
            <a:endParaRPr lang="en-US" altLang="zh-CN" sz="10500" dirty="0">
              <a:solidFill>
                <a:schemeClr val="tx1"/>
              </a:solidFill>
              <a:latin typeface="+mn-lt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  <p:bldP spid="1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Catalog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045970" y="1081405"/>
            <a:ext cx="77577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+mn-lt"/>
                <a:cs typeface="+mn-lt"/>
              </a:rPr>
              <a:t>The Differences Between IoT HMI and Common HMI</a:t>
            </a:r>
            <a:endParaRPr lang="en-US" altLang="zh-CN" sz="2800">
              <a:latin typeface="+mn-lt"/>
              <a:cs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45970" y="1820863"/>
            <a:ext cx="6457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How to </a:t>
            </a:r>
            <a:r>
              <a:rPr lang="en-US" altLang="zh-CN" sz="2800" dirty="0" smtClean="0">
                <a:latin typeface="+mn-lt"/>
                <a:cs typeface="+mn-lt"/>
              </a:rPr>
              <a:t>Add </a:t>
            </a:r>
            <a:r>
              <a:rPr lang="en-US" altLang="zh-CN" sz="2800" dirty="0" err="1" smtClean="0">
                <a:latin typeface="+mn-lt"/>
                <a:cs typeface="+mn-lt"/>
              </a:rPr>
              <a:t>ig</a:t>
            </a:r>
            <a:r>
              <a:rPr lang="en-US" altLang="zh-CN" sz="2800" dirty="0" smtClean="0">
                <a:latin typeface="+mn-lt"/>
                <a:cs typeface="+mn-lt"/>
              </a:rPr>
              <a:t> HMI to V-NET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5970" y="2559685"/>
            <a:ext cx="8928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Monitoring Tags &amp; Upload to Cloud</a:t>
            </a:r>
            <a:r>
              <a:rPr lang="en-US" altLang="zh-CN" sz="2800" dirty="0">
                <a:latin typeface="+mn-lt"/>
                <a:cs typeface="+mn-lt"/>
                <a:sym typeface="+mn-ea"/>
              </a:rPr>
              <a:t>(-C Model Required)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5970" y="3298190"/>
            <a:ext cx="7466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Cloud SCADA</a:t>
            </a:r>
            <a:r>
              <a:rPr lang="en-US" altLang="zh-CN" sz="2800" dirty="0">
                <a:latin typeface="+mn-lt"/>
                <a:cs typeface="+mn-lt"/>
                <a:sym typeface="+mn-ea"/>
              </a:rPr>
              <a:t>(-C Model Required)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5970" y="4036378"/>
            <a:ext cx="336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WVPN </a:t>
            </a:r>
            <a:r>
              <a:rPr lang="en-US" altLang="zh-CN" sz="2800" dirty="0" err="1">
                <a:latin typeface="+mn-lt"/>
                <a:cs typeface="+mn-lt"/>
              </a:rPr>
              <a:t>Passthrough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9" name="MH_Number_2"/>
          <p:cNvSpPr/>
          <p:nvPr>
            <p:custDataLst>
              <p:tags r:id="rId1"/>
            </p:custDataLst>
          </p:nvPr>
        </p:nvSpPr>
        <p:spPr>
          <a:xfrm>
            <a:off x="1316990" y="4803775"/>
            <a:ext cx="464400" cy="46418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5970" y="4774883"/>
            <a:ext cx="336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Remote Download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17" name="MH_Number_1"/>
          <p:cNvSpPr/>
          <p:nvPr>
            <p:custDataLst>
              <p:tags r:id="rId2"/>
            </p:custDataLst>
          </p:nvPr>
        </p:nvSpPr>
        <p:spPr>
          <a:xfrm>
            <a:off x="1316990" y="5542280"/>
            <a:ext cx="464400" cy="46418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45970" y="5513388"/>
            <a:ext cx="1743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err="1">
                <a:latin typeface="+mn-lt"/>
                <a:cs typeface="+mn-lt"/>
              </a:rPr>
              <a:t>Lua</a:t>
            </a:r>
            <a:r>
              <a:rPr lang="en-US" altLang="zh-CN" sz="2800" dirty="0">
                <a:latin typeface="+mn-lt"/>
                <a:cs typeface="+mn-lt"/>
              </a:rPr>
              <a:t> Script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21" name="MH_Number_2"/>
          <p:cNvSpPr/>
          <p:nvPr>
            <p:custDataLst>
              <p:tags r:id="rId3"/>
            </p:custDataLst>
          </p:nvPr>
        </p:nvSpPr>
        <p:spPr>
          <a:xfrm>
            <a:off x="1316990" y="6280785"/>
            <a:ext cx="464400" cy="46418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45970" y="6252210"/>
            <a:ext cx="9204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+mn-lt"/>
                <a:cs typeface="+mn-lt"/>
              </a:rPr>
              <a:t>Email Configuration of V-NET (-C Model Required)</a:t>
            </a:r>
            <a:endParaRPr lang="en-US" altLang="zh-CN" sz="2800" dirty="0">
              <a:latin typeface="+mn-lt"/>
              <a:cs typeface="+mn-lt"/>
            </a:endParaRPr>
          </a:p>
        </p:txBody>
      </p:sp>
      <p:sp>
        <p:nvSpPr>
          <p:cNvPr id="23" name="MH_Number_1"/>
          <p:cNvSpPr/>
          <p:nvPr>
            <p:custDataLst>
              <p:tags r:id="rId4"/>
            </p:custDataLst>
          </p:nvPr>
        </p:nvSpPr>
        <p:spPr>
          <a:xfrm>
            <a:off x="1316990" y="1109345"/>
            <a:ext cx="464400" cy="46609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Number_2"/>
          <p:cNvSpPr/>
          <p:nvPr>
            <p:custDataLst>
              <p:tags r:id="rId5"/>
            </p:custDataLst>
          </p:nvPr>
        </p:nvSpPr>
        <p:spPr>
          <a:xfrm>
            <a:off x="1316990" y="1849755"/>
            <a:ext cx="464400" cy="46418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Number_1"/>
          <p:cNvSpPr/>
          <p:nvPr>
            <p:custDataLst>
              <p:tags r:id="rId6"/>
            </p:custDataLst>
          </p:nvPr>
        </p:nvSpPr>
        <p:spPr>
          <a:xfrm>
            <a:off x="1316990" y="2588260"/>
            <a:ext cx="464400" cy="46418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MH_Number_2"/>
          <p:cNvSpPr/>
          <p:nvPr>
            <p:custDataLst>
              <p:tags r:id="rId7"/>
            </p:custDataLst>
          </p:nvPr>
        </p:nvSpPr>
        <p:spPr>
          <a:xfrm>
            <a:off x="1316990" y="3326765"/>
            <a:ext cx="464400" cy="46418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Number_1"/>
          <p:cNvSpPr/>
          <p:nvPr>
            <p:custDataLst>
              <p:tags r:id="rId8"/>
            </p:custDataLst>
          </p:nvPr>
        </p:nvSpPr>
        <p:spPr>
          <a:xfrm>
            <a:off x="1316990" y="4065270"/>
            <a:ext cx="464400" cy="46418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1010" y="1784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5" grpId="0"/>
      <p:bldP spid="15" grpId="1"/>
      <p:bldP spid="3" grpId="0"/>
      <p:bldP spid="3" grpId="1"/>
      <p:bldP spid="7" grpId="0"/>
      <p:bldP spid="7" grpId="1"/>
      <p:bldP spid="9" grpId="0" bldLvl="0" animBg="1"/>
      <p:bldP spid="9" grpId="1" animBg="1"/>
      <p:bldP spid="14" grpId="0"/>
      <p:bldP spid="14" grpId="1"/>
      <p:bldP spid="17" grpId="0" bldLvl="0" animBg="1"/>
      <p:bldP spid="18" grpId="0"/>
      <p:bldP spid="18" grpId="1"/>
      <p:bldP spid="21" grpId="0" bldLvl="0" animBg="1"/>
      <p:bldP spid="21" grpId="1" animBg="1"/>
      <p:bldP spid="22" grpId="0"/>
      <p:bldP spid="22" grpId="1"/>
      <p:bldP spid="23" grpId="0" bldLvl="0" animBg="1"/>
      <p:bldP spid="24" grpId="0" bldLvl="0" animBg="1"/>
      <p:bldP spid="24" grpId="1" animBg="1"/>
      <p:bldP spid="25" grpId="0" bldLvl="0" animBg="1"/>
      <p:bldP spid="26" grpId="0" bldLvl="0" animBg="1"/>
      <p:bldP spid="26" grpId="1" animBg="1"/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333115" y="2536190"/>
            <a:ext cx="6922135" cy="14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>
                <a:latin typeface="+mn-lt"/>
                <a:cs typeface="+mn-lt"/>
                <a:sym typeface="+mn-ea"/>
              </a:rPr>
              <a:t>The Differences Between IoT HMI and Common HMI</a:t>
            </a:r>
            <a:endParaRPr lang="en-US" altLang="zh-CN" sz="480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Differences</a:t>
            </a:r>
            <a:endParaRPr lang="en-US" altLang="zh-CN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029335" y="1167765"/>
          <a:ext cx="10608310" cy="5034280"/>
        </p:xfrm>
        <a:graphic>
          <a:graphicData uri="http://schemas.openxmlformats.org/drawingml/2006/table">
            <a:tbl>
              <a:tblPr firstRow="1" bandRow="1">
                <a:tableStyleId>{C2D95684-764A-48CC-96F8-E8A0A386444A}</a:tableStyleId>
              </a:tblPr>
              <a:tblGrid>
                <a:gridCol w="5413375"/>
                <a:gridCol w="5194935"/>
              </a:tblGrid>
              <a:tr h="8267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4000" spc="120" dirty="0">
                          <a:solidFill>
                            <a:schemeClr val="bg1"/>
                          </a:solidFill>
                        </a:rPr>
                        <a:t>IoT HMI</a:t>
                      </a:r>
                      <a:endParaRPr lang="en-US" altLang="zh-CN" sz="4000" spc="120" dirty="0">
                        <a:solidFill>
                          <a:schemeClr val="bg1"/>
                        </a:solidFill>
                      </a:endParaRPr>
                    </a:p>
                  </a:txBody>
                  <a:tcPr marL="88900" marR="88900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4000" spc="120" dirty="0">
                          <a:solidFill>
                            <a:schemeClr val="bg1"/>
                          </a:solidFill>
                        </a:rPr>
                        <a:t>Common HMI</a:t>
                      </a:r>
                      <a:endParaRPr lang="en-US" altLang="zh-CN" sz="4000" spc="120" dirty="0">
                        <a:solidFill>
                          <a:schemeClr val="bg1"/>
                        </a:solidFill>
                      </a:endParaRPr>
                    </a:p>
                  </a:txBody>
                  <a:tcPr marL="88900" marR="88900" marT="47625" marB="47625" anchor="ctr">
                    <a:solidFill>
                      <a:schemeClr val="accent1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spc="120" dirty="0"/>
                        <a:t>Remote Access Support</a:t>
                      </a:r>
                      <a:endParaRPr lang="en-US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Not support Remote function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spc="120" dirty="0"/>
                        <a:t>Viewed or managed from APP and PC Client </a:t>
                      </a:r>
                      <a:endParaRPr lang="en-US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spc="120" dirty="0"/>
                        <a:t>None</a:t>
                      </a:r>
                      <a:endParaRPr lang="en-US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Data Logging can upload to Cloud Server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spc="120" dirty="0"/>
                        <a:t>Data Logging only exist in the HMI</a:t>
                      </a:r>
                      <a:endParaRPr lang="en-US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Alarm Email Notification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None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</a:tr>
              <a:tr h="8267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spc="120" dirty="0"/>
                        <a:t>Allow </a:t>
                      </a:r>
                      <a:r>
                        <a:rPr lang="en-US" sz="2000" spc="120" dirty="0" smtClean="0"/>
                        <a:t>multi </a:t>
                      </a:r>
                      <a:r>
                        <a:rPr lang="en-US" sz="2000" spc="120" dirty="0"/>
                        <a:t>users access the screen at the same time</a:t>
                      </a:r>
                      <a:endParaRPr lang="en-US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None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C</a:t>
                      </a:r>
                      <a:r>
                        <a:rPr lang="zh-CN" altLang="en-US" sz="2000" spc="120" dirty="0"/>
                        <a:t>an be embedded into </a:t>
                      </a:r>
                      <a:r>
                        <a:rPr lang="en-US" altLang="zh-CN" sz="2000" spc="120" dirty="0"/>
                        <a:t>3rd</a:t>
                      </a:r>
                      <a:r>
                        <a:rPr lang="zh-CN" altLang="en-US" sz="2000" spc="120" dirty="0"/>
                        <a:t> party platforms</a:t>
                      </a:r>
                      <a:endParaRPr lang="zh-CN" altLang="en-US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H</a:t>
                      </a:r>
                      <a:r>
                        <a:rPr lang="zh-CN" altLang="en-US" sz="2000" spc="120" dirty="0"/>
                        <a:t>ard to embed </a:t>
                      </a:r>
                      <a:r>
                        <a:rPr lang="en-US" altLang="zh-CN" sz="2000" spc="120" dirty="0"/>
                        <a:t>3rd </a:t>
                      </a:r>
                      <a:r>
                        <a:rPr lang="zh-CN" altLang="en-US" sz="2000" spc="120" dirty="0"/>
                        <a:t>party platforms</a:t>
                      </a:r>
                      <a:endParaRPr lang="zh-CN" altLang="en-US" sz="2000" spc="120" dirty="0"/>
                    </a:p>
                  </a:txBody>
                  <a:tcPr marL="88900" marR="88900" marT="47625" marB="47625" anchor="ctr">
                    <a:solidFill>
                      <a:schemeClr val="accent2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4G/Wi-Fi Module Support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 dirty="0"/>
                        <a:t>None</a:t>
                      </a:r>
                      <a:endParaRPr lang="en-US" altLang="zh-CN" sz="2000" spc="120" dirty="0"/>
                    </a:p>
                  </a:txBody>
                  <a:tcPr marL="88900" marR="88900" marT="47625" marB="476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685415" y="2605405"/>
            <a:ext cx="780478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>
                <a:latin typeface="+mn-lt"/>
                <a:cs typeface="+mn-lt"/>
                <a:sym typeface="+mn-ea"/>
              </a:rPr>
              <a:t>How to </a:t>
            </a:r>
            <a:r>
              <a:rPr lang="en-US" altLang="zh-CN" sz="4800" dirty="0" smtClean="0">
                <a:latin typeface="+mn-lt"/>
                <a:cs typeface="+mn-lt"/>
                <a:sym typeface="+mn-ea"/>
              </a:rPr>
              <a:t>Bind </a:t>
            </a:r>
            <a:r>
              <a:rPr lang="en-US" altLang="zh-CN" sz="4800" dirty="0" err="1" smtClean="0">
                <a:latin typeface="+mn-lt"/>
                <a:cs typeface="+mn-lt"/>
                <a:sym typeface="+mn-ea"/>
              </a:rPr>
              <a:t>ig</a:t>
            </a:r>
            <a:r>
              <a:rPr lang="en-US" altLang="zh-CN" sz="4800" dirty="0" smtClean="0">
                <a:latin typeface="+mn-lt"/>
                <a:cs typeface="+mn-lt"/>
                <a:sym typeface="+mn-ea"/>
              </a:rPr>
              <a:t> HMI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cs typeface="+mn-lt"/>
                <a:sym typeface="+mn-ea"/>
              </a:rPr>
              <a:t>PIStudio</a:t>
            </a:r>
            <a:r>
              <a:rPr lang="en-US" altLang="zh-CN" dirty="0" smtClean="0">
                <a:latin typeface="+mn-lt"/>
                <a:cs typeface="+mn-lt"/>
                <a:sym typeface="+mn-ea"/>
              </a:rPr>
              <a:t> </a:t>
            </a:r>
            <a:r>
              <a:rPr lang="en-US" altLang="zh-CN" dirty="0">
                <a:latin typeface="+mn-lt"/>
                <a:cs typeface="+mn-lt"/>
                <a:sym typeface="+mn-ea"/>
              </a:rPr>
              <a:t>Configuration</a:t>
            </a:r>
            <a:endParaRPr lang="en-US" altLang="zh-CN" dirty="0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1471275" cy="35077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Create new project with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ig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model;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Enable the Cloud function;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Select the server;</a:t>
            </a:r>
            <a:endParaRPr 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Download project into HMI;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Make sure the HMI can access the 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Internet;</a:t>
            </a:r>
            <a:endPara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Video Link: </a:t>
            </a:r>
            <a:r>
              <a:rPr 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No.06 </a:t>
            </a:r>
            <a:r>
              <a:rPr lang="en-US" altLang="zh-CN" sz="2000" dirty="0">
                <a:hlinkClick r:id="rId2"/>
              </a:rPr>
              <a:t>https://docs.we-con.com.cn/bin/view/PIStudio/3%20Video/1.Get%20Started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567" y="4080097"/>
            <a:ext cx="4388862" cy="25571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25370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>
                <a:latin typeface="+mn-lt"/>
                <a:cs typeface="+mn-lt"/>
                <a:sym typeface="+mn-ea"/>
              </a:rPr>
              <a:t>Monitoring Tags &amp; Upload to Cloud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Monitoring Tags &amp; Upload to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0296847" cy="417599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new tag in Tags;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 up the Data records and Alarm records, enable the option of upload to Cloud;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Redownload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the project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into HMI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On the Data view tab from V-NET, user can see the configuration which is uploade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 to Cloud;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Video link: No.21 </a:t>
            </a:r>
            <a:r>
              <a:rPr lang="en-US" altLang="zh-CN" sz="2000" dirty="0" smtClean="0">
                <a:hlinkClick r:id="rId2"/>
              </a:rPr>
              <a:t>https</a:t>
            </a:r>
            <a:r>
              <a:rPr lang="en-US" altLang="zh-CN" sz="2000" dirty="0">
                <a:hlinkClick r:id="rId2"/>
              </a:rPr>
              <a:t>://docs.we-con.com.cn/bin/view/PIStudio/3%20Video/2.Basic%20Object%20%26%20Settings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pPr marL="285750" indent="508000">
              <a:lnSpc>
                <a:spcPct val="150000"/>
              </a:lnSpc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25370" y="2605405"/>
            <a:ext cx="887285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dirty="0" smtClean="0">
                <a:latin typeface="+mn-lt"/>
                <a:cs typeface="+mn-lt"/>
                <a:sym typeface="+mn-ea"/>
              </a:rPr>
              <a:t>Cloud SCADA</a:t>
            </a:r>
            <a:endParaRPr lang="en-US" altLang="zh-CN" sz="4800" dirty="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0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4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6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  <p:tag name="ISPRING_FIRST_PUBLISH" val="1"/>
  <p:tag name="COMMONDATA" val="eyJoZGlkIjoiM2YwZWIwZjJkZmNhNjgzYzY0NDFhOTRhY2ZhMTBmN2I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p="http://schemas.openxmlformats.org/presentationml/2006/main">
  <p:tag name="KSO_WM_UNIT_TABLE_BEAUTIFY" val="smartTable{22b77d19-d960-49f3-8d32-143edf1e7b0f}"/>
  <p:tag name="TABLE_SKINIDX" val="2"/>
  <p:tag name="TABLE_ENCOLOR" val="#FFFFFF"/>
  <p:tag name="KSO_WM_UNIT_VALUE" val="1297*269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991_1*β*1"/>
  <p:tag name="KSO_WM_TEMPLATE_CATEGORY" val="mixed"/>
  <p:tag name="KSO_WM_TEMPLATE_INDEX" val="20203991"/>
  <p:tag name="KSO_WM_UNIT_LAYERLEVEL" val="1"/>
  <p:tag name="KSO_WM_TAG_VERSION" val="1.0"/>
  <p:tag name="KSO_WM_BEAUTIFY_FLAG" val="#wm#"/>
  <p:tag name="TABLE_ENDDRAG_ORIGIN_RECT" val="835*337"/>
  <p:tag name="TABLE_ENDDRAG_RECT" val="81*80*835*337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2846</Words>
  <Application>WPS 演示</Application>
  <PresentationFormat>自定义</PresentationFormat>
  <Paragraphs>162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印品黑体</vt:lpstr>
      <vt:lpstr>黑体</vt:lpstr>
      <vt:lpstr>微软雅黑</vt:lpstr>
      <vt:lpstr>Times New Roman</vt:lpstr>
      <vt:lpstr>Wingdings</vt:lpstr>
      <vt:lpstr>Arial Unicode MS</vt:lpstr>
      <vt:lpstr>自定义设计方案</vt:lpstr>
      <vt:lpstr>PowerPoint 演示文稿</vt:lpstr>
      <vt:lpstr>Catalog</vt:lpstr>
      <vt:lpstr>PowerPoint 演示文稿</vt:lpstr>
      <vt:lpstr>Differences</vt:lpstr>
      <vt:lpstr>PowerPoint 演示文稿</vt:lpstr>
      <vt:lpstr>PIStudio Configuration</vt:lpstr>
      <vt:lpstr>PowerPoint 演示文稿</vt:lpstr>
      <vt:lpstr>Monitoring Tags &amp; Upload to Cloud</vt:lpstr>
      <vt:lpstr>PowerPoint 演示文稿</vt:lpstr>
      <vt:lpstr>Cloud SCADA</vt:lpstr>
      <vt:lpstr>PowerPoint 演示文稿</vt:lpstr>
      <vt:lpstr>WVPN Passthrough Download</vt:lpstr>
      <vt:lpstr>PowerPoint 演示文稿</vt:lpstr>
      <vt:lpstr>Remote Download</vt:lpstr>
      <vt:lpstr>PowerPoint 演示文稿</vt:lpstr>
      <vt:lpstr>Lua Script Programming</vt:lpstr>
      <vt:lpstr>PowerPoint 演示文稿</vt:lpstr>
      <vt:lpstr>Email Configuration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bt200</dc:title>
  <dc:creator/>
  <cp:lastModifiedBy>Administrator</cp:lastModifiedBy>
  <cp:revision>381</cp:revision>
  <dcterms:created xsi:type="dcterms:W3CDTF">2016-11-28T17:01:00Z</dcterms:created>
  <dcterms:modified xsi:type="dcterms:W3CDTF">2022-08-20T06:18:12Z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B85ABAB7FBA643A890AF11E0BB9B3234</vt:lpwstr>
  </property>
</Properties>
</file>