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custDataLst>
    <p:tags r:id="rId24"/>
  </p:custDataLst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69" d="100"/>
          <a:sy n="69" d="100"/>
        </p:scale>
        <p:origin x="-138" y="-102"/>
      </p:cViewPr>
      <p:guideLst>
        <p:guide orient="horz" pos="2144"/>
        <p:guide pos="2798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gs" Target="tags/tag3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685800" y="2246313"/>
            <a:ext cx="7772400" cy="14700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lvl="0">
              <a:buClrTx/>
              <a:buSzTx/>
              <a:buFontTx/>
              <a:defRPr sz="5400"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1" name="副标题 2050"/>
          <p:cNvSpPr>
            <a:spLocks noGrp="1"/>
          </p:cNvSpPr>
          <p:nvPr>
            <p:ph type="subTitle" idx="1"/>
          </p:nvPr>
        </p:nvSpPr>
        <p:spPr>
          <a:xfrm>
            <a:off x="1371600" y="4606925"/>
            <a:ext cx="6400800" cy="12700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marL="0" lvl="0" indent="0" algn="ctr">
              <a:buClrTx/>
              <a:buSzTx/>
              <a:buFontTx/>
              <a:buNone/>
              <a:defRPr/>
            </a:lvl1pPr>
            <a:lvl2pPr marL="457200" lvl="1" indent="0" algn="ctr">
              <a:buClrTx/>
              <a:buSzTx/>
              <a:buFontTx/>
              <a:buNone/>
              <a:defRPr/>
            </a:lvl2pPr>
            <a:lvl3pPr marL="914400" lvl="2" indent="0" algn="ctr">
              <a:buClrTx/>
              <a:buSzTx/>
              <a:buFontTx/>
              <a:buNone/>
              <a:defRPr/>
            </a:lvl3pPr>
            <a:lvl4pPr marL="1371600" lvl="3" indent="0" algn="ctr">
              <a:buClrTx/>
              <a:buSzTx/>
              <a:buFontTx/>
              <a:buNone/>
              <a:defRPr/>
            </a:lvl4pPr>
            <a:lvl5pPr marL="1828800" lvl="4" indent="0" algn="ctr">
              <a:buClrTx/>
              <a:buSzTx/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2052" name="日期占位符 2051"/>
          <p:cNvSpPr>
            <a:spLocks noGrp="1"/>
          </p:cNvSpPr>
          <p:nvPr>
            <p:ph type="dt" sz="half" idx="2"/>
          </p:nvPr>
        </p:nvSpPr>
        <p:spPr>
          <a:xfrm>
            <a:off x="457200" y="6308725"/>
            <a:ext cx="1882775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>
              <a:defRPr sz="1400">
                <a:latin typeface="黑体" panose="02010609060101010101" pitchFamily="2" charset="-122"/>
                <a:ea typeface="黑体" panose="0201060906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2053" name="灯片编号占位符 2052"/>
          <p:cNvSpPr>
            <a:spLocks noGrp="1"/>
          </p:cNvSpPr>
          <p:nvPr>
            <p:ph type="sldNum" sz="quarter" idx="4"/>
          </p:nvPr>
        </p:nvSpPr>
        <p:spPr>
          <a:xfrm>
            <a:off x="2654300" y="63087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r">
              <a:defRPr sz="1400">
                <a:latin typeface="黑体" panose="02010609060101010101" pitchFamily="2" charset="-122"/>
                <a:ea typeface="黑体" panose="02010609060101010101" pitchFamily="2" charset="-122"/>
              </a:defRPr>
            </a:lvl1pPr>
          </a:lstStyle>
          <a:p>
            <a:fld id="{9A0DB2DC-4C9A-4742-B13C-FB6460FD3503}" type="slidenum">
              <a:rPr lang="zh-CN" altLang="en-US"/>
            </a:fld>
            <a:endParaRPr lang="zh-CN" altLang="en-US"/>
          </a:p>
        </p:txBody>
      </p:sp>
      <p:sp>
        <p:nvSpPr>
          <p:cNvPr id="2054" name="页脚占位符 2053"/>
          <p:cNvSpPr>
            <a:spLocks noGrp="1"/>
          </p:cNvSpPr>
          <p:nvPr>
            <p:ph type="ftr" sz="quarter" idx="3"/>
          </p:nvPr>
        </p:nvSpPr>
        <p:spPr>
          <a:xfrm>
            <a:off x="5219700" y="6308725"/>
            <a:ext cx="2230438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ctr">
              <a:defRPr sz="1400"/>
            </a:lvl1pPr>
          </a:lstStyle>
          <a:p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630238"/>
            <a:ext cx="2057400" cy="56070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30238"/>
            <a:ext cx="6052930" cy="56070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855788"/>
            <a:ext cx="4032504" cy="43815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855788"/>
            <a:ext cx="4032504" cy="43815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6302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855788"/>
            <a:ext cx="8229600" cy="43815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308725"/>
            <a:ext cx="1954213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黑体" panose="02010609060101010101" pitchFamily="2" charset="-122"/>
                <a:ea typeface="黑体" panose="02010609060101010101" pitchFamily="2" charset="-122"/>
              </a:defRPr>
            </a:lvl1pPr>
          </a:lstStyle>
          <a:p>
            <a:pPr lvl="0"/>
            <a:endParaRPr lang="zh-CN" altLang="en-US"/>
          </a:p>
        </p:txBody>
      </p:sp>
      <p:sp>
        <p:nvSpPr>
          <p:cNvPr id="1029" name="灯片编号占位符 1028"/>
          <p:cNvSpPr>
            <a:spLocks noGrp="1"/>
          </p:cNvSpPr>
          <p:nvPr>
            <p:ph type="sldNum" sz="quarter" idx="4"/>
          </p:nvPr>
        </p:nvSpPr>
        <p:spPr>
          <a:xfrm>
            <a:off x="2654300" y="63087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黑体" panose="02010609060101010101" pitchFamily="2" charset="-122"/>
                <a:ea typeface="黑体" panose="02010609060101010101" pitchFamily="2" charset="-122"/>
              </a:defRPr>
            </a:lvl1pPr>
          </a:lstStyle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  <p:sp>
        <p:nvSpPr>
          <p:cNvPr id="1030" name="页脚占位符 1029"/>
          <p:cNvSpPr>
            <a:spLocks noGrp="1"/>
          </p:cNvSpPr>
          <p:nvPr>
            <p:ph type="ftr" sz="quarter" idx="3"/>
          </p:nvPr>
        </p:nvSpPr>
        <p:spPr>
          <a:xfrm>
            <a:off x="5276850" y="6308725"/>
            <a:ext cx="21748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7.jpeg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4.jpeg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38.png"/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image" Target="../media/image35.png"/></Relationships>
</file>

<file path=ppt/slides/_rels/slide1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image" Target="../media/image39.png"/></Relationships>
</file>

<file path=ppt/slides/_rels/slide1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47.png"/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image" Target="../media/image4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9.png"/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23.png"/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4.png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9" name="图片 4098" descr="图片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580063" y="4292600"/>
            <a:ext cx="2286000" cy="1476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0" name="图片 4099" descr="图片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2313" y="1916748"/>
            <a:ext cx="1866900" cy="1562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1" name="标题 4100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 anchor="ctr" anchorCtr="0"/>
          <a:p>
            <a:r>
              <a:rPr lang="zh-CN" altLang="en-US">
                <a:latin typeface="Calibri" panose="020F0502020204030204" charset="0"/>
                <a:ea typeface="黑体" panose="02010609060101010101" pitchFamily="2" charset="-122"/>
                <a:cs typeface="Calibri" panose="020F0502020204030204" charset="0"/>
              </a:rPr>
              <a:t>Torque </a:t>
            </a:r>
            <a:r>
              <a:rPr lang="en-US" altLang="zh-CN">
                <a:latin typeface="Calibri" panose="020F0502020204030204" charset="0"/>
                <a:ea typeface="黑体" panose="02010609060101010101" pitchFamily="2" charset="-122"/>
                <a:cs typeface="Calibri" panose="020F0502020204030204" charset="0"/>
              </a:rPr>
              <a:t>C</a:t>
            </a:r>
            <a:r>
              <a:rPr lang="zh-CN" altLang="en-US">
                <a:latin typeface="Calibri" panose="020F0502020204030204" charset="0"/>
                <a:ea typeface="黑体" panose="02010609060101010101" pitchFamily="2" charset="-122"/>
                <a:cs typeface="Calibri" panose="020F0502020204030204" charset="0"/>
              </a:rPr>
              <a:t>alculation</a:t>
            </a:r>
            <a:endParaRPr lang="zh-CN" altLang="en-US">
              <a:latin typeface="Calibri" panose="020F0502020204030204" charset="0"/>
              <a:ea typeface="黑体" panose="02010609060101010101" pitchFamily="2" charset="-122"/>
              <a:cs typeface="Calibri" panose="020F0502020204030204" charset="0"/>
            </a:endParaRPr>
          </a:p>
        </p:txBody>
      </p:sp>
      <p:sp>
        <p:nvSpPr>
          <p:cNvPr id="4102" name="文本框 4101"/>
          <p:cNvSpPr txBox="1"/>
          <p:nvPr/>
        </p:nvSpPr>
        <p:spPr>
          <a:xfrm>
            <a:off x="6686550" y="4892675"/>
            <a:ext cx="477838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1600" dirty="0">
                <a:latin typeface="Times New Roman" panose="02020603050405020304" pitchFamily="2" charset="0"/>
                <a:ea typeface="標楷體" pitchFamily="1" charset="-120"/>
              </a:rPr>
              <a:t>1/R</a:t>
            </a:r>
            <a:endParaRPr lang="en-US" altLang="zh-CN" sz="1600" dirty="0">
              <a:latin typeface="Times New Roman" panose="02020603050405020304" pitchFamily="2" charset="0"/>
              <a:ea typeface="標楷體" pitchFamily="1" charset="-120"/>
            </a:endParaRPr>
          </a:p>
        </p:txBody>
      </p:sp>
      <p:sp>
        <p:nvSpPr>
          <p:cNvPr id="4103" name="任意多边形 4102"/>
          <p:cNvSpPr/>
          <p:nvPr/>
        </p:nvSpPr>
        <p:spPr>
          <a:xfrm rot="5400000">
            <a:off x="6470650" y="2392363"/>
            <a:ext cx="385763" cy="152400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270">
                <a:pos x="11670" y="35"/>
              </a:cxn>
              <a:cxn ang="90">
                <a:pos x="5287" y="18390"/>
              </a:cxn>
              <a:cxn ang="270">
                <a:pos x="11441" y="2864"/>
              </a:cxn>
              <a:cxn ang="90">
                <a:pos x="16875" y="22855"/>
              </a:cxn>
              <a:cxn ang="90">
                <a:pos x="11342" y="21030"/>
              </a:cxn>
              <a:cxn ang="90">
                <a:pos x="13167" y="15498"/>
              </a:cxn>
            </a:cxnLst>
            <a:rect l="txL" t="txT" r="txR" b="txB"/>
            <a:pathLst>
              <a:path w="21600" h="21600">
                <a:moveTo>
                  <a:pt x="14382" y="17909"/>
                </a:moveTo>
                <a:arcTo wR="7961" hR="7961" stAng="3795283" swAng="-17835983"/>
                <a:lnTo>
                  <a:pt x="4453" y="19538"/>
                </a:lnTo>
                <a:arcTo wR="10800" hR="10800" stAng="7559300" swAng="17835983"/>
                <a:lnTo>
                  <a:pt x="16875" y="22855"/>
                </a:lnTo>
                <a:lnTo>
                  <a:pt x="11342" y="21030"/>
                </a:lnTo>
                <a:lnTo>
                  <a:pt x="13167" y="15498"/>
                </a:lnTo>
                <a:lnTo>
                  <a:pt x="14382" y="17909"/>
                </a:lnTo>
                <a:close/>
              </a:path>
            </a:pathLst>
          </a:cu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4104" name="任意多边形 4103"/>
          <p:cNvSpPr/>
          <p:nvPr/>
        </p:nvSpPr>
        <p:spPr>
          <a:xfrm rot="5400000">
            <a:off x="6254750" y="5200650"/>
            <a:ext cx="385763" cy="152400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270">
                <a:pos x="11670" y="35"/>
              </a:cxn>
              <a:cxn ang="90">
                <a:pos x="5287" y="18390"/>
              </a:cxn>
              <a:cxn ang="270">
                <a:pos x="11441" y="2864"/>
              </a:cxn>
              <a:cxn ang="90">
                <a:pos x="16875" y="22855"/>
              </a:cxn>
              <a:cxn ang="90">
                <a:pos x="11342" y="21030"/>
              </a:cxn>
              <a:cxn ang="90">
                <a:pos x="13167" y="15498"/>
              </a:cxn>
            </a:cxnLst>
            <a:rect l="txL" t="txT" r="txR" b="txB"/>
            <a:pathLst>
              <a:path w="21600" h="21600">
                <a:moveTo>
                  <a:pt x="14382" y="17909"/>
                </a:moveTo>
                <a:arcTo wR="7961" hR="7961" stAng="3795283" swAng="-17835983"/>
                <a:lnTo>
                  <a:pt x="4453" y="19538"/>
                </a:lnTo>
                <a:arcTo wR="10800" hR="10800" stAng="7559300" swAng="17835983"/>
                <a:lnTo>
                  <a:pt x="16875" y="22855"/>
                </a:lnTo>
                <a:lnTo>
                  <a:pt x="11342" y="21030"/>
                </a:lnTo>
                <a:lnTo>
                  <a:pt x="13167" y="15498"/>
                </a:lnTo>
                <a:lnTo>
                  <a:pt x="14382" y="17909"/>
                </a:lnTo>
                <a:close/>
              </a:path>
            </a:pathLst>
          </a:cu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4105" name="文本框 4104"/>
          <p:cNvSpPr txBox="1"/>
          <p:nvPr/>
        </p:nvSpPr>
        <p:spPr>
          <a:xfrm>
            <a:off x="6581775" y="2635250"/>
            <a:ext cx="307975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en-US" altLang="zh-CN" sz="1600">
                <a:latin typeface="Times New Roman" panose="02020603050405020304" pitchFamily="2" charset="0"/>
              </a:rPr>
              <a:t>T</a:t>
            </a:r>
            <a:endParaRPr lang="en-US" altLang="zh-CN" sz="1600">
              <a:latin typeface="Times New Roman" panose="02020603050405020304" pitchFamily="2" charset="0"/>
            </a:endParaRPr>
          </a:p>
        </p:txBody>
      </p:sp>
      <p:sp>
        <p:nvSpPr>
          <p:cNvPr id="4106" name="文本框 4105"/>
          <p:cNvSpPr txBox="1"/>
          <p:nvPr/>
        </p:nvSpPr>
        <p:spPr>
          <a:xfrm>
            <a:off x="6221413" y="4725988"/>
            <a:ext cx="307975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en-US" altLang="zh-CN" sz="1600">
                <a:latin typeface="Times New Roman" panose="02020603050405020304" pitchFamily="2" charset="0"/>
              </a:rPr>
              <a:t>T</a:t>
            </a:r>
            <a:endParaRPr lang="en-US" altLang="zh-CN" sz="1600">
              <a:latin typeface="Times New Roman" panose="02020603050405020304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07" name="文本框 4106"/>
              <p:cNvSpPr txBox="1"/>
              <p:nvPr/>
            </p:nvSpPr>
            <p:spPr>
              <a:xfrm>
                <a:off x="1835468" y="1844358"/>
                <a:ext cx="2736850" cy="161480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dirty="0">
                    <a:latin typeface="Calibri" panose="020F0502020204030204" charset="0"/>
                    <a:cs typeface="Calibri" panose="020F0502020204030204" charset="0"/>
                  </a:rPr>
                  <a:t>m</a:t>
                </a:r>
                <a:r>
                  <a:rPr lang="zh-CN" altLang="en-US" dirty="0">
                    <a:latin typeface="Calibri" panose="020F0502020204030204" charset="0"/>
                    <a:cs typeface="Calibri" panose="020F0502020204030204" charset="0"/>
                  </a:rPr>
                  <a:t>otor torque</a:t>
                </a:r>
                <a:r>
                  <a:rPr lang="en-US" altLang="zh-CN" dirty="0">
                    <a:latin typeface="Calibri" panose="020F0502020204030204" charset="0"/>
                    <a:cs typeface="Calibri" panose="020F0502020204030204" charset="0"/>
                  </a:rPr>
                  <a:t> </a:t>
                </a:r>
                <a:r>
                  <a:rPr lang="zh-CN" altLang="en-US" dirty="0">
                    <a:latin typeface="Calibri" panose="020F0502020204030204" charset="0"/>
                    <a:cs typeface="Calibri" panose="020F0502020204030204" charset="0"/>
                  </a:rPr>
                  <a:t>T</a:t>
                </a:r>
                <a:r>
                  <a:rPr lang="en-US" altLang="zh-CN" dirty="0">
                    <a:latin typeface="Calibri" panose="020F0502020204030204" charset="0"/>
                    <a:cs typeface="Calibri" panose="020F0502020204030204" charset="0"/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dirty="0">
                        <a:latin typeface="Cambria Math" panose="02040503050406030204" charset="0"/>
                        <a:cs typeface="Cambria Math" panose="02040503050406030204" charset="0"/>
                      </a:rPr>
                      <m:t>N</m:t>
                    </m:r>
                    <m:r>
                      <a:rPr lang="en-US" altLang="zh-CN" dirty="0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∙</m:t>
                    </m:r>
                    <m:r>
                      <m:rPr>
                        <m:sty m:val="p"/>
                      </m:rPr>
                      <a:rPr lang="en-US" altLang="zh-CN" dirty="0">
                        <a:latin typeface="Cambria Math" panose="02040503050406030204" charset="0"/>
                        <a:cs typeface="Cambria Math" panose="02040503050406030204" charset="0"/>
                      </a:rPr>
                      <m:t>m</m:t>
                    </m:r>
                  </m:oMath>
                </a14:m>
                <a:r>
                  <a:rPr lang="en-US" altLang="zh-CN" dirty="0">
                    <a:latin typeface="Calibri" panose="020F0502020204030204" charset="0"/>
                    <a:cs typeface="Calibri" panose="020F0502020204030204" charset="0"/>
                  </a:rPr>
                  <a:t>)</a:t>
                </a:r>
                <a:endParaRPr lang="zh-CN" altLang="en-US" dirty="0">
                  <a:latin typeface="Calibri" panose="020F0502020204030204" charset="0"/>
                  <a:cs typeface="Calibri" panose="020F0502020204030204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altLang="zh-CN" dirty="0">
                    <a:latin typeface="Calibri" panose="020F0502020204030204" charset="0"/>
                    <a:cs typeface="Calibri" panose="020F0502020204030204" charset="0"/>
                  </a:rPr>
                  <a:t>p</a:t>
                </a:r>
                <a:r>
                  <a:rPr lang="zh-CN" altLang="en-US" dirty="0">
                    <a:latin typeface="Calibri" panose="020F0502020204030204" charset="0"/>
                    <a:cs typeface="Calibri" panose="020F0502020204030204" charset="0"/>
                  </a:rPr>
                  <a:t>ulley radius</a:t>
                </a:r>
                <a:r>
                  <a:rPr lang="en-US" altLang="zh-CN" dirty="0">
                    <a:latin typeface="Calibri" panose="020F0502020204030204" charset="0"/>
                    <a:cs typeface="Calibri" panose="020F0502020204030204" charset="0"/>
                  </a:rPr>
                  <a:t>  </a:t>
                </a:r>
                <a:r>
                  <a:rPr lang="zh-CN" altLang="en-US" dirty="0">
                    <a:latin typeface="Calibri" panose="020F0502020204030204" charset="0"/>
                    <a:cs typeface="Calibri" panose="020F0502020204030204" charset="0"/>
                  </a:rPr>
                  <a:t>r</a:t>
                </a:r>
                <a:r>
                  <a:rPr lang="en-US" altLang="zh-CN" dirty="0">
                    <a:latin typeface="Calibri" panose="020F0502020204030204" charset="0"/>
                    <a:cs typeface="Calibri" panose="020F0502020204030204" charset="0"/>
                  </a:rPr>
                  <a:t>(</a:t>
                </a:r>
                <a:r>
                  <a:rPr lang="zh-CN" altLang="en-US" dirty="0">
                    <a:latin typeface="Calibri" panose="020F0502020204030204" charset="0"/>
                    <a:cs typeface="Calibri" panose="020F0502020204030204" charset="0"/>
                  </a:rPr>
                  <a:t>m</a:t>
                </a:r>
                <a:r>
                  <a:rPr lang="en-US" altLang="zh-CN" dirty="0">
                    <a:latin typeface="Calibri" panose="020F0502020204030204" charset="0"/>
                    <a:cs typeface="Calibri" panose="020F0502020204030204" charset="0"/>
                  </a:rPr>
                  <a:t>)</a:t>
                </a:r>
                <a:endParaRPr lang="zh-CN" altLang="en-US" dirty="0">
                  <a:latin typeface="Calibri" panose="020F0502020204030204" charset="0"/>
                  <a:cs typeface="Calibri" panose="020F0502020204030204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altLang="zh-CN" dirty="0">
                    <a:latin typeface="Calibri" panose="020F0502020204030204" charset="0"/>
                    <a:cs typeface="Calibri" panose="020F0502020204030204" charset="0"/>
                  </a:rPr>
                  <a:t>l</a:t>
                </a:r>
                <a:r>
                  <a:rPr lang="zh-CN" altLang="en-US" dirty="0">
                    <a:latin typeface="Calibri" panose="020F0502020204030204" charset="0"/>
                    <a:cs typeface="Calibri" panose="020F0502020204030204" charset="0"/>
                  </a:rPr>
                  <a:t>ifting force</a:t>
                </a:r>
                <a:r>
                  <a:rPr lang="en-US" altLang="zh-CN" dirty="0">
                    <a:latin typeface="Calibri" panose="020F0502020204030204" charset="0"/>
                    <a:cs typeface="Calibri" panose="020F0502020204030204" charset="0"/>
                  </a:rPr>
                  <a:t>   </a:t>
                </a:r>
                <a:r>
                  <a:rPr lang="zh-CN" altLang="en-US" dirty="0">
                    <a:latin typeface="Calibri" panose="020F0502020204030204" charset="0"/>
                    <a:cs typeface="Calibri" panose="020F0502020204030204" charset="0"/>
                  </a:rPr>
                  <a:t>F </a:t>
                </a:r>
                <a:r>
                  <a:rPr lang="en-US" altLang="zh-CN" dirty="0">
                    <a:latin typeface="Calibri" panose="020F0502020204030204" charset="0"/>
                    <a:cs typeface="Calibri" panose="020F0502020204030204" charset="0"/>
                  </a:rPr>
                  <a:t>(</a:t>
                </a:r>
                <a:r>
                  <a:rPr lang="zh-CN" altLang="en-US" dirty="0">
                    <a:latin typeface="Calibri" panose="020F0502020204030204" charset="0"/>
                    <a:cs typeface="Calibri" panose="020F0502020204030204" charset="0"/>
                  </a:rPr>
                  <a:t>N</a:t>
                </a:r>
                <a:r>
                  <a:rPr lang="en-US" altLang="zh-CN" dirty="0">
                    <a:latin typeface="Calibri" panose="020F0502020204030204" charset="0"/>
                    <a:cs typeface="Calibri" panose="020F0502020204030204" charset="0"/>
                  </a:rPr>
                  <a:t>)</a:t>
                </a:r>
                <a:endParaRPr lang="zh-CN" altLang="en-US" dirty="0">
                  <a:latin typeface="Arial" panose="020B0604020202020204" pitchFamily="34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zh-CN" altLang="en-US" dirty="0">
                    <a:latin typeface="Arial" panose="020B0604020202020204" pitchFamily="34" charset="0"/>
                  </a:rPr>
                  <a:t> </a:t>
                </a:r>
                <a:endParaRPr lang="en-US" altLang="zh-CN" dirty="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107" name="文本框 4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468" y="1844358"/>
                <a:ext cx="2736850" cy="1614805"/>
              </a:xfrm>
              <a:prstGeom prst="rect">
                <a:avLst/>
              </a:prstGeom>
              <a:blipFill rotWithShape="1">
                <a:blip r:embed="rId3"/>
                <a:stretch>
                  <a:fillRect l="-12" t="-20" r="12" b="20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09" name="文本框 4108"/>
          <p:cNvSpPr txBox="1"/>
          <p:nvPr/>
        </p:nvSpPr>
        <p:spPr>
          <a:xfrm>
            <a:off x="1619885" y="5069840"/>
            <a:ext cx="2747645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altLang="zh-CN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zh-CN" altLang="en-US">
                <a:latin typeface="Calibri" panose="020F0502020204030204" charset="0"/>
                <a:cs typeface="Calibri" panose="020F0502020204030204" charset="0"/>
              </a:rPr>
              <a:t>ifting force after reducer</a:t>
            </a:r>
            <a:endParaRPr lang="zh-CN" alt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4111" name="文本框 4110"/>
          <p:cNvSpPr txBox="1"/>
          <p:nvPr/>
        </p:nvSpPr>
        <p:spPr>
          <a:xfrm>
            <a:off x="7740650" y="4941888"/>
            <a:ext cx="296863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en-US" altLang="zh-CN" sz="1600">
                <a:latin typeface="Times New Roman" panose="02020603050405020304" pitchFamily="2" charset="0"/>
              </a:rPr>
              <a:t>F</a:t>
            </a:r>
            <a:endParaRPr lang="en-US" altLang="zh-CN" sz="1600">
              <a:latin typeface="Times New Roman" panose="02020603050405020304" pitchFamily="2" charset="0"/>
            </a:endParaRPr>
          </a:p>
        </p:txBody>
      </p:sp>
      <p:sp>
        <p:nvSpPr>
          <p:cNvPr id="4112" name="文本框 4111"/>
          <p:cNvSpPr txBox="1"/>
          <p:nvPr/>
        </p:nvSpPr>
        <p:spPr>
          <a:xfrm>
            <a:off x="7524750" y="2708275"/>
            <a:ext cx="296863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en-US" altLang="zh-CN" sz="1600">
                <a:latin typeface="Times New Roman" panose="02020603050405020304" pitchFamily="2" charset="0"/>
              </a:rPr>
              <a:t>F</a:t>
            </a:r>
            <a:endParaRPr lang="en-US" altLang="zh-CN" sz="1600">
              <a:latin typeface="Times New Roman" panose="02020603050405020304" pitchFamily="2" charset="0"/>
            </a:endParaRPr>
          </a:p>
        </p:txBody>
      </p:sp>
      <p:sp>
        <p:nvSpPr>
          <p:cNvPr id="4113" name="文本框 4112"/>
          <p:cNvSpPr txBox="1"/>
          <p:nvPr/>
        </p:nvSpPr>
        <p:spPr>
          <a:xfrm>
            <a:off x="7380288" y="4437063"/>
            <a:ext cx="252412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en-US" altLang="zh-CN" sz="1600">
                <a:latin typeface="Times New Roman" panose="02020603050405020304" pitchFamily="2" charset="0"/>
              </a:rPr>
              <a:t>r</a:t>
            </a:r>
            <a:endParaRPr lang="en-US" altLang="zh-CN" sz="1600">
              <a:latin typeface="Times New Roman" panose="02020603050405020304" pitchFamily="2" charset="0"/>
            </a:endParaRPr>
          </a:p>
        </p:txBody>
      </p:sp>
      <p:sp>
        <p:nvSpPr>
          <p:cNvPr id="4114" name="文本框 4113"/>
          <p:cNvSpPr txBox="1"/>
          <p:nvPr/>
        </p:nvSpPr>
        <p:spPr>
          <a:xfrm>
            <a:off x="7092950" y="2205038"/>
            <a:ext cx="252413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en-US" altLang="zh-CN" sz="1600">
                <a:latin typeface="Times New Roman" panose="02020603050405020304" pitchFamily="2" charset="0"/>
              </a:rPr>
              <a:t>r</a:t>
            </a:r>
            <a:endParaRPr lang="en-US" altLang="zh-CN" sz="1600">
              <a:latin typeface="Times New Roman" panose="02020603050405020304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文本框 1"/>
              <p:cNvSpPr txBox="1"/>
              <p:nvPr/>
            </p:nvSpPr>
            <p:spPr>
              <a:xfrm>
                <a:off x="4209986" y="2097659"/>
                <a:ext cx="792480" cy="602615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𝐹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f>
                        <m:f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𝑇</m:t>
                          </m:r>
                        </m:num>
                        <m:den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986" y="2097659"/>
                <a:ext cx="792480" cy="602615"/>
              </a:xfrm>
              <a:prstGeom prst="rect">
                <a:avLst/>
              </a:prstGeom>
              <a:blipFill rotWithShape="1">
                <a:blip r:embed="rId4"/>
                <a:stretch>
                  <a:fillRect l="-72" t="-42" r="72" b="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/>
              <p:cNvSpPr txBox="1"/>
              <p:nvPr/>
            </p:nvSpPr>
            <p:spPr>
              <a:xfrm>
                <a:off x="4304601" y="4930394"/>
                <a:ext cx="1060450" cy="602615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𝐹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f>
                        <m:f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𝑇</m:t>
                          </m:r>
                        </m:num>
                        <m:den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𝑟</m:t>
                          </m:r>
                        </m:den>
                      </m:f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∙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𝑅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4601" y="4930394"/>
                <a:ext cx="1060450" cy="602615"/>
              </a:xfrm>
              <a:prstGeom prst="rect">
                <a:avLst/>
              </a:prstGeom>
              <a:blipFill rotWithShape="1">
                <a:blip r:embed="rId5"/>
                <a:stretch>
                  <a:fillRect l="-54" t="-42" r="54" b="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 anchor="ctr" anchorCtr="0"/>
          <a:p>
            <a:r>
              <a:rPr>
                <a:sym typeface="+mn-ea"/>
              </a:rPr>
              <a:t>Example calculation </a:t>
            </a:r>
            <a:r>
              <a:rPr lang="en-US">
                <a:sym typeface="+mn-ea"/>
              </a:rPr>
              <a:t>3</a:t>
            </a:r>
            <a:endParaRPr lang="en-US">
              <a:sym typeface="+mn-ea"/>
            </a:endParaRPr>
          </a:p>
        </p:txBody>
      </p:sp>
      <p:pic>
        <p:nvPicPr>
          <p:cNvPr id="13315" name="图片 13314" descr="xuanxing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388" y="1196975"/>
            <a:ext cx="6480175" cy="37004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6" name="文本框 13315"/>
          <p:cNvSpPr txBox="1"/>
          <p:nvPr/>
        </p:nvSpPr>
        <p:spPr>
          <a:xfrm>
            <a:off x="4427538" y="1268413"/>
            <a:ext cx="7207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>
                <a:latin typeface="Arial" panose="020B0604020202020204" pitchFamily="34" charset="0"/>
              </a:rPr>
              <a:t>M</a:t>
            </a:r>
            <a:endParaRPr lang="en-US" altLang="zh-CN" sz="2400">
              <a:latin typeface="Arial" panose="020B0604020202020204" pitchFamily="34" charset="0"/>
            </a:endParaRPr>
          </a:p>
        </p:txBody>
      </p:sp>
      <p:sp>
        <p:nvSpPr>
          <p:cNvPr id="13317" name="文本框 13316"/>
          <p:cNvSpPr txBox="1"/>
          <p:nvPr/>
        </p:nvSpPr>
        <p:spPr>
          <a:xfrm>
            <a:off x="3419475" y="2997200"/>
            <a:ext cx="93503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>
                <a:latin typeface="Arial" panose="020B0604020202020204" pitchFamily="34" charset="0"/>
              </a:rPr>
              <a:t>1:R1</a:t>
            </a:r>
            <a:endParaRPr lang="en-US" altLang="zh-CN" sz="2400">
              <a:latin typeface="Arial" panose="020B0604020202020204" pitchFamily="34" charset="0"/>
            </a:endParaRPr>
          </a:p>
        </p:txBody>
      </p:sp>
      <p:sp>
        <p:nvSpPr>
          <p:cNvPr id="13318" name="文本框 13317"/>
          <p:cNvSpPr txBox="1"/>
          <p:nvPr/>
        </p:nvSpPr>
        <p:spPr>
          <a:xfrm>
            <a:off x="3775710" y="3500755"/>
            <a:ext cx="4973320" cy="28613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>
              <a:spcBef>
                <a:spcPct val="50000"/>
              </a:spcBef>
            </a:pPr>
            <a:r>
              <a:rPr sz="1800">
                <a:latin typeface="Arial" panose="020B0604020202020204" pitchFamily="34" charset="0"/>
              </a:rPr>
              <a:t>Known: the load weight M=50kg, the synchronous pulley diameter D=120mm, the reduction ratio R1=10, R2=2, the friction coefficient between the load and the machine µ=0.6, the maximum movement speed of the load is 30m/min, the load accelerates from static to The maximum speed time is 200ms, </a:t>
            </a:r>
            <a:r>
              <a:rPr sz="1800">
                <a:solidFill>
                  <a:srgbClr val="FF0000"/>
                </a:solidFill>
                <a:latin typeface="Arial" panose="020B0604020202020204" pitchFamily="34" charset="0"/>
              </a:rPr>
              <a:t>ignoring the weight of each conveyor pulley</a:t>
            </a:r>
            <a:r>
              <a:rPr sz="1800">
                <a:latin typeface="Arial" panose="020B0604020202020204" pitchFamily="34" charset="0"/>
              </a:rPr>
              <a:t>, what is the minimum power motor required to drive such a load?</a:t>
            </a:r>
            <a:endParaRPr sz="1800">
              <a:latin typeface="Arial" panose="020B0604020202020204" pitchFamily="34" charset="0"/>
            </a:endParaRPr>
          </a:p>
        </p:txBody>
      </p:sp>
      <p:sp>
        <p:nvSpPr>
          <p:cNvPr id="13319" name="文本框 13318"/>
          <p:cNvSpPr txBox="1"/>
          <p:nvPr/>
        </p:nvSpPr>
        <p:spPr>
          <a:xfrm>
            <a:off x="6588125" y="1844675"/>
            <a:ext cx="7207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>
                <a:latin typeface="Arial" panose="020B0604020202020204" pitchFamily="34" charset="0"/>
              </a:rPr>
              <a:t>D</a:t>
            </a:r>
            <a:endParaRPr lang="en-US" altLang="zh-CN" sz="2400">
              <a:latin typeface="Arial" panose="020B0604020202020204" pitchFamily="34" charset="0"/>
            </a:endParaRPr>
          </a:p>
        </p:txBody>
      </p:sp>
      <p:sp>
        <p:nvSpPr>
          <p:cNvPr id="13320" name="文本框 13319"/>
          <p:cNvSpPr txBox="1"/>
          <p:nvPr/>
        </p:nvSpPr>
        <p:spPr>
          <a:xfrm>
            <a:off x="1835150" y="1700213"/>
            <a:ext cx="93503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>
                <a:latin typeface="Arial" panose="020B0604020202020204" pitchFamily="34" charset="0"/>
              </a:rPr>
              <a:t>1:R2</a:t>
            </a:r>
            <a:endParaRPr lang="en-US" altLang="zh-CN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标题 14337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 anchor="ctr" anchorCtr="0"/>
          <a:p>
            <a:r>
              <a:rPr>
                <a:sym typeface="+mn-ea"/>
              </a:rPr>
              <a:t>Example calculation </a:t>
            </a:r>
            <a:r>
              <a:rPr lang="en-US">
                <a:sym typeface="+mn-ea"/>
              </a:rPr>
              <a:t>3</a:t>
            </a:r>
            <a:endParaRPr lang="en-US" altLang="zh-CN"/>
          </a:p>
        </p:txBody>
      </p:sp>
      <p:sp>
        <p:nvSpPr>
          <p:cNvPr id="14339" name="文本框 14338"/>
          <p:cNvSpPr txBox="1"/>
          <p:nvPr/>
        </p:nvSpPr>
        <p:spPr>
          <a:xfrm>
            <a:off x="683578" y="908685"/>
            <a:ext cx="7848600" cy="15436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1800">
                <a:latin typeface="Calibri" panose="020F0502020204030204" charset="0"/>
                <a:cs typeface="Calibri" panose="020F0502020204030204" charset="0"/>
              </a:rPr>
              <a:t>1. </a:t>
            </a:r>
            <a:r>
              <a:rPr lang="zh-CN" altLang="en-US" sz="1800">
                <a:latin typeface="Calibri" panose="020F0502020204030204" charset="0"/>
                <a:cs typeface="Calibri" panose="020F0502020204030204" charset="0"/>
              </a:rPr>
              <a:t>Calculate the load inertia converted to the motor shaft</a:t>
            </a:r>
            <a:endParaRPr lang="zh-CN" altLang="en-US" sz="1800">
              <a:latin typeface="Calibri" panose="020F0502020204030204" charset="0"/>
              <a:cs typeface="Calibri" panose="020F0502020204030204" charset="0"/>
            </a:endParaRPr>
          </a:p>
          <a:p>
            <a:pPr>
              <a:spcBef>
                <a:spcPct val="50000"/>
              </a:spcBef>
            </a:pPr>
            <a:endParaRPr lang="zh-CN" altLang="en-US" sz="1800">
              <a:latin typeface="Calibri" panose="020F0502020204030204" charset="0"/>
              <a:cs typeface="Calibri" panose="020F0502020204030204" charset="0"/>
            </a:endParaRPr>
          </a:p>
          <a:p>
            <a:pPr>
              <a:spcBef>
                <a:spcPct val="30000"/>
              </a:spcBef>
            </a:pPr>
            <a:r>
              <a:rPr lang="en-US" sz="1800">
                <a:latin typeface="Calibri" panose="020F0502020204030204" charset="0"/>
                <a:cs typeface="Calibri" panose="020F0502020204030204" charset="0"/>
                <a:sym typeface="+mn-ea"/>
              </a:rPr>
              <a:t>because l</a:t>
            </a:r>
            <a:r>
              <a:rPr sz="1800">
                <a:latin typeface="Calibri" panose="020F0502020204030204" charset="0"/>
                <a:cs typeface="Calibri" panose="020F0502020204030204" charset="0"/>
                <a:sym typeface="+mn-ea"/>
              </a:rPr>
              <a:t>oad inertia &lt; 3 times motor rotor inertia</a:t>
            </a:r>
            <a:r>
              <a:rPr lang="zh-CN" altLang="en-US" sz="2000">
                <a:latin typeface="Arial" panose="020B0604020202020204" pitchFamily="34" charset="0"/>
              </a:rPr>
              <a:t> </a:t>
            </a:r>
            <a:endParaRPr lang="zh-CN" altLang="en-US" sz="2000">
              <a:latin typeface="Arial" panose="020B0604020202020204" pitchFamily="34" charset="0"/>
            </a:endParaRPr>
          </a:p>
          <a:p>
            <a:pPr>
              <a:spcBef>
                <a:spcPct val="30000"/>
              </a:spcBef>
            </a:pPr>
            <a:endParaRPr lang="en-US" altLang="zh-CN" sz="180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340" name="文本框 14339"/>
              <p:cNvSpPr txBox="1"/>
              <p:nvPr/>
            </p:nvSpPr>
            <p:spPr>
              <a:xfrm>
                <a:off x="755650" y="2708910"/>
                <a:ext cx="7848600" cy="24942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sz="1800">
                    <a:latin typeface="Calibri" panose="020F0502020204030204" charset="0"/>
                    <a:cs typeface="Calibri" panose="020F0502020204030204" charset="0"/>
                  </a:rPr>
                  <a:t>2. Calculate the torque required by the motor to drive the load</a:t>
                </a:r>
                <a:endParaRPr sz="1800">
                  <a:latin typeface="Calibri" panose="020F0502020204030204" charset="0"/>
                  <a:cs typeface="Calibri" panose="020F0502020204030204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zh-CN" altLang="en-US" sz="1800">
                    <a:latin typeface="Calibri" panose="020F0502020204030204" charset="0"/>
                    <a:ea typeface="华文仿宋" panose="02010600040101010101" charset="-122"/>
                    <a:cs typeface="Calibri" panose="020F0502020204030204" charset="0"/>
                  </a:rPr>
                  <a:t>Torque required to overcome friction</a:t>
                </a:r>
                <a:endParaRPr lang="zh-CN" altLang="en-US" sz="1800">
                  <a:latin typeface="Calibri" panose="020F0502020204030204" charset="0"/>
                  <a:ea typeface="华文仿宋" panose="02010600040101010101" charset="-122"/>
                  <a:cs typeface="Calibri" panose="020F0502020204030204" charset="0"/>
                </a:endParaRPr>
              </a:p>
              <a:p>
                <a:pPr>
                  <a:spcBef>
                    <a:spcPct val="50000"/>
                  </a:spcBef>
                </a:pPr>
                <a:endParaRPr lang="zh-CN" altLang="en-US" sz="1800">
                  <a:latin typeface="Calibri" panose="020F0502020204030204" charset="0"/>
                  <a:cs typeface="Calibri" panose="020F0502020204030204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zh-CN" altLang="en-US" sz="1800">
                    <a:latin typeface="Calibri" panose="020F0502020204030204" charset="0"/>
                    <a:cs typeface="Calibri" panose="020F0502020204030204" charset="0"/>
                  </a:rPr>
                  <a:t>Torque required for acceleration</a:t>
                </a:r>
                <a:endParaRPr lang="zh-CN" altLang="en-US" sz="1800">
                  <a:latin typeface="Calibri" panose="020F0502020204030204" charset="0"/>
                  <a:cs typeface="Calibri" panose="020F0502020204030204" charset="0"/>
                </a:endParaRPr>
              </a:p>
              <a:p>
                <a:pPr>
                  <a:spcBef>
                    <a:spcPct val="50000"/>
                  </a:spcBef>
                </a:pPr>
                <a:endParaRPr lang="zh-CN" altLang="en-US" sz="1800">
                  <a:latin typeface="Calibri" panose="020F0502020204030204" charset="0"/>
                  <a:cs typeface="Calibri" panose="020F0502020204030204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zh-CN" altLang="en-US" sz="1800">
                    <a:latin typeface="Calibri" panose="020F0502020204030204" charset="0"/>
                    <a:cs typeface="Calibri" panose="020F0502020204030204" charset="0"/>
                  </a:rPr>
                  <a:t>Servo motor rated torque</a:t>
                </a:r>
                <a:r>
                  <a:rPr lang="en-US" altLang="zh-CN" sz="1800">
                    <a:latin typeface="Calibri" panose="020F0502020204030204" charset="0"/>
                    <a:cs typeface="Calibri" panose="020F0502020204030204" charset="0"/>
                  </a:rPr>
                  <a:t> </a:t>
                </a:r>
                <a:r>
                  <a:rPr lang="en-US" altLang="zh-CN" sz="2000">
                    <a:latin typeface="Arial" panose="020B0604020202020204" pitchFamily="34" charset="0"/>
                    <a:cs typeface="Arial" panose="020B0604020202020204" pitchFamily="34" charset="0"/>
                  </a:rPr>
                  <a:t>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𝑇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altLang="zh-CN" sz="200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zh-CN" altLang="en-US" sz="2000">
                    <a:latin typeface="Arial" panose="020B0604020202020204" pitchFamily="34" charset="0"/>
                    <a:cs typeface="Arial" panose="020B0604020202020204" pitchFamily="34" charset="0"/>
                  </a:rPr>
                  <a:t>，</a:t>
                </a:r>
                <a:r>
                  <a:rPr lang="en-US" altLang="zh-CN" sz="1800">
                    <a:latin typeface="Calibri" panose="020F0502020204030204" charset="0"/>
                    <a:cs typeface="Calibri" panose="020F0502020204030204" charset="0"/>
                  </a:rPr>
                  <a:t>max torque</a:t>
                </a:r>
                <a:r>
                  <a:rPr lang="zh-CN" altLang="en-US" sz="200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zh-CN" sz="2000">
                    <a:latin typeface="Arial" panose="020B0604020202020204" pitchFamily="34" charset="0"/>
                    <a:cs typeface="Arial" panose="020B0604020202020204" pitchFamily="34" charset="0"/>
                  </a:rPr>
                  <a:t>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𝑇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altLang="zh-CN" sz="2000"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𝑇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𝑎</m:t>
                        </m:r>
                      </m:sub>
                    </m:sSub>
                  </m:oMath>
                </a14:m>
                <a:endParaRPr lang="en-US" altLang="zh-CN" sz="200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340" name="文本框 143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650" y="2708910"/>
                <a:ext cx="7848600" cy="2494280"/>
              </a:xfrm>
              <a:prstGeom prst="rect">
                <a:avLst/>
              </a:prstGeom>
              <a:blipFill rotWithShape="1">
                <a:blip r:embed="rId1"/>
                <a:stretch>
                  <a:fillRect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文本框 1"/>
              <p:cNvSpPr txBox="1"/>
              <p:nvPr/>
            </p:nvSpPr>
            <p:spPr>
              <a:xfrm>
                <a:off x="683831" y="1124839"/>
                <a:ext cx="2764790" cy="708660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𝐽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𝐿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f>
                        <m:f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𝑀</m:t>
                          </m:r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p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4</m:t>
                          </m:r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18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 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𝑘𝑔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∙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𝑐</m:t>
                      </m:r>
                      <m:sSup>
                        <m:sSup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p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𝑚</m:t>
                          </m:r>
                        </m:e>
                        <m:sup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831" y="1124839"/>
                <a:ext cx="2764790" cy="708660"/>
              </a:xfrm>
              <a:prstGeom prst="rect">
                <a:avLst/>
              </a:prstGeom>
              <a:blipFill rotWithShape="1">
                <a:blip r:embed="rId2"/>
                <a:stretch>
                  <a:fillRect l="-21" t="-36" r="21" b="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本框 2"/>
              <p:cNvSpPr txBox="1"/>
              <p:nvPr/>
            </p:nvSpPr>
            <p:spPr>
              <a:xfrm>
                <a:off x="755586" y="2060829"/>
                <a:ext cx="1725930" cy="360045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𝐽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𝑀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&gt;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6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 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𝑘𝑔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∙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𝑐</m:t>
                      </m:r>
                      <m:sSup>
                        <m:sSup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p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𝑚</m:t>
                          </m:r>
                        </m:e>
                        <m:sup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86" y="2060829"/>
                <a:ext cx="1725930" cy="360045"/>
              </a:xfrm>
              <a:prstGeom prst="rect">
                <a:avLst/>
              </a:prstGeom>
              <a:blipFill rotWithShape="1">
                <a:blip r:embed="rId3"/>
                <a:stretch>
                  <a:fillRect l="-33" t="-71" r="33" b="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/>
              <p:cNvSpPr txBox="1"/>
              <p:nvPr/>
            </p:nvSpPr>
            <p:spPr>
              <a:xfrm>
                <a:off x="755586" y="3357499"/>
                <a:ext cx="4022725" cy="649605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𝑇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𝑓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𝑀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∙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𝑔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∙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𝜇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∙</m:t>
                      </m:r>
                      <m:f>
                        <m:f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𝐷</m:t>
                          </m:r>
                        </m:num>
                        <m:den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2</m:t>
                          </m:r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0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.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882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 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𝑁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∙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𝑚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86" y="3357499"/>
                <a:ext cx="4022725" cy="649605"/>
              </a:xfrm>
              <a:prstGeom prst="rect">
                <a:avLst/>
              </a:prstGeom>
              <a:blipFill rotWithShape="1">
                <a:blip r:embed="rId4"/>
                <a:stretch>
                  <a:fillRect l="-14" t="-39" r="14" b="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/>
              <p:cNvSpPr txBox="1"/>
              <p:nvPr/>
            </p:nvSpPr>
            <p:spPr>
              <a:xfrm>
                <a:off x="827341" y="4221099"/>
                <a:ext cx="3729990" cy="649605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𝑇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𝑎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𝑀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∙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𝑎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∙</m:t>
                      </m:r>
                      <m:f>
                        <m:f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𝐷</m:t>
                          </m:r>
                        </m:num>
                        <m:den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2</m:t>
                          </m:r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0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.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375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 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𝑁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∙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𝑚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341" y="4221099"/>
                <a:ext cx="3729990" cy="649605"/>
              </a:xfrm>
              <a:prstGeom prst="rect">
                <a:avLst/>
              </a:prstGeom>
              <a:blipFill rotWithShape="1">
                <a:blip r:embed="rId5"/>
                <a:stretch>
                  <a:fillRect l="-15" t="-39" r="15" b="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标题 1536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 anchor="ctr" anchorCtr="0"/>
          <a:p>
            <a:r>
              <a:rPr>
                <a:sym typeface="+mn-ea"/>
              </a:rPr>
              <a:t>Example calculation </a:t>
            </a:r>
            <a:r>
              <a:rPr lang="en-US">
                <a:sym typeface="+mn-ea"/>
              </a:rPr>
              <a:t>3</a:t>
            </a:r>
            <a:endParaRPr lang="en-US" altLang="zh-CN"/>
          </a:p>
        </p:txBody>
      </p:sp>
      <p:sp>
        <p:nvSpPr>
          <p:cNvPr id="15363" name="文本框 15362"/>
          <p:cNvSpPr txBox="1"/>
          <p:nvPr/>
        </p:nvSpPr>
        <p:spPr>
          <a:xfrm>
            <a:off x="611505" y="1341755"/>
            <a:ext cx="8114665" cy="1706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1800" dirty="0">
                <a:latin typeface="Calibri" panose="020F0502020204030204" charset="0"/>
                <a:cs typeface="Calibri" panose="020F0502020204030204" charset="0"/>
              </a:rPr>
              <a:t>3. Calculate the speed required by the motor</a:t>
            </a:r>
            <a:endParaRPr lang="zh-CN" altLang="en-US" sz="1800" dirty="0">
              <a:latin typeface="Calibri" panose="020F0502020204030204" charset="0"/>
              <a:cs typeface="Calibri" panose="020F0502020204030204" charset="0"/>
            </a:endParaRPr>
          </a:p>
          <a:p>
            <a:pPr>
              <a:spcBef>
                <a:spcPct val="50000"/>
              </a:spcBef>
            </a:pPr>
            <a:endParaRPr lang="zh-CN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1800">
              <a:latin typeface="Calibri" panose="020F0502020204030204" charset="0"/>
              <a:cs typeface="Calibri" panose="020F050202020403020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latin typeface="Calibri" panose="020F0502020204030204" charset="0"/>
                <a:cs typeface="Calibri" panose="020F0502020204030204" charset="0"/>
              </a:rPr>
              <a:t>According to the above data analysis, </a:t>
            </a:r>
            <a:r>
              <a:rPr sz="1800">
                <a:latin typeface="Calibri" panose="020F0502020204030204" charset="0"/>
                <a:cs typeface="Calibri" panose="020F0502020204030204" charset="0"/>
              </a:rPr>
              <a:t>The smallest optional motor is ECMA-G31306ES</a:t>
            </a:r>
            <a:r>
              <a:rPr lang="en-US" altLang="zh-CN" sz="2000" dirty="0">
                <a:latin typeface="Calibri" panose="020F0502020204030204" charset="0"/>
                <a:cs typeface="Calibri" panose="020F0502020204030204" charset="0"/>
              </a:rPr>
              <a:t>.</a:t>
            </a:r>
            <a:endParaRPr lang="zh-CN" altLang="en-US" sz="2000" dirty="0">
              <a:latin typeface="Calibri" panose="020F0502020204030204" charset="0"/>
              <a:ea typeface="Arial" panose="020B0604020202020204" pitchFamily="34" charset="0"/>
              <a:cs typeface="Calibri" panose="020F050202020403020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文本框 1"/>
              <p:cNvSpPr txBox="1"/>
              <p:nvPr/>
            </p:nvSpPr>
            <p:spPr>
              <a:xfrm>
                <a:off x="683831" y="1701419"/>
                <a:ext cx="2336165" cy="603885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𝑁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f>
                        <m:f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𝑣</m:t>
                          </m:r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𝜋</m:t>
                          </m:r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∙</m:t>
                          </m:r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𝐷</m:t>
                          </m:r>
                        </m:den>
                      </m:f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796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 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𝑟𝑝𝑚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831" y="1701419"/>
                <a:ext cx="2336165" cy="603885"/>
              </a:xfrm>
              <a:prstGeom prst="rect">
                <a:avLst/>
              </a:prstGeom>
              <a:blipFill rotWithShape="1">
                <a:blip r:embed="rId1"/>
                <a:stretch>
                  <a:fillRect l="-24" t="-42" r="24" b="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标题 16385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 anchor="ctr" anchorCtr="0"/>
          <a:p>
            <a:r>
              <a:rPr>
                <a:sym typeface="+mn-ea"/>
              </a:rPr>
              <a:t>Example calculation </a:t>
            </a:r>
            <a:r>
              <a:rPr lang="en-US">
                <a:sym typeface="+mn-ea"/>
              </a:rPr>
              <a:t>4</a:t>
            </a:r>
            <a:endParaRPr lang="en-US">
              <a:sym typeface="+mn-ea"/>
            </a:endParaRPr>
          </a:p>
        </p:txBody>
      </p:sp>
      <p:pic>
        <p:nvPicPr>
          <p:cNvPr id="16387" name="图片 16386" descr="xuanxing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31913" y="1268413"/>
            <a:ext cx="6480175" cy="25288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8" name="文本框 16387"/>
          <p:cNvSpPr txBox="1"/>
          <p:nvPr/>
        </p:nvSpPr>
        <p:spPr>
          <a:xfrm>
            <a:off x="323850" y="4221163"/>
            <a:ext cx="8351838" cy="1476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50000"/>
              </a:spcBef>
            </a:pPr>
            <a:r>
              <a:rPr altLang="en-US" sz="1800" dirty="0">
                <a:latin typeface="Calibri" panose="020F0502020204030204" charset="0"/>
                <a:cs typeface="Calibri" panose="020F0502020204030204" charset="0"/>
              </a:rPr>
              <a:t>Known: load weight M=200kg, screw pitch PB=20mm, screw diameter DB=50mm, screw weight MB=40kg, friction coefficient µ=0.2, mechanical efficiency η=0.9, load moving speed V=30m/min, full movement Time t=1.4s, acceleration and deceleration time t1=t3=0.2s, static time t4=0.3s. Please select the smallest power servo motor that meets the load requirements.</a:t>
            </a:r>
            <a:endParaRPr altLang="en-US" sz="1800" dirty="0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6389" name="文本框 16388"/>
          <p:cNvSpPr txBox="1"/>
          <p:nvPr/>
        </p:nvSpPr>
        <p:spPr>
          <a:xfrm>
            <a:off x="5292725" y="1773238"/>
            <a:ext cx="7207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>
                <a:latin typeface="Arial" panose="020B0604020202020204" pitchFamily="34" charset="0"/>
              </a:rPr>
              <a:t>M</a:t>
            </a:r>
            <a:endParaRPr lang="en-US" altLang="zh-CN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标题 17409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 anchor="ctr" anchorCtr="0"/>
          <a:p>
            <a:r>
              <a:rPr>
                <a:sym typeface="+mn-ea"/>
              </a:rPr>
              <a:t>Example calculation </a:t>
            </a:r>
            <a:r>
              <a:rPr lang="en-US">
                <a:sym typeface="+mn-ea"/>
              </a:rPr>
              <a:t>4</a:t>
            </a:r>
            <a:endParaRPr lang="en-US">
              <a:sym typeface="+mn-ea"/>
            </a:endParaRPr>
          </a:p>
        </p:txBody>
      </p:sp>
      <p:sp>
        <p:nvSpPr>
          <p:cNvPr id="17411" name="文本框 17410"/>
          <p:cNvSpPr txBox="1"/>
          <p:nvPr/>
        </p:nvSpPr>
        <p:spPr>
          <a:xfrm>
            <a:off x="684213" y="908050"/>
            <a:ext cx="7848600" cy="27920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1800" dirty="0">
                <a:latin typeface="Calibri" panose="020F0502020204030204" charset="0"/>
                <a:cs typeface="Calibri" panose="020F0502020204030204" charset="0"/>
              </a:rPr>
              <a:t>1. Calculate the load inertia converted to the motor shaft</a:t>
            </a:r>
            <a:endParaRPr lang="zh-CN" altLang="en-US" sz="1800" dirty="0">
              <a:latin typeface="Calibri" panose="020F0502020204030204" charset="0"/>
              <a:cs typeface="Calibri" panose="020F050202020403020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1800" dirty="0">
                <a:latin typeface="Calibri" panose="020F0502020204030204" charset="0"/>
                <a:cs typeface="Calibri" panose="020F0502020204030204" charset="0"/>
              </a:rPr>
              <a:t>The moment of inertia converted from the weight to the motor shaft</a:t>
            </a:r>
            <a:endParaRPr lang="zh-CN" altLang="en-US" sz="1800" dirty="0">
              <a:latin typeface="Calibri" panose="020F0502020204030204" charset="0"/>
              <a:cs typeface="Calibri" panose="020F0502020204030204" charset="0"/>
            </a:endParaRPr>
          </a:p>
          <a:p>
            <a:pPr>
              <a:spcBef>
                <a:spcPct val="50000"/>
              </a:spcBef>
            </a:pPr>
            <a:endParaRPr lang="zh-CN" altLang="en-US" sz="1800" dirty="0">
              <a:latin typeface="Calibri" panose="020F0502020204030204" charset="0"/>
              <a:cs typeface="Calibri" panose="020F050202020403020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1800" dirty="0">
                <a:latin typeface="Calibri" panose="020F0502020204030204" charset="0"/>
                <a:cs typeface="Calibri" panose="020F0502020204030204" charset="0"/>
              </a:rPr>
              <a:t>Screw moment of inertia</a:t>
            </a:r>
            <a:endParaRPr lang="zh-CN" altLang="en-US" sz="1800" dirty="0">
              <a:latin typeface="Calibri" panose="020F0502020204030204" charset="0"/>
              <a:cs typeface="Calibri" panose="020F0502020204030204" charset="0"/>
            </a:endParaRPr>
          </a:p>
          <a:p>
            <a:pPr>
              <a:spcBef>
                <a:spcPct val="50000"/>
              </a:spcBef>
            </a:pPr>
            <a:endParaRPr lang="zh-CN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1800" dirty="0">
                <a:latin typeface="Calibri" panose="020F0502020204030204" charset="0"/>
                <a:cs typeface="Calibri" panose="020F0502020204030204" charset="0"/>
              </a:rPr>
              <a:t>total load inertia</a:t>
            </a:r>
            <a:endParaRPr lang="zh-CN" altLang="en-US" sz="1800" dirty="0">
              <a:latin typeface="Calibri" panose="020F0502020204030204" charset="0"/>
              <a:cs typeface="Calibri" panose="020F0502020204030204" charset="0"/>
            </a:endParaRPr>
          </a:p>
          <a:p>
            <a:pPr>
              <a:spcBef>
                <a:spcPct val="50000"/>
              </a:spcBef>
            </a:pPr>
            <a:endParaRPr lang="el-GR" altLang="en-US" sz="2000" baseline="30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7412" name="文本框 17411"/>
          <p:cNvSpPr txBox="1"/>
          <p:nvPr/>
        </p:nvSpPr>
        <p:spPr>
          <a:xfrm>
            <a:off x="683578" y="3860800"/>
            <a:ext cx="7848600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1800">
                <a:latin typeface="Calibri" panose="020F0502020204030204" charset="0"/>
                <a:cs typeface="Calibri" panose="020F0502020204030204" charset="0"/>
              </a:rPr>
              <a:t>2. Calculate the motor speed</a:t>
            </a:r>
            <a:endParaRPr sz="1800">
              <a:latin typeface="Calibri" panose="020F0502020204030204" charset="0"/>
              <a:cs typeface="Calibri" panose="020F050202020403020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latin typeface="Calibri" panose="020F0502020204030204" charset="0"/>
                <a:cs typeface="Calibri" panose="020F0502020204030204" charset="0"/>
              </a:rPr>
              <a:t>Motor required speed</a:t>
            </a:r>
            <a:r>
              <a:rPr lang="zh-CN" altLang="en-US" sz="2000">
                <a:latin typeface="Arial" panose="020B0604020202020204" pitchFamily="34" charset="0"/>
              </a:rPr>
              <a:t> </a:t>
            </a:r>
            <a:endParaRPr lang="en-US" altLang="zh-CN" sz="200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文本框 1"/>
              <p:cNvSpPr txBox="1"/>
              <p:nvPr/>
            </p:nvSpPr>
            <p:spPr>
              <a:xfrm>
                <a:off x="755586" y="1629029"/>
                <a:ext cx="3604260" cy="603885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𝐽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𝑊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𝑀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∙(</m:t>
                      </m:r>
                      <m:sSup>
                        <m:sSup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𝐵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2</m:t>
                              </m:r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∙</m:t>
                              </m:r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𝜋</m:t>
                              </m:r>
                            </m:den>
                          </m:f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)</m:t>
                          </m:r>
                        </m:e>
                        <m:sup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2</m:t>
                          </m:r>
                        </m:sup>
                      </m:sSup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20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.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29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 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𝑘𝑔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∙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𝑐</m:t>
                      </m:r>
                      <m:sSup>
                        <m:sSup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p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𝑚</m:t>
                          </m:r>
                        </m:e>
                        <m:sup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86" y="1629029"/>
                <a:ext cx="3604260" cy="603885"/>
              </a:xfrm>
              <a:prstGeom prst="rect">
                <a:avLst/>
              </a:prstGeom>
              <a:blipFill rotWithShape="1">
                <a:blip r:embed="rId1"/>
                <a:stretch>
                  <a:fillRect l="-16" t="-42" r="16" b="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本框 2"/>
              <p:cNvSpPr txBox="1"/>
              <p:nvPr/>
            </p:nvSpPr>
            <p:spPr>
              <a:xfrm>
                <a:off x="755586" y="2420874"/>
                <a:ext cx="3098165" cy="657225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𝐽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𝐵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f>
                        <m:f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𝐵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8</m:t>
                          </m:r>
                        </m:den>
                      </m:f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125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 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𝑘𝑔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∙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𝑐</m:t>
                      </m:r>
                      <m:sSup>
                        <m:sSup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p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𝑚</m:t>
                          </m:r>
                        </m:e>
                        <m:sup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86" y="2420874"/>
                <a:ext cx="3098165" cy="657225"/>
              </a:xfrm>
              <a:prstGeom prst="rect">
                <a:avLst/>
              </a:prstGeom>
              <a:blipFill rotWithShape="1">
                <a:blip r:embed="rId2"/>
                <a:stretch>
                  <a:fillRect l="-18" t="-39" r="18" b="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/>
              <p:cNvSpPr txBox="1"/>
              <p:nvPr/>
            </p:nvSpPr>
            <p:spPr>
              <a:xfrm>
                <a:off x="755586" y="3340354"/>
                <a:ext cx="3208020" cy="360045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𝐽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𝐿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𝐽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𝑊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𝐽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𝐵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145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.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29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𝑘𝑔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∙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𝑐</m:t>
                      </m:r>
                      <m:sSup>
                        <m:sSup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p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𝑚</m:t>
                          </m:r>
                        </m:e>
                        <m:sup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86" y="3340354"/>
                <a:ext cx="3208020" cy="360045"/>
              </a:xfrm>
              <a:prstGeom prst="rect">
                <a:avLst/>
              </a:prstGeom>
              <a:blipFill rotWithShape="1">
                <a:blip r:embed="rId3"/>
                <a:stretch>
                  <a:fillRect l="-18" t="-71" r="18" b="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/>
              <p:cNvSpPr txBox="1"/>
              <p:nvPr/>
            </p:nvSpPr>
            <p:spPr>
              <a:xfrm>
                <a:off x="755586" y="4653534"/>
                <a:ext cx="2192020" cy="650240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𝑁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f>
                        <m:f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𝑉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1500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 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𝑟𝑝𝑚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86" y="4653534"/>
                <a:ext cx="2192020" cy="650240"/>
              </a:xfrm>
              <a:prstGeom prst="rect">
                <a:avLst/>
              </a:prstGeom>
              <a:blipFill rotWithShape="1">
                <a:blip r:embed="rId4"/>
                <a:stretch>
                  <a:fillRect l="-26" t="-39" r="26" b="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标题 18433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 anchor="ctr" anchorCtr="0"/>
          <a:p>
            <a:r>
              <a:rPr>
                <a:sym typeface="+mn-ea"/>
              </a:rPr>
              <a:t>Example calculation </a:t>
            </a:r>
            <a:r>
              <a:rPr lang="en-US">
                <a:sym typeface="+mn-ea"/>
              </a:rPr>
              <a:t>4</a:t>
            </a:r>
            <a:endParaRPr lang="en-US">
              <a:sym typeface="+mn-ea"/>
            </a:endParaRPr>
          </a:p>
        </p:txBody>
      </p:sp>
      <p:sp>
        <p:nvSpPr>
          <p:cNvPr id="18435" name="文本框 18434"/>
          <p:cNvSpPr txBox="1"/>
          <p:nvPr/>
        </p:nvSpPr>
        <p:spPr>
          <a:xfrm>
            <a:off x="755650" y="1124268"/>
            <a:ext cx="7848600" cy="34150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1800" dirty="0">
                <a:latin typeface="Calibri" panose="020F0502020204030204" charset="0"/>
                <a:cs typeface="Calibri" panose="020F0502020204030204" charset="0"/>
              </a:rPr>
              <a:t>3. Calculate the torque required by the motor to drive the load</a:t>
            </a:r>
            <a:endParaRPr lang="zh-CN" altLang="en-US" sz="1800" dirty="0">
              <a:latin typeface="Calibri" panose="020F0502020204030204" charset="0"/>
              <a:cs typeface="Calibri" panose="020F050202020403020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1800">
                <a:latin typeface="Calibri" panose="020F0502020204030204" charset="0"/>
                <a:ea typeface="华文仿宋" panose="02010600040101010101" charset="-122"/>
                <a:cs typeface="Calibri" panose="020F0502020204030204" charset="0"/>
                <a:sym typeface="+mn-ea"/>
              </a:rPr>
              <a:t>Torque required to overcome friction</a:t>
            </a:r>
            <a:endParaRPr lang="zh-CN" altLang="en-US" sz="1800">
              <a:latin typeface="Calibri" panose="020F0502020204030204" charset="0"/>
              <a:ea typeface="华文仿宋" panose="02010600040101010101" charset="-122"/>
              <a:cs typeface="Calibri" panose="020F0502020204030204" charset="0"/>
              <a:sym typeface="+mn-ea"/>
            </a:endParaRPr>
          </a:p>
          <a:p>
            <a:pPr>
              <a:spcBef>
                <a:spcPct val="50000"/>
              </a:spcBef>
            </a:pPr>
            <a:endParaRPr lang="zh-CN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1800" dirty="0">
                <a:latin typeface="Calibri" panose="020F0502020204030204" charset="0"/>
                <a:cs typeface="Calibri" panose="020F0502020204030204" charset="0"/>
              </a:rPr>
              <a:t>Torque required for load acceleration</a:t>
            </a:r>
            <a:endParaRPr lang="zh-CN" altLang="en-US" sz="1800" dirty="0">
              <a:latin typeface="Calibri" panose="020F0502020204030204" charset="0"/>
              <a:cs typeface="Calibri" panose="020F0502020204030204" charset="0"/>
            </a:endParaRPr>
          </a:p>
          <a:p>
            <a:pPr>
              <a:spcBef>
                <a:spcPct val="50000"/>
              </a:spcBef>
            </a:pPr>
            <a:endParaRPr lang="zh-CN" altLang="en-US" sz="20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1800" dirty="0">
                <a:latin typeface="Calibri" panose="020F0502020204030204" charset="0"/>
                <a:cs typeface="Calibri" panose="020F0502020204030204" charset="0"/>
              </a:rPr>
              <a:t>Torque required for screw acceleration</a:t>
            </a:r>
            <a:endParaRPr lang="zh-CN" altLang="en-US" sz="1800" dirty="0">
              <a:latin typeface="Calibri" panose="020F0502020204030204" charset="0"/>
              <a:cs typeface="Calibri" panose="020F0502020204030204" charset="0"/>
            </a:endParaRPr>
          </a:p>
          <a:p>
            <a:pPr>
              <a:spcBef>
                <a:spcPct val="50000"/>
              </a:spcBef>
            </a:pPr>
            <a:endParaRPr lang="zh-CN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1800" dirty="0">
                <a:latin typeface="Calibri" panose="020F0502020204030204" charset="0"/>
                <a:cs typeface="Calibri" panose="020F0502020204030204" charset="0"/>
              </a:rPr>
              <a:t>Total torque required for acceleration</a:t>
            </a:r>
            <a:endParaRPr lang="el-GR" altLang="en-US" sz="2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文本框 1"/>
              <p:cNvSpPr txBox="1"/>
              <p:nvPr/>
            </p:nvSpPr>
            <p:spPr>
              <a:xfrm>
                <a:off x="755586" y="1844929"/>
                <a:ext cx="3392805" cy="651510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𝑇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𝑓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f>
                        <m:f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𝑀</m:t>
                          </m:r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∙</m:t>
                          </m:r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𝑔</m:t>
                          </m:r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∙</m:t>
                          </m:r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𝜇</m:t>
                          </m:r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2</m:t>
                          </m:r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∙</m:t>
                          </m:r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𝜋</m:t>
                          </m:r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∙</m:t>
                          </m:r>
                          <m:r>
                            <a:rPr lang="el-GR" altLang="en-US" dirty="0">
                              <a:latin typeface="Cambria Math" panose="02040503050406030204" charset="0"/>
                              <a:cs typeface="Arial" panose="020B0604020202020204" pitchFamily="34" charset="0"/>
                              <a:sym typeface="+mn-ea"/>
                            </a:rPr>
                            <m:t>𝜂</m:t>
                          </m:r>
                        </m:den>
                      </m:f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1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.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387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 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𝑁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∙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𝑚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 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86" y="1844929"/>
                <a:ext cx="3392805" cy="651510"/>
              </a:xfrm>
              <a:prstGeom prst="rect">
                <a:avLst/>
              </a:prstGeom>
              <a:blipFill rotWithShape="1">
                <a:blip r:embed="rId1"/>
                <a:stretch>
                  <a:fillRect l="-17" t="-39" r="17" b="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本框 2"/>
              <p:cNvSpPr txBox="1"/>
              <p:nvPr/>
            </p:nvSpPr>
            <p:spPr>
              <a:xfrm>
                <a:off x="755586" y="2709164"/>
                <a:ext cx="3195320" cy="651510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𝑇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𝑎</m:t>
                          </m:r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f>
                        <m:f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𝑀</m:t>
                          </m:r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∙</m:t>
                          </m:r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𝑎</m:t>
                          </m:r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2</m:t>
                          </m:r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∙</m:t>
                          </m:r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𝜋</m:t>
                          </m:r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∙</m:t>
                          </m:r>
                          <m:r>
                            <a:rPr lang="el-GR" altLang="en-US" dirty="0">
                              <a:latin typeface="Cambria Math" panose="02040503050406030204" charset="0"/>
                              <a:cs typeface="Arial" panose="020B0604020202020204" pitchFamily="34" charset="0"/>
                              <a:sym typeface="+mn-ea"/>
                            </a:rPr>
                            <m:t>𝜂</m:t>
                          </m:r>
                        </m:den>
                      </m:f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1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.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769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 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𝑁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∙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𝑚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 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86" y="2709164"/>
                <a:ext cx="3195320" cy="651510"/>
              </a:xfrm>
              <a:prstGeom prst="rect">
                <a:avLst/>
              </a:prstGeom>
              <a:blipFill rotWithShape="1">
                <a:blip r:embed="rId2"/>
                <a:stretch>
                  <a:fillRect l="-18" t="-39" r="18" b="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/>
              <p:cNvSpPr txBox="1"/>
              <p:nvPr/>
            </p:nvSpPr>
            <p:spPr>
              <a:xfrm>
                <a:off x="755586" y="3573399"/>
                <a:ext cx="4722495" cy="650875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𝑇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𝑎</m:t>
                          </m:r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f>
                        <m:f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∙</m:t>
                          </m:r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𝛼</m:t>
                          </m:r>
                        </m:num>
                        <m:den>
                          <m:r>
                            <a:rPr lang="el-GR" altLang="en-US" dirty="0">
                              <a:latin typeface="Cambria Math" panose="02040503050406030204" charset="0"/>
                              <a:cs typeface="Arial" panose="020B0604020202020204" pitchFamily="34" charset="0"/>
                              <a:sym typeface="+mn-ea"/>
                            </a:rPr>
                            <m:t>𝜂</m:t>
                          </m:r>
                        </m:den>
                      </m:f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f>
                        <m:f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r>
                            <a:rPr lang="el-GR" altLang="en-US" dirty="0">
                              <a:latin typeface="Cambria Math" panose="02040503050406030204" charset="0"/>
                              <a:cs typeface="Arial" panose="020B0604020202020204" pitchFamily="34" charset="0"/>
                              <a:sym typeface="+mn-ea"/>
                            </a:rPr>
                            <m:t>𝜂</m:t>
                          </m:r>
                        </m:den>
                      </m:f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∙</m:t>
                      </m:r>
                      <m:f>
                        <m:f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𝑁</m:t>
                          </m:r>
                        </m:num>
                        <m:den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2</m:t>
                          </m:r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∙</m:t>
                          </m:r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𝜋</m:t>
                          </m:r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∙</m:t>
                          </m:r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60</m:t>
                          </m:r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10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.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903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 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𝑁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∙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𝑚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86" y="3573399"/>
                <a:ext cx="4722495" cy="650875"/>
              </a:xfrm>
              <a:prstGeom prst="rect">
                <a:avLst/>
              </a:prstGeom>
              <a:blipFill rotWithShape="1">
                <a:blip r:embed="rId3"/>
                <a:stretch>
                  <a:fillRect l="-12" t="-39" r="12" b="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/>
              <p:cNvSpPr txBox="1"/>
              <p:nvPr/>
            </p:nvSpPr>
            <p:spPr>
              <a:xfrm>
                <a:off x="764476" y="4539869"/>
                <a:ext cx="3232150" cy="368300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𝑇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𝑎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𝑇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𝑎</m:t>
                          </m:r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𝑇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𝑎</m:t>
                          </m:r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12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.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672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 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𝑁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∙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𝑚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476" y="4539869"/>
                <a:ext cx="3232150" cy="368300"/>
              </a:xfrm>
              <a:prstGeom prst="rect">
                <a:avLst/>
              </a:prstGeom>
              <a:blipFill rotWithShape="1">
                <a:blip r:embed="rId4"/>
                <a:stretch>
                  <a:fillRect l="-18" t="-69" r="18" b="6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/>
          <p:cNvSpPr txBox="1"/>
          <p:nvPr/>
        </p:nvSpPr>
        <p:spPr>
          <a:xfrm>
            <a:off x="755650" y="4886325"/>
            <a:ext cx="597535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1800">
                <a:latin typeface="Calibri" panose="020F0502020204030204" charset="0"/>
                <a:cs typeface="Calibri" panose="020F0502020204030204" charset="0"/>
              </a:rPr>
              <a:t>Another way to calculate the required acceleration torque</a:t>
            </a:r>
            <a:endParaRPr lang="zh-CN" altLang="en-US" sz="1800">
              <a:latin typeface="Calibri" panose="020F0502020204030204" charset="0"/>
              <a:cs typeface="Calibri" panose="020F050202020403020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/>
              <p:cNvSpPr txBox="1"/>
              <p:nvPr/>
            </p:nvSpPr>
            <p:spPr>
              <a:xfrm>
                <a:off x="755586" y="5157724"/>
                <a:ext cx="4058285" cy="660400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𝑇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𝑎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f>
                        <m:f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2</m:t>
                          </m:r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∙</m:t>
                          </m:r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𝜋</m:t>
                          </m:r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∙</m:t>
                          </m:r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𝑁</m:t>
                          </m:r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∙(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𝑊</m:t>
                              </m:r>
                            </m:sub>
                          </m:s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)</m:t>
                          </m:r>
                        </m:num>
                        <m:den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60</m:t>
                          </m:r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∙</m:t>
                          </m:r>
                          <m:r>
                            <a:rPr lang="el-GR" altLang="en-US" dirty="0">
                              <a:latin typeface="Cambria Math" panose="02040503050406030204" charset="0"/>
                              <a:cs typeface="Arial" panose="020B0604020202020204" pitchFamily="34" charset="0"/>
                              <a:sym typeface="+mn-ea"/>
                            </a:rPr>
                            <m:t>𝜂</m:t>
                          </m:r>
                        </m:den>
                      </m:f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12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.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672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𝑁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∙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𝑚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86" y="5157724"/>
                <a:ext cx="4058285" cy="660400"/>
              </a:xfrm>
              <a:prstGeom prst="rect">
                <a:avLst/>
              </a:prstGeom>
              <a:blipFill rotWithShape="1">
                <a:blip r:embed="rId5"/>
                <a:stretch>
                  <a:fillRect l="-14" t="-38" r="14" b="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标题 19457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 anchor="ctr" anchorCtr="0"/>
          <a:p>
            <a:r>
              <a:rPr>
                <a:sym typeface="+mn-ea"/>
              </a:rPr>
              <a:t>Example calculation </a:t>
            </a:r>
            <a:r>
              <a:rPr lang="en-US">
                <a:sym typeface="+mn-ea"/>
              </a:rPr>
              <a:t>4</a:t>
            </a:r>
            <a:endParaRPr lang="en-US">
              <a:sym typeface="+mn-ea"/>
            </a:endParaRPr>
          </a:p>
        </p:txBody>
      </p:sp>
      <p:sp>
        <p:nvSpPr>
          <p:cNvPr id="19459" name="文本框 19458"/>
          <p:cNvSpPr txBox="1"/>
          <p:nvPr/>
        </p:nvSpPr>
        <p:spPr>
          <a:xfrm>
            <a:off x="755650" y="1004888"/>
            <a:ext cx="7848600" cy="33693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1800" dirty="0">
                <a:latin typeface="Calibri" panose="020F0502020204030204" charset="0"/>
                <a:cs typeface="Calibri" panose="020F0502020204030204" charset="0"/>
              </a:rPr>
              <a:t>Calculate the instantaneous maximum torque：</a:t>
            </a:r>
            <a:endParaRPr lang="zh-CN" altLang="en-US" sz="1800" dirty="0">
              <a:latin typeface="Calibri" panose="020F0502020204030204" charset="0"/>
              <a:cs typeface="Calibri" panose="020F050202020403020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1800" dirty="0">
                <a:latin typeface="Calibri" panose="020F0502020204030204" charset="0"/>
                <a:cs typeface="Calibri" panose="020F0502020204030204" charset="0"/>
              </a:rPr>
              <a:t>acceleration torque</a:t>
            </a:r>
            <a:r>
              <a:rPr lang="en-US" altLang="zh-CN" sz="1800" dirty="0">
                <a:latin typeface="Calibri" panose="020F0502020204030204" charset="0"/>
                <a:cs typeface="Calibri" panose="020F0502020204030204" charset="0"/>
              </a:rPr>
              <a:t> </a:t>
            </a:r>
            <a:endParaRPr lang="zh-CN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1800" dirty="0">
              <a:latin typeface="Calibri" panose="020F0502020204030204" charset="0"/>
              <a:cs typeface="Calibri" panose="020F050202020403020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1800" dirty="0">
                <a:latin typeface="Calibri" panose="020F0502020204030204" charset="0"/>
                <a:cs typeface="Calibri" panose="020F0502020204030204" charset="0"/>
              </a:rPr>
              <a:t>uniform torque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1800" dirty="0">
                <a:latin typeface="Calibri" panose="020F0502020204030204" charset="0"/>
                <a:cs typeface="Calibri" panose="020F0502020204030204" charset="0"/>
              </a:rPr>
              <a:t>deceleration torque</a:t>
            </a:r>
            <a:r>
              <a:rPr lang="en-US" altLang="zh-CN" sz="1800" dirty="0">
                <a:latin typeface="Calibri" panose="020F0502020204030204" charset="0"/>
                <a:cs typeface="Calibri" panose="020F0502020204030204" charset="0"/>
              </a:rPr>
              <a:t> </a:t>
            </a:r>
            <a:endParaRPr lang="en-US" altLang="zh-CN" sz="1800" dirty="0">
              <a:latin typeface="Calibri" panose="020F0502020204030204" charset="0"/>
              <a:cs typeface="Calibri" panose="020F0502020204030204" charset="0"/>
            </a:endParaRPr>
          </a:p>
          <a:p>
            <a:pPr>
              <a:spcBef>
                <a:spcPct val="50000"/>
              </a:spcBef>
            </a:pPr>
            <a:endParaRPr lang="en-US" altLang="zh-CN" sz="1800" dirty="0">
              <a:latin typeface="Calibri" panose="020F0502020204030204" charset="0"/>
              <a:cs typeface="Calibri" panose="020F050202020403020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1800" dirty="0">
                <a:latin typeface="Calibri" panose="020F0502020204030204" charset="0"/>
                <a:cs typeface="Calibri" panose="020F0502020204030204" charset="0"/>
              </a:rPr>
              <a:t>e</a:t>
            </a:r>
            <a:r>
              <a:rPr lang="zh-CN" altLang="en-US" sz="1800" dirty="0">
                <a:latin typeface="Calibri" panose="020F0502020204030204" charset="0"/>
                <a:cs typeface="Calibri" panose="020F0502020204030204" charset="0"/>
              </a:rPr>
              <a:t>ffective torque</a:t>
            </a:r>
            <a:r>
              <a:rPr lang="en-US" altLang="zh-CN" sz="1800" dirty="0">
                <a:latin typeface="Calibri" panose="020F0502020204030204" charset="0"/>
                <a:cs typeface="Calibri" panose="020F0502020204030204" charset="0"/>
              </a:rPr>
              <a:t> </a:t>
            </a:r>
            <a:endParaRPr lang="el-GR" altLang="en-US" sz="2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本框 2"/>
              <p:cNvSpPr txBox="1"/>
              <p:nvPr/>
            </p:nvSpPr>
            <p:spPr>
              <a:xfrm>
                <a:off x="755586" y="1844929"/>
                <a:ext cx="3044190" cy="361315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𝑇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𝐴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𝑇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𝑎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𝑇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𝑓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14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.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059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 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𝑁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∙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𝑚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86" y="1844929"/>
                <a:ext cx="3044190" cy="361315"/>
              </a:xfrm>
              <a:prstGeom prst="rect">
                <a:avLst/>
              </a:prstGeom>
              <a:blipFill rotWithShape="1">
                <a:blip r:embed="rId1"/>
                <a:stretch>
                  <a:fillRect l="-19" t="-70" r="19" b="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/>
              <p:cNvSpPr txBox="1"/>
              <p:nvPr/>
            </p:nvSpPr>
            <p:spPr>
              <a:xfrm>
                <a:off x="755586" y="2780919"/>
                <a:ext cx="2387600" cy="355600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𝑇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𝑏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𝑇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𝑓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1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.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387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 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𝑁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∙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𝑚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86" y="2780919"/>
                <a:ext cx="2387600" cy="355600"/>
              </a:xfrm>
              <a:prstGeom prst="rect">
                <a:avLst/>
              </a:prstGeom>
              <a:blipFill rotWithShape="1">
                <a:blip r:embed="rId2"/>
                <a:stretch>
                  <a:fillRect l="-24" t="-71" r="24" b="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/>
              <p:cNvSpPr txBox="1"/>
              <p:nvPr/>
            </p:nvSpPr>
            <p:spPr>
              <a:xfrm>
                <a:off x="781621" y="3573399"/>
                <a:ext cx="3018155" cy="361315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𝑇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𝑐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𝑇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𝑎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−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𝑇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𝑓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11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.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2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85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 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𝑁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∙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𝑚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621" y="3573399"/>
                <a:ext cx="3018155" cy="361315"/>
              </a:xfrm>
              <a:prstGeom prst="rect">
                <a:avLst/>
              </a:prstGeom>
              <a:blipFill rotWithShape="1">
                <a:blip r:embed="rId3"/>
                <a:stretch>
                  <a:fillRect l="-19" t="-70" r="19" b="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/>
              <p:cNvSpPr txBox="1"/>
              <p:nvPr/>
            </p:nvSpPr>
            <p:spPr>
              <a:xfrm>
                <a:off x="755586" y="4299839"/>
                <a:ext cx="5370830" cy="904875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𝑇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𝑟𝑚𝑠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zh-CN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  <m:t>(</m:t>
                                      </m:r>
                                      <m:r>
                                        <a:rPr lang="en-US" altLang="zh-CN" i="1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  <m:t>𝐴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altLang="zh-CN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zh-CN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  <m:t>𝑏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altLang="zh-CN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zh-CN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latin typeface="Cambria Math" panose="02040503050406030204" charset="0"/>
                                          <a:cs typeface="Cambria Math" panose="02040503050406030204" charset="0"/>
                                        </a:rPr>
                                        <m:t>𝑐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altLang="zh-CN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)</m:t>
                              </m:r>
                            </m:den>
                          </m:f>
                        </m:e>
                      </m:rad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6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.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914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 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𝑁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∙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𝑚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86" y="4299839"/>
                <a:ext cx="5370830" cy="904875"/>
              </a:xfrm>
              <a:prstGeom prst="rect">
                <a:avLst/>
              </a:prstGeom>
              <a:blipFill rotWithShape="1">
                <a:blip r:embed="rId4"/>
                <a:stretch>
                  <a:fillRect l="-11" t="-28" r="11" b="2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标题 2048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 anchor="ctr" anchorCtr="0"/>
          <a:p>
            <a:r>
              <a:rPr>
                <a:sym typeface="+mn-ea"/>
              </a:rPr>
              <a:t>Example calculation </a:t>
            </a:r>
            <a:r>
              <a:rPr lang="en-US">
                <a:sym typeface="+mn-ea"/>
              </a:rPr>
              <a:t>4</a:t>
            </a:r>
            <a:endParaRPr lang="en-US">
              <a:sym typeface="+mn-ea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483" name="文本框 20482"/>
              <p:cNvSpPr txBox="1"/>
              <p:nvPr/>
            </p:nvSpPr>
            <p:spPr>
              <a:xfrm>
                <a:off x="776605" y="980758"/>
                <a:ext cx="7848600" cy="171196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altLang="en-US" sz="1800" dirty="0">
                    <a:latin typeface="Calibri" panose="020F0502020204030204" charset="0"/>
                    <a:cs typeface="Calibri" panose="020F0502020204030204" charset="0"/>
                  </a:rPr>
                  <a:t>4. Select the servo motor</a:t>
                </a:r>
                <a:endParaRPr altLang="en-US" sz="1800" dirty="0">
                  <a:latin typeface="Calibri" panose="020F0502020204030204" charset="0"/>
                  <a:cs typeface="Calibri" panose="020F0502020204030204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altLang="zh-CN" sz="1800" dirty="0">
                    <a:latin typeface="Calibri" panose="020F0502020204030204" charset="0"/>
                    <a:cs typeface="Calibri" panose="020F0502020204030204" charset="0"/>
                  </a:rPr>
                  <a:t>s</a:t>
                </a:r>
                <a:r>
                  <a:rPr lang="zh-CN" altLang="en-US" sz="1800" dirty="0">
                    <a:latin typeface="Calibri" panose="020F0502020204030204" charset="0"/>
                    <a:cs typeface="Calibri" panose="020F0502020204030204" charset="0"/>
                  </a:rPr>
                  <a:t>ervo motor rated torque</a:t>
                </a:r>
                <a:r>
                  <a:rPr lang="zh-CN" alt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T 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𝑇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zh-CN" alt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zh-CN" sz="1800" dirty="0">
                    <a:latin typeface="Calibri" panose="020F0502020204030204" charset="0"/>
                    <a:cs typeface="Calibri" panose="020F0502020204030204" charset="0"/>
                  </a:rPr>
                  <a:t>and</a:t>
                </a:r>
                <a:r>
                  <a:rPr lang="zh-CN" alt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T 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𝑇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𝑟𝑚𝑠</m:t>
                        </m:r>
                      </m:sub>
                    </m:sSub>
                  </m:oMath>
                </a14:m>
                <a:endParaRPr lang="zh-CN" alt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altLang="zh-CN" sz="1800" dirty="0">
                    <a:latin typeface="Calibri" panose="020F0502020204030204" charset="0"/>
                    <a:cs typeface="Calibri" panose="020F0502020204030204" charset="0"/>
                  </a:rPr>
                  <a:t>s</a:t>
                </a:r>
                <a:r>
                  <a:rPr lang="zh-CN" altLang="en-US" sz="1800" dirty="0">
                    <a:latin typeface="Calibri" panose="020F0502020204030204" charset="0"/>
                    <a:cs typeface="Calibri" panose="020F0502020204030204" charset="0"/>
                  </a:rPr>
                  <a:t>ervo motor maximum torque</a:t>
                </a:r>
                <a:r>
                  <a:rPr lang="zh-CN" alt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𝑇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zh-CN" alt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𝑇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zh-CN" alt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𝑇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𝑎</m:t>
                        </m:r>
                      </m:sub>
                    </m:sSub>
                  </m:oMath>
                </a14:m>
                <a:endParaRPr lang="zh-CN" alt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zh-CN" altLang="en-US" sz="1800" dirty="0">
                    <a:latin typeface="Calibri" panose="020F0502020204030204" charset="0"/>
                    <a:cs typeface="Calibri" panose="020F0502020204030204" charset="0"/>
                  </a:rPr>
                  <a:t>Therefore, the ECMA-E31820ES motor was selected.</a:t>
                </a:r>
                <a:endParaRPr lang="zh-CN" altLang="en-US" sz="1800" dirty="0">
                  <a:latin typeface="Calibri" panose="020F0502020204030204" charset="0"/>
                  <a:cs typeface="Calibri" panose="020F0502020204030204" charset="0"/>
                </a:endParaRPr>
              </a:p>
            </p:txBody>
          </p:sp>
        </mc:Choice>
        <mc:Fallback>
          <p:sp>
            <p:nvSpPr>
              <p:cNvPr id="20483" name="文本框 204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605" y="980758"/>
                <a:ext cx="7848600" cy="1711960"/>
              </a:xfrm>
              <a:prstGeom prst="rect">
                <a:avLst/>
              </a:prstGeom>
              <a:blipFill rotWithShape="1">
                <a:blip r:embed="rId1"/>
                <a:stretch>
                  <a:fillRect t="-19" b="19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标题 21505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r>
              <a:rPr lang="zh-CN" altLang="en-US" sz="3600"/>
              <a:t>Factors that </a:t>
            </a:r>
            <a:r>
              <a:rPr lang="en-US" altLang="zh-CN" sz="3600"/>
              <a:t>D</a:t>
            </a:r>
            <a:r>
              <a:rPr lang="zh-CN" altLang="en-US" sz="3600"/>
              <a:t>etermine the </a:t>
            </a:r>
            <a:r>
              <a:rPr lang="en-US" altLang="zh-CN" sz="3600"/>
              <a:t>S</a:t>
            </a:r>
            <a:r>
              <a:rPr lang="zh-CN" altLang="en-US" sz="3600"/>
              <a:t>ervo </a:t>
            </a:r>
            <a:r>
              <a:rPr lang="en-US" altLang="zh-CN" sz="3600"/>
              <a:t>M</a:t>
            </a:r>
            <a:r>
              <a:rPr lang="zh-CN" altLang="en-US" sz="3600"/>
              <a:t>otor</a:t>
            </a:r>
            <a:r>
              <a:rPr lang="en-US" altLang="zh-CN" sz="3600"/>
              <a:t> </a:t>
            </a:r>
            <a:endParaRPr lang="en-US" altLang="zh-CN" sz="3600"/>
          </a:p>
        </p:txBody>
      </p:sp>
      <p:sp>
        <p:nvSpPr>
          <p:cNvPr id="21507" name="文本框 21506"/>
          <p:cNvSpPr txBox="1"/>
          <p:nvPr/>
        </p:nvSpPr>
        <p:spPr>
          <a:xfrm>
            <a:off x="467360" y="1557020"/>
            <a:ext cx="8086090" cy="3692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zh-CN" altLang="en-US" sz="1800">
                <a:latin typeface="Arial" panose="020B0604020202020204" pitchFamily="34" charset="0"/>
              </a:rPr>
              <a:t>transfer method</a:t>
            </a:r>
            <a:endParaRPr lang="zh-CN" altLang="en-US" sz="18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zh-CN" sz="1800">
                <a:latin typeface="Arial" panose="020B0604020202020204" pitchFamily="34" charset="0"/>
              </a:rPr>
              <a:t>l</a:t>
            </a:r>
            <a:r>
              <a:rPr lang="zh-CN" altLang="en-US" sz="1800">
                <a:latin typeface="Arial" panose="020B0604020202020204" pitchFamily="34" charset="0"/>
              </a:rPr>
              <a:t>oad weight</a:t>
            </a:r>
            <a:endParaRPr lang="zh-CN" altLang="en-US" sz="18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zh-CN" sz="1800">
                <a:latin typeface="Arial" panose="020B0604020202020204" pitchFamily="34" charset="0"/>
              </a:rPr>
              <a:t>w</a:t>
            </a:r>
            <a:r>
              <a:rPr lang="zh-CN" altLang="en-US" sz="1800">
                <a:latin typeface="Arial" panose="020B0604020202020204" pitchFamily="34" charset="0"/>
              </a:rPr>
              <a:t>eight of transmission parts such as pulley/ball screw</a:t>
            </a:r>
            <a:endParaRPr lang="zh-CN" altLang="en-US" sz="18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zh-CN" sz="1800">
                <a:latin typeface="Arial" panose="020B0604020202020204" pitchFamily="34" charset="0"/>
              </a:rPr>
              <a:t>r</a:t>
            </a:r>
            <a:r>
              <a:rPr lang="zh-CN" altLang="en-US" sz="1800">
                <a:latin typeface="Arial" panose="020B0604020202020204" pitchFamily="34" charset="0"/>
              </a:rPr>
              <a:t>eduction ratio</a:t>
            </a:r>
            <a:endParaRPr lang="zh-CN" altLang="en-US" sz="18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zh-CN" sz="1800">
                <a:latin typeface="Arial" panose="020B0604020202020204" pitchFamily="34" charset="0"/>
              </a:rPr>
              <a:t>p</a:t>
            </a:r>
            <a:r>
              <a:rPr lang="zh-CN" altLang="en-US" sz="1800">
                <a:latin typeface="Arial" panose="020B0604020202020204" pitchFamily="34" charset="0"/>
              </a:rPr>
              <a:t>ulley Diameter / Ball Screw Pitch</a:t>
            </a:r>
            <a:endParaRPr lang="zh-CN" altLang="en-US" sz="18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zh-CN" sz="1800">
                <a:latin typeface="Arial" panose="020B0604020202020204" pitchFamily="34" charset="0"/>
              </a:rPr>
              <a:t>a</a:t>
            </a:r>
            <a:r>
              <a:rPr lang="zh-CN" altLang="en-US" sz="1800">
                <a:latin typeface="Arial" panose="020B0604020202020204" pitchFamily="34" charset="0"/>
              </a:rPr>
              <a:t>cceleration and deceleration characteristics</a:t>
            </a:r>
            <a:endParaRPr lang="zh-CN" altLang="en-US" sz="18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zh-CN" altLang="en-US" sz="1800">
                <a:latin typeface="Arial" panose="020B0604020202020204" pitchFamily="34" charset="0"/>
              </a:rPr>
              <a:t>running speed</a:t>
            </a:r>
            <a:endParaRPr lang="zh-CN" altLang="en-US" sz="18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zh-CN" altLang="en-US" sz="1800">
                <a:latin typeface="Arial" panose="020B0604020202020204" pitchFamily="34" charset="0"/>
              </a:rPr>
              <a:t>friction coefficient</a:t>
            </a:r>
            <a:endParaRPr lang="zh-CN" altLang="en-US" sz="18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zh-CN" sz="1800">
                <a:latin typeface="Arial" panose="020B0604020202020204" pitchFamily="34" charset="0"/>
              </a:rPr>
              <a:t>m</a:t>
            </a:r>
            <a:r>
              <a:rPr lang="zh-CN" altLang="en-US" sz="1800">
                <a:latin typeface="Arial" panose="020B0604020202020204" pitchFamily="34" charset="0"/>
              </a:rPr>
              <a:t>echanical efficiency</a:t>
            </a:r>
            <a:endParaRPr lang="zh-CN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标题 512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1143000"/>
          </a:xfrm>
        </p:spPr>
        <p:txBody>
          <a:bodyPr anchor="ctr" anchorCtr="0"/>
          <a:p>
            <a:r>
              <a:rPr lang="zh-CN" altLang="en-US">
                <a:latin typeface="Calibri" panose="020F0502020204030204" charset="0"/>
                <a:cs typeface="Calibri" panose="020F0502020204030204" charset="0"/>
                <a:sym typeface="+mn-ea"/>
              </a:rPr>
              <a:t>Torque </a:t>
            </a:r>
            <a:r>
              <a:rPr lang="en-US" altLang="zh-CN">
                <a:latin typeface="Calibri" panose="020F0502020204030204" charset="0"/>
                <a:cs typeface="Calibri" panose="020F0502020204030204" charset="0"/>
                <a:sym typeface="+mn-ea"/>
              </a:rPr>
              <a:t>C</a:t>
            </a:r>
            <a:r>
              <a:rPr lang="zh-CN" altLang="en-US">
                <a:latin typeface="Calibri" panose="020F0502020204030204" charset="0"/>
                <a:cs typeface="Calibri" panose="020F0502020204030204" charset="0"/>
                <a:sym typeface="+mn-ea"/>
              </a:rPr>
              <a:t>alculation</a:t>
            </a:r>
            <a:endParaRPr lang="zh-CN" altLang="en-US">
              <a:latin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5123" name="图片 5122" descr="03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220335" y="1644650"/>
            <a:ext cx="3400425" cy="14001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4" name="图片 5123" descr="0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8288" y="4076700"/>
            <a:ext cx="3400425" cy="2000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5" name="文本框 5124"/>
          <p:cNvSpPr txBox="1"/>
          <p:nvPr/>
        </p:nvSpPr>
        <p:spPr>
          <a:xfrm>
            <a:off x="7847013" y="4005263"/>
            <a:ext cx="296862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en-US" altLang="zh-CN" sz="1600">
                <a:latin typeface="Times New Roman" panose="02020603050405020304" pitchFamily="2" charset="0"/>
              </a:rPr>
              <a:t>F</a:t>
            </a:r>
            <a:endParaRPr lang="en-US" altLang="zh-CN" sz="1600">
              <a:latin typeface="Times New Roman" panose="02020603050405020304" pitchFamily="2" charset="0"/>
            </a:endParaRPr>
          </a:p>
        </p:txBody>
      </p:sp>
      <p:sp>
        <p:nvSpPr>
          <p:cNvPr id="5126" name="文本框 5125"/>
          <p:cNvSpPr txBox="1"/>
          <p:nvPr/>
        </p:nvSpPr>
        <p:spPr>
          <a:xfrm>
            <a:off x="6399213" y="5108575"/>
            <a:ext cx="477837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1600" dirty="0">
                <a:latin typeface="Times New Roman" panose="02020603050405020304" pitchFamily="2" charset="0"/>
                <a:ea typeface="標楷體" pitchFamily="1" charset="-120"/>
              </a:rPr>
              <a:t>1/R</a:t>
            </a:r>
            <a:endParaRPr lang="en-US" altLang="zh-CN" sz="1600" dirty="0">
              <a:latin typeface="Times New Roman" panose="02020603050405020304" pitchFamily="2" charset="0"/>
              <a:ea typeface="標楷體" pitchFamily="1" charset="-120"/>
            </a:endParaRPr>
          </a:p>
        </p:txBody>
      </p:sp>
      <p:sp>
        <p:nvSpPr>
          <p:cNvPr id="5127" name="直接连接符 5126"/>
          <p:cNvSpPr/>
          <p:nvPr/>
        </p:nvSpPr>
        <p:spPr>
          <a:xfrm>
            <a:off x="7816850" y="5005388"/>
            <a:ext cx="0" cy="457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28" name="直接连接符 5127"/>
          <p:cNvSpPr/>
          <p:nvPr/>
        </p:nvSpPr>
        <p:spPr>
          <a:xfrm>
            <a:off x="7981950" y="5005388"/>
            <a:ext cx="0" cy="457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29" name="直接连接符 5128"/>
          <p:cNvSpPr/>
          <p:nvPr/>
        </p:nvSpPr>
        <p:spPr>
          <a:xfrm>
            <a:off x="7816850" y="5386388"/>
            <a:ext cx="1619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triangle" w="sm" len="sm"/>
            <a:tailEnd type="triangle" w="sm" len="sm"/>
          </a:ln>
        </p:spPr>
      </p:sp>
      <p:sp>
        <p:nvSpPr>
          <p:cNvPr id="5130" name="文本框 5129"/>
          <p:cNvSpPr txBox="1"/>
          <p:nvPr/>
        </p:nvSpPr>
        <p:spPr>
          <a:xfrm>
            <a:off x="7740650" y="5397500"/>
            <a:ext cx="381000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en-US" altLang="zh-CN" sz="1600" dirty="0">
                <a:latin typeface="Times New Roman" panose="02020603050405020304" pitchFamily="2" charset="0"/>
                <a:ea typeface="標楷體" pitchFamily="1" charset="-120"/>
              </a:rPr>
              <a:t>P</a:t>
            </a:r>
            <a:r>
              <a:rPr lang="en-US" altLang="zh-CN" sz="1000" dirty="0">
                <a:latin typeface="Times New Roman" panose="02020603050405020304" pitchFamily="2" charset="0"/>
                <a:ea typeface="標楷體" pitchFamily="1" charset="-120"/>
              </a:rPr>
              <a:t>B</a:t>
            </a:r>
            <a:endParaRPr lang="en-US" altLang="zh-CN" sz="1000" dirty="0">
              <a:latin typeface="Times New Roman" panose="02020603050405020304" pitchFamily="2" charset="0"/>
              <a:ea typeface="標楷體" pitchFamily="1" charset="-120"/>
            </a:endParaRPr>
          </a:p>
        </p:txBody>
      </p:sp>
      <p:sp>
        <p:nvSpPr>
          <p:cNvPr id="5131" name="任意多边形 5130"/>
          <p:cNvSpPr/>
          <p:nvPr/>
        </p:nvSpPr>
        <p:spPr>
          <a:xfrm rot="5400000">
            <a:off x="6183313" y="2465388"/>
            <a:ext cx="385762" cy="152400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270">
                <a:pos x="11670" y="35"/>
              </a:cxn>
              <a:cxn ang="90">
                <a:pos x="5287" y="18390"/>
              </a:cxn>
              <a:cxn ang="270">
                <a:pos x="11441" y="2864"/>
              </a:cxn>
              <a:cxn ang="90">
                <a:pos x="16875" y="22855"/>
              </a:cxn>
              <a:cxn ang="90">
                <a:pos x="11342" y="21030"/>
              </a:cxn>
              <a:cxn ang="90">
                <a:pos x="13167" y="15498"/>
              </a:cxn>
            </a:cxnLst>
            <a:rect l="txL" t="txT" r="txR" b="txB"/>
            <a:pathLst>
              <a:path w="21600" h="21600">
                <a:moveTo>
                  <a:pt x="14382" y="17909"/>
                </a:moveTo>
                <a:arcTo wR="7961" hR="7961" stAng="3795283" swAng="-17835983"/>
                <a:lnTo>
                  <a:pt x="4453" y="19538"/>
                </a:lnTo>
                <a:arcTo wR="10800" hR="10800" stAng="7559300" swAng="17835983"/>
                <a:lnTo>
                  <a:pt x="16875" y="22855"/>
                </a:lnTo>
                <a:lnTo>
                  <a:pt x="11342" y="21030"/>
                </a:lnTo>
                <a:lnTo>
                  <a:pt x="13167" y="15498"/>
                </a:lnTo>
                <a:lnTo>
                  <a:pt x="14382" y="17909"/>
                </a:lnTo>
                <a:close/>
              </a:path>
            </a:pathLst>
          </a:cu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32" name="任意多边形 5131"/>
          <p:cNvSpPr/>
          <p:nvPr/>
        </p:nvSpPr>
        <p:spPr>
          <a:xfrm rot="5400000">
            <a:off x="5967413" y="5416550"/>
            <a:ext cx="385762" cy="152400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270">
                <a:pos x="11670" y="35"/>
              </a:cxn>
              <a:cxn ang="90">
                <a:pos x="5287" y="18390"/>
              </a:cxn>
              <a:cxn ang="270">
                <a:pos x="11441" y="2864"/>
              </a:cxn>
              <a:cxn ang="90">
                <a:pos x="16875" y="22855"/>
              </a:cxn>
              <a:cxn ang="90">
                <a:pos x="11342" y="21030"/>
              </a:cxn>
              <a:cxn ang="90">
                <a:pos x="13167" y="15498"/>
              </a:cxn>
            </a:cxnLst>
            <a:rect l="txL" t="txT" r="txR" b="txB"/>
            <a:pathLst>
              <a:path w="21600" h="21600">
                <a:moveTo>
                  <a:pt x="14382" y="17909"/>
                </a:moveTo>
                <a:arcTo wR="7961" hR="7961" stAng="3795283" swAng="-17835983"/>
                <a:lnTo>
                  <a:pt x="4453" y="19538"/>
                </a:lnTo>
                <a:arcTo wR="10800" hR="10800" stAng="7559300" swAng="17835983"/>
                <a:lnTo>
                  <a:pt x="16875" y="22855"/>
                </a:lnTo>
                <a:lnTo>
                  <a:pt x="11342" y="21030"/>
                </a:lnTo>
                <a:lnTo>
                  <a:pt x="13167" y="15498"/>
                </a:lnTo>
                <a:lnTo>
                  <a:pt x="14382" y="17909"/>
                </a:lnTo>
                <a:close/>
              </a:path>
            </a:pathLst>
          </a:cu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33" name="文本框 5132"/>
          <p:cNvSpPr txBox="1"/>
          <p:nvPr/>
        </p:nvSpPr>
        <p:spPr>
          <a:xfrm>
            <a:off x="7626350" y="1535113"/>
            <a:ext cx="296863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en-US" altLang="zh-CN" sz="1600">
                <a:latin typeface="Times New Roman" panose="02020603050405020304" pitchFamily="2" charset="0"/>
              </a:rPr>
              <a:t>F</a:t>
            </a:r>
            <a:endParaRPr lang="en-US" altLang="zh-CN" sz="1600">
              <a:latin typeface="Times New Roman" panose="02020603050405020304" pitchFamily="2" charset="0"/>
            </a:endParaRPr>
          </a:p>
        </p:txBody>
      </p:sp>
      <p:sp>
        <p:nvSpPr>
          <p:cNvPr id="5134" name="直接连接符 5133"/>
          <p:cNvSpPr/>
          <p:nvPr/>
        </p:nvSpPr>
        <p:spPr>
          <a:xfrm>
            <a:off x="7710488" y="2557463"/>
            <a:ext cx="0" cy="457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35" name="直接连接符 5134"/>
          <p:cNvSpPr/>
          <p:nvPr/>
        </p:nvSpPr>
        <p:spPr>
          <a:xfrm>
            <a:off x="7875588" y="2557463"/>
            <a:ext cx="0" cy="457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36" name="直接连接符 5135"/>
          <p:cNvSpPr/>
          <p:nvPr/>
        </p:nvSpPr>
        <p:spPr>
          <a:xfrm>
            <a:off x="7710488" y="2938463"/>
            <a:ext cx="1619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triangle" w="sm" len="sm"/>
            <a:tailEnd type="triangle" w="sm" len="sm"/>
          </a:ln>
        </p:spPr>
      </p:sp>
      <p:sp>
        <p:nvSpPr>
          <p:cNvPr id="5137" name="文本框 5136"/>
          <p:cNvSpPr txBox="1"/>
          <p:nvPr/>
        </p:nvSpPr>
        <p:spPr>
          <a:xfrm>
            <a:off x="7626033" y="2957830"/>
            <a:ext cx="381000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en-US" altLang="zh-CN" sz="1600" dirty="0">
                <a:latin typeface="Times New Roman" panose="02020603050405020304" pitchFamily="2" charset="0"/>
                <a:ea typeface="標楷體" pitchFamily="1" charset="-120"/>
              </a:rPr>
              <a:t>P</a:t>
            </a:r>
            <a:r>
              <a:rPr lang="en-US" altLang="zh-CN" sz="1000" dirty="0">
                <a:latin typeface="Times New Roman" panose="02020603050405020304" pitchFamily="2" charset="0"/>
                <a:ea typeface="標楷體" pitchFamily="1" charset="-120"/>
              </a:rPr>
              <a:t>B</a:t>
            </a:r>
            <a:endParaRPr lang="en-US" altLang="zh-CN" sz="1000" dirty="0">
              <a:latin typeface="Times New Roman" panose="02020603050405020304" pitchFamily="2" charset="0"/>
              <a:ea typeface="標楷體" pitchFamily="1" charset="-120"/>
            </a:endParaRPr>
          </a:p>
        </p:txBody>
      </p:sp>
      <p:sp>
        <p:nvSpPr>
          <p:cNvPr id="5138" name="文本框 5137"/>
          <p:cNvSpPr txBox="1"/>
          <p:nvPr/>
        </p:nvSpPr>
        <p:spPr>
          <a:xfrm>
            <a:off x="6241733" y="2708275"/>
            <a:ext cx="307975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en-US" altLang="zh-CN" sz="1600">
                <a:latin typeface="Times New Roman" panose="02020603050405020304" pitchFamily="2" charset="0"/>
              </a:rPr>
              <a:t>T</a:t>
            </a:r>
            <a:endParaRPr lang="en-US" altLang="zh-CN" sz="1600">
              <a:latin typeface="Times New Roman" panose="02020603050405020304" pitchFamily="2" charset="0"/>
            </a:endParaRPr>
          </a:p>
        </p:txBody>
      </p:sp>
      <p:sp>
        <p:nvSpPr>
          <p:cNvPr id="5139" name="文本框 5138"/>
          <p:cNvSpPr txBox="1"/>
          <p:nvPr/>
        </p:nvSpPr>
        <p:spPr>
          <a:xfrm>
            <a:off x="5934075" y="4941888"/>
            <a:ext cx="307975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en-US" altLang="zh-CN" sz="1600">
                <a:latin typeface="Times New Roman" panose="02020603050405020304" pitchFamily="2" charset="0"/>
              </a:rPr>
              <a:t>T</a:t>
            </a:r>
            <a:endParaRPr lang="en-US" altLang="zh-CN" sz="1600">
              <a:latin typeface="Times New Roman" panose="02020603050405020304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40" name="文本框 5139"/>
              <p:cNvSpPr txBox="1"/>
              <p:nvPr/>
            </p:nvSpPr>
            <p:spPr>
              <a:xfrm>
                <a:off x="1331278" y="1916748"/>
                <a:ext cx="2736850" cy="11988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>
                  <a:spcBef>
                    <a:spcPct val="50000"/>
                  </a:spcBef>
                </a:pPr>
                <a:r>
                  <a:rPr lang="en-US" altLang="zh-CN" dirty="0">
                    <a:latin typeface="Calibri" panose="020F0502020204030204" charset="0"/>
                    <a:cs typeface="Calibri" panose="020F0502020204030204" charset="0"/>
                    <a:sym typeface="+mn-ea"/>
                  </a:rPr>
                  <a:t>m</a:t>
                </a:r>
                <a:r>
                  <a:rPr lang="zh-CN" altLang="en-US" dirty="0">
                    <a:latin typeface="Calibri" panose="020F0502020204030204" charset="0"/>
                    <a:cs typeface="Calibri" panose="020F0502020204030204" charset="0"/>
                    <a:sym typeface="+mn-ea"/>
                  </a:rPr>
                  <a:t>otor torque</a:t>
                </a:r>
                <a:r>
                  <a:rPr lang="en-US" altLang="zh-CN" dirty="0">
                    <a:latin typeface="Calibri" panose="020F0502020204030204" charset="0"/>
                    <a:cs typeface="Calibri" panose="020F0502020204030204" charset="0"/>
                    <a:sym typeface="+mn-ea"/>
                  </a:rPr>
                  <a:t>   </a:t>
                </a:r>
                <a:r>
                  <a:rPr lang="zh-CN" altLang="en-US" dirty="0">
                    <a:latin typeface="Times New Roman" panose="02020603050405020304" pitchFamily="2" charset="0"/>
                    <a:cs typeface="Times New Roman" panose="02020603050405020304" pitchFamily="2" charset="0"/>
                    <a:sym typeface="+mn-ea"/>
                  </a:rPr>
                  <a:t>T</a:t>
                </a:r>
                <a:r>
                  <a:rPr lang="en-US" altLang="zh-CN" dirty="0">
                    <a:latin typeface="Times New Roman" panose="02020603050405020304" pitchFamily="2" charset="0"/>
                    <a:cs typeface="Times New Roman" panose="02020603050405020304" pitchFamily="2" charset="0"/>
                    <a:sym typeface="+mn-ea"/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dirty="0">
                        <a:latin typeface="Cambria Math" panose="02040503050406030204" charset="0"/>
                        <a:cs typeface="Cambria Math" panose="02040503050406030204" charset="0"/>
                        <a:sym typeface="+mn-ea"/>
                      </a:rPr>
                      <m:t>N</m:t>
                    </m:r>
                    <m:r>
                      <a:rPr lang="en-US" altLang="zh-CN" dirty="0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  <a:sym typeface="+mn-ea"/>
                      </a:rPr>
                      <m:t>∙</m:t>
                    </m:r>
                    <m:r>
                      <m:rPr>
                        <m:sty m:val="p"/>
                      </m:rPr>
                      <a:rPr lang="en-US" altLang="zh-CN" dirty="0">
                        <a:latin typeface="Cambria Math" panose="02040503050406030204" charset="0"/>
                        <a:cs typeface="Cambria Math" panose="02040503050406030204" charset="0"/>
                        <a:sym typeface="+mn-ea"/>
                      </a:rPr>
                      <m:t>m</m:t>
                    </m:r>
                  </m:oMath>
                </a14:m>
                <a:r>
                  <a:rPr lang="en-US" altLang="zh-CN" dirty="0">
                    <a:latin typeface="Times New Roman" panose="02020603050405020304" pitchFamily="2" charset="0"/>
                    <a:cs typeface="Times New Roman" panose="02020603050405020304" pitchFamily="2" charset="0"/>
                    <a:sym typeface="+mn-ea"/>
                  </a:rPr>
                  <a:t>)</a:t>
                </a:r>
                <a:endParaRPr lang="zh-CN" altLang="en-US" dirty="0">
                  <a:latin typeface="Calibri" panose="020F0502020204030204" charset="0"/>
                  <a:cs typeface="Calibri" panose="020F0502020204030204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altLang="zh-CN" dirty="0">
                    <a:latin typeface="Calibri" panose="020F0502020204030204" charset="0"/>
                    <a:cs typeface="Calibri" panose="020F0502020204030204" charset="0"/>
                  </a:rPr>
                  <a:t>s</a:t>
                </a:r>
                <a:r>
                  <a:rPr lang="zh-CN" altLang="en-US" dirty="0">
                    <a:latin typeface="Calibri" panose="020F0502020204030204" charset="0"/>
                    <a:cs typeface="Calibri" panose="020F0502020204030204" charset="0"/>
                  </a:rPr>
                  <a:t>crew lead</a:t>
                </a:r>
                <a:r>
                  <a:rPr lang="en-US" altLang="zh-CN" dirty="0">
                    <a:latin typeface="Calibri" panose="020F0502020204030204" charset="0"/>
                    <a:cs typeface="Calibri" panose="020F0502020204030204" charset="0"/>
                  </a:rPr>
                  <a:t>    </a:t>
                </a:r>
                <a:r>
                  <a:rPr lang="zh-CN" altLang="en-US" dirty="0">
                    <a:latin typeface="Calibri" panose="020F0502020204030204" charset="0"/>
                    <a:cs typeface="Calibri" panose="020F0502020204030204" charset="0"/>
                  </a:rPr>
                  <a:t>P</a:t>
                </a:r>
                <a:r>
                  <a:rPr lang="zh-CN" altLang="en-US" sz="1200" dirty="0">
                    <a:latin typeface="Calibri" panose="020F0502020204030204" charset="0"/>
                    <a:cs typeface="Calibri" panose="020F0502020204030204" charset="0"/>
                  </a:rPr>
                  <a:t>B</a:t>
                </a:r>
                <a:r>
                  <a:rPr lang="zh-CN" altLang="en-US" dirty="0">
                    <a:latin typeface="Calibri" panose="020F0502020204030204" charset="0"/>
                    <a:cs typeface="Calibri" panose="020F0502020204030204" charset="0"/>
                  </a:rPr>
                  <a:t> </a:t>
                </a:r>
                <a:r>
                  <a:rPr lang="en-US" altLang="zh-CN" dirty="0">
                    <a:latin typeface="Calibri" panose="020F0502020204030204" charset="0"/>
                    <a:cs typeface="Calibri" panose="020F0502020204030204" charset="0"/>
                  </a:rPr>
                  <a:t>(</a:t>
                </a:r>
                <a:r>
                  <a:rPr lang="zh-CN" altLang="en-US" dirty="0">
                    <a:latin typeface="Calibri" panose="020F0502020204030204" charset="0"/>
                    <a:cs typeface="Calibri" panose="020F0502020204030204" charset="0"/>
                  </a:rPr>
                  <a:t>m</a:t>
                </a:r>
                <a:r>
                  <a:rPr lang="en-US" altLang="zh-CN" dirty="0">
                    <a:latin typeface="Calibri" panose="020F0502020204030204" charset="0"/>
                    <a:cs typeface="Calibri" panose="020F0502020204030204" charset="0"/>
                  </a:rPr>
                  <a:t>)</a:t>
                </a:r>
                <a:endParaRPr lang="zh-CN" altLang="en-US" dirty="0">
                  <a:latin typeface="Calibri" panose="020F0502020204030204" charset="0"/>
                  <a:cs typeface="Calibri" panose="020F0502020204030204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zh-CN" altLang="en-US" dirty="0">
                    <a:latin typeface="Calibri" panose="020F0502020204030204" charset="0"/>
                    <a:cs typeface="Calibri" panose="020F0502020204030204" charset="0"/>
                  </a:rPr>
                  <a:t>thrust</a:t>
                </a:r>
                <a:r>
                  <a:rPr lang="en-US" altLang="zh-CN" dirty="0">
                    <a:latin typeface="Calibri" panose="020F0502020204030204" charset="0"/>
                    <a:cs typeface="Calibri" panose="020F0502020204030204" charset="0"/>
                  </a:rPr>
                  <a:t>   </a:t>
                </a:r>
                <a:r>
                  <a:rPr lang="zh-CN" altLang="en-US" dirty="0">
                    <a:latin typeface="Calibri" panose="020F0502020204030204" charset="0"/>
                    <a:cs typeface="Calibri" panose="020F0502020204030204" charset="0"/>
                  </a:rPr>
                  <a:t>F</a:t>
                </a:r>
                <a:r>
                  <a:rPr lang="en-US" altLang="zh-CN" dirty="0">
                    <a:latin typeface="Calibri" panose="020F0502020204030204" charset="0"/>
                    <a:cs typeface="Calibri" panose="020F0502020204030204" charset="0"/>
                  </a:rPr>
                  <a:t>(</a:t>
                </a:r>
                <a:r>
                  <a:rPr lang="zh-CN" altLang="en-US" dirty="0">
                    <a:latin typeface="Calibri" panose="020F0502020204030204" charset="0"/>
                    <a:cs typeface="Calibri" panose="020F0502020204030204" charset="0"/>
                  </a:rPr>
                  <a:t>N</a:t>
                </a:r>
                <a:r>
                  <a:rPr lang="en-US" altLang="zh-CN" dirty="0">
                    <a:latin typeface="Calibri" panose="020F0502020204030204" charset="0"/>
                    <a:cs typeface="Calibri" panose="020F0502020204030204" charset="0"/>
                  </a:rPr>
                  <a:t>)</a:t>
                </a:r>
                <a:endParaRPr lang="en-US" altLang="zh-CN" dirty="0">
                  <a:latin typeface="Calibri" panose="020F0502020204030204" charset="0"/>
                  <a:ea typeface="Arial" panose="020B0604020202020204" pitchFamily="34" charset="0"/>
                  <a:cs typeface="Calibri" panose="020F0502020204030204" charset="0"/>
                </a:endParaRPr>
              </a:p>
            </p:txBody>
          </p:sp>
        </mc:Choice>
        <mc:Fallback>
          <p:sp>
            <p:nvSpPr>
              <p:cNvPr id="5140" name="文本框 51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278" y="1916748"/>
                <a:ext cx="2736850" cy="1198880"/>
              </a:xfrm>
              <a:prstGeom prst="rect">
                <a:avLst/>
              </a:prstGeom>
              <a:blipFill rotWithShape="1">
                <a:blip r:embed="rId3"/>
                <a:stretch>
                  <a:fillRect l="-12" t="-27" r="12" b="27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46" name="文本框 5145"/>
          <p:cNvSpPr txBox="1"/>
          <p:nvPr/>
        </p:nvSpPr>
        <p:spPr>
          <a:xfrm>
            <a:off x="1331595" y="5317490"/>
            <a:ext cx="2229485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dirty="0">
                <a:latin typeface="Calibri" panose="020F0502020204030204" charset="0"/>
                <a:cs typeface="Calibri" panose="020F0502020204030204" charset="0"/>
                <a:sym typeface="+mn-ea"/>
              </a:rPr>
              <a:t>thrust</a:t>
            </a:r>
            <a:r>
              <a:rPr lang="zh-CN" altLang="en-US">
                <a:latin typeface="Calibri" panose="020F0502020204030204" charset="0"/>
                <a:cs typeface="Calibri" panose="020F0502020204030204" charset="0"/>
                <a:sym typeface="+mn-ea"/>
              </a:rPr>
              <a:t> after reducer</a:t>
            </a:r>
            <a:r>
              <a:rPr lang="en-US" altLang="zh-CN">
                <a:sym typeface="+mn-ea"/>
              </a:rPr>
              <a:t>    </a:t>
            </a:r>
            <a:endParaRPr lang="en-US" altLang="zh-CN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本框 2"/>
              <p:cNvSpPr txBox="1"/>
              <p:nvPr/>
            </p:nvSpPr>
            <p:spPr>
              <a:xfrm>
                <a:off x="3634041" y="2215769"/>
                <a:ext cx="1196340" cy="652145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𝐹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𝑇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∙</m:t>
                      </m:r>
                      <m:f>
                        <m:f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2</m:t>
                          </m:r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𝜋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4041" y="2215769"/>
                <a:ext cx="1196340" cy="652145"/>
              </a:xfrm>
              <a:prstGeom prst="rect">
                <a:avLst/>
              </a:prstGeom>
              <a:blipFill rotWithShape="1">
                <a:blip r:embed="rId4"/>
                <a:stretch>
                  <a:fillRect l="-48" t="-39" r="48" b="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/>
              <p:cNvSpPr txBox="1"/>
              <p:nvPr/>
            </p:nvSpPr>
            <p:spPr>
              <a:xfrm>
                <a:off x="3526091" y="5199634"/>
                <a:ext cx="1481455" cy="652145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𝐹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𝑇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∙</m:t>
                      </m:r>
                      <m:f>
                        <m:f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2</m:t>
                          </m:r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𝜋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∙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𝑅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6091" y="5199634"/>
                <a:ext cx="1481455" cy="652145"/>
              </a:xfrm>
              <a:prstGeom prst="rect">
                <a:avLst/>
              </a:prstGeom>
              <a:blipFill rotWithShape="1">
                <a:blip r:embed="rId5"/>
                <a:stretch>
                  <a:fillRect l="-39" t="-39" r="39" b="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6145"/>
          <p:cNvSpPr>
            <a:spLocks noGrp="1"/>
          </p:cNvSpPr>
          <p:nvPr>
            <p:ph type="title"/>
          </p:nvPr>
        </p:nvSpPr>
        <p:spPr>
          <a:xfrm>
            <a:off x="457200" y="630238"/>
            <a:ext cx="8229600" cy="782637"/>
          </a:xfrm>
        </p:spPr>
        <p:txBody>
          <a:bodyPr anchor="ctr" anchorCtr="0"/>
          <a:p>
            <a:r>
              <a:rPr lang="zh-CN" altLang="en-US"/>
              <a:t>Inertia </a:t>
            </a:r>
            <a:r>
              <a:rPr lang="en-US" altLang="zh-CN"/>
              <a:t>C</a:t>
            </a:r>
            <a:r>
              <a:rPr lang="zh-CN" altLang="en-US"/>
              <a:t>alculation</a:t>
            </a:r>
            <a:endParaRPr lang="zh-CN" altLang="en-US"/>
          </a:p>
        </p:txBody>
      </p:sp>
      <p:pic>
        <p:nvPicPr>
          <p:cNvPr id="6147" name="图片 6146" descr="回轉體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00788" y="1628775"/>
            <a:ext cx="2438400" cy="1860550"/>
          </a:xfrm>
          <a:prstGeom prst="rect">
            <a:avLst/>
          </a:prstGeom>
          <a:noFill/>
          <a:ln w="9525"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148" name="文本框 6147"/>
              <p:cNvSpPr txBox="1"/>
              <p:nvPr/>
            </p:nvSpPr>
            <p:spPr>
              <a:xfrm>
                <a:off x="395288" y="1501775"/>
                <a:ext cx="5323840" cy="67564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p>
                <a:pPr algn="l"/>
                <a:r>
                  <a:rPr lang="en-US" altLang="zh-CN" sz="1800" dirty="0">
                    <a:latin typeface="Calibri" panose="020F0502020204030204" charset="0"/>
                    <a:cs typeface="Calibri" panose="020F0502020204030204" charset="0"/>
                  </a:rPr>
                  <a:t>1. </a:t>
                </a:r>
                <a:r>
                  <a:rPr lang="zh-CN" altLang="en-US" sz="1800" dirty="0">
                    <a:latin typeface="Calibri" panose="020F0502020204030204" charset="0"/>
                    <a:cs typeface="Calibri" panose="020F0502020204030204" charset="0"/>
                  </a:rPr>
                  <a:t>Inertia calculation when the load rotates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dirty="0">
                            <a:latin typeface="Cambria Math" panose="02040503050406030204" charset="0"/>
                            <a:ea typeface="標楷體" pitchFamily="1" charset="-12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sz="2000" dirty="0">
                            <a:latin typeface="Cambria Math" panose="02040503050406030204" charset="0"/>
                            <a:ea typeface="標楷體" pitchFamily="1" charset="-120"/>
                            <a:cs typeface="Cambria Math" panose="02040503050406030204" charset="0"/>
                          </a:rPr>
                          <m:t>𝐽</m:t>
                        </m:r>
                      </m:e>
                      <m:sub>
                        <m:r>
                          <a:rPr lang="en-US" altLang="zh-CN" sz="2000" dirty="0">
                            <a:latin typeface="Cambria Math" panose="02040503050406030204" charset="0"/>
                            <a:ea typeface="標楷體" pitchFamily="1" charset="-120"/>
                            <a:cs typeface="Cambria Math" panose="02040503050406030204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altLang="zh-CN" sz="2000" dirty="0">
                    <a:latin typeface="Calibri" panose="020F0502020204030204" charset="0"/>
                    <a:ea typeface="標楷體" pitchFamily="1" charset="-120"/>
                    <a:cs typeface="Calibri" panose="020F0502020204030204" charset="0"/>
                  </a:rPr>
                  <a:t>(㎏ • ㎡)</a:t>
                </a:r>
                <a:endParaRPr lang="zh-TW" altLang="en-US" sz="1800" dirty="0">
                  <a:latin typeface="Calibri" panose="020F0502020204030204" charset="0"/>
                  <a:ea typeface="华文中宋" panose="02010600040101010101" charset="-122"/>
                  <a:cs typeface="Calibri" panose="020F0502020204030204" charset="0"/>
                </a:endParaRPr>
              </a:p>
              <a:p>
                <a:pPr algn="l"/>
                <a:r>
                  <a:rPr lang="en-US" altLang="zh-TW" sz="1800" dirty="0">
                    <a:latin typeface="Calibri" panose="020F0502020204030204" charset="0"/>
                    <a:ea typeface="標楷體" pitchFamily="1" charset="-120"/>
                    <a:cs typeface="Calibri" panose="020F0502020204030204" charset="0"/>
                  </a:rPr>
                  <a:t>(</a:t>
                </a:r>
                <a:r>
                  <a:rPr lang="zh-CN" altLang="en-US" sz="1800" dirty="0">
                    <a:latin typeface="Calibri" panose="020F0502020204030204" charset="0"/>
                    <a:ea typeface="PMingLiU" panose="02020300000000000000" pitchFamily="2" charset="-120"/>
                    <a:cs typeface="Calibri" panose="020F0502020204030204" charset="0"/>
                  </a:rPr>
                  <a:t>Based on the motor shaft</a:t>
                </a:r>
                <a:r>
                  <a:rPr lang="en-US" altLang="zh-CN" sz="1800" dirty="0">
                    <a:latin typeface="Calibri" panose="020F0502020204030204" charset="0"/>
                    <a:ea typeface="PMingLiU" panose="02020300000000000000" pitchFamily="2" charset="-120"/>
                    <a:cs typeface="Calibri" panose="020F0502020204030204" charset="0"/>
                  </a:rPr>
                  <a:t>)</a:t>
                </a:r>
                <a:endParaRPr lang="en-US" altLang="zh-CN" sz="1800" dirty="0">
                  <a:latin typeface="Calibri" panose="020F0502020204030204" charset="0"/>
                  <a:ea typeface="PMingLiU" panose="02020300000000000000" pitchFamily="2" charset="-120"/>
                  <a:cs typeface="Calibri" panose="020F0502020204030204" charset="0"/>
                </a:endParaRPr>
              </a:p>
            </p:txBody>
          </p:sp>
        </mc:Choice>
        <mc:Fallback>
          <p:sp>
            <p:nvSpPr>
              <p:cNvPr id="6148" name="文本框 6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288" y="1501775"/>
                <a:ext cx="5323840" cy="675640"/>
              </a:xfrm>
              <a:prstGeom prst="rect">
                <a:avLst/>
              </a:prstGeom>
              <a:blipFill rotWithShape="1">
                <a:blip r:embed="rId2"/>
                <a:stretch>
                  <a:fillRect l="-6" r="6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49" name="流程图: 直接访问存储器 6148"/>
          <p:cNvSpPr/>
          <p:nvPr/>
        </p:nvSpPr>
        <p:spPr>
          <a:xfrm rot="10800000">
            <a:off x="1054100" y="3087688"/>
            <a:ext cx="1447800" cy="533400"/>
          </a:xfrm>
          <a:prstGeom prst="flowChartMagneticDrum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150" name="流程图: 直接访问存储器 6149"/>
          <p:cNvSpPr/>
          <p:nvPr/>
        </p:nvSpPr>
        <p:spPr>
          <a:xfrm rot="10800000">
            <a:off x="2036763" y="4605338"/>
            <a:ext cx="1447800" cy="533400"/>
          </a:xfrm>
          <a:prstGeom prst="flowChartMagneticDrum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151" name="椭圆 6150"/>
          <p:cNvSpPr/>
          <p:nvPr/>
        </p:nvSpPr>
        <p:spPr>
          <a:xfrm>
            <a:off x="2189163" y="4757738"/>
            <a:ext cx="152400" cy="2286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152" name="文本框 6151"/>
          <p:cNvSpPr txBox="1"/>
          <p:nvPr/>
        </p:nvSpPr>
        <p:spPr>
          <a:xfrm>
            <a:off x="1475423" y="3018155"/>
            <a:ext cx="932180" cy="64516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zh-CN" altLang="en-US" sz="1800">
                <a:latin typeface="Times New Roman" panose="02020603050405020304" pitchFamily="2" charset="0"/>
              </a:rPr>
              <a:t>solid </a:t>
            </a:r>
            <a:endParaRPr lang="zh-CN" altLang="en-US" sz="1800">
              <a:latin typeface="Times New Roman" panose="02020603050405020304" pitchFamily="2" charset="0"/>
            </a:endParaRPr>
          </a:p>
          <a:p>
            <a:pPr algn="ctr"/>
            <a:r>
              <a:rPr lang="zh-CN" altLang="en-US" sz="1800">
                <a:latin typeface="Times New Roman" panose="02020603050405020304" pitchFamily="2" charset="0"/>
              </a:rPr>
              <a:t>cylinder</a:t>
            </a:r>
            <a:endParaRPr lang="zh-CN" altLang="en-US" sz="1800">
              <a:latin typeface="Times New Roman" panose="02020603050405020304" pitchFamily="2" charset="0"/>
            </a:endParaRPr>
          </a:p>
        </p:txBody>
      </p:sp>
      <p:sp>
        <p:nvSpPr>
          <p:cNvPr id="6153" name="文本框 6152"/>
          <p:cNvSpPr txBox="1"/>
          <p:nvPr/>
        </p:nvSpPr>
        <p:spPr>
          <a:xfrm>
            <a:off x="2501900" y="4535170"/>
            <a:ext cx="932180" cy="64516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zh-CN" altLang="en-US" sz="1800">
                <a:latin typeface="Times New Roman" panose="02020603050405020304" pitchFamily="2" charset="0"/>
              </a:rPr>
              <a:t>hollow </a:t>
            </a:r>
            <a:endParaRPr lang="zh-CN" altLang="en-US" sz="1800">
              <a:latin typeface="Times New Roman" panose="02020603050405020304" pitchFamily="2" charset="0"/>
            </a:endParaRPr>
          </a:p>
          <a:p>
            <a:pPr algn="ctr"/>
            <a:r>
              <a:rPr lang="zh-CN" altLang="en-US" sz="1800">
                <a:latin typeface="Times New Roman" panose="02020603050405020304" pitchFamily="2" charset="0"/>
              </a:rPr>
              <a:t>cylinder</a:t>
            </a:r>
            <a:endParaRPr lang="zh-CN" altLang="en-US" sz="1800">
              <a:latin typeface="Times New Roman" panose="02020603050405020304" pitchFamily="2" charset="0"/>
            </a:endParaRPr>
          </a:p>
        </p:txBody>
      </p:sp>
      <p:sp>
        <p:nvSpPr>
          <p:cNvPr id="6154" name="直接连接符 6153"/>
          <p:cNvSpPr/>
          <p:nvPr/>
        </p:nvSpPr>
        <p:spPr>
          <a:xfrm>
            <a:off x="1282700" y="2782888"/>
            <a:ext cx="0" cy="23336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55" name="直接连接符 6154"/>
          <p:cNvSpPr/>
          <p:nvPr/>
        </p:nvSpPr>
        <p:spPr>
          <a:xfrm>
            <a:off x="2273300" y="2782888"/>
            <a:ext cx="0" cy="23336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56" name="直接连接符 6155"/>
          <p:cNvSpPr/>
          <p:nvPr/>
        </p:nvSpPr>
        <p:spPr>
          <a:xfrm>
            <a:off x="1358900" y="2935288"/>
            <a:ext cx="838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6157" name="文本框 6156"/>
          <p:cNvSpPr txBox="1"/>
          <p:nvPr/>
        </p:nvSpPr>
        <p:spPr>
          <a:xfrm>
            <a:off x="1403350" y="2636838"/>
            <a:ext cx="873125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en-US" altLang="zh-CN" sz="1600" dirty="0">
                <a:latin typeface="Times New Roman" panose="02020603050405020304" pitchFamily="2" charset="0"/>
                <a:ea typeface="標楷體" pitchFamily="1" charset="-120"/>
              </a:rPr>
              <a:t>L</a:t>
            </a:r>
            <a:r>
              <a:rPr lang="zh-TW" altLang="en-US" sz="1600" dirty="0">
                <a:latin typeface="Times New Roman" panose="02020603050405020304" pitchFamily="2" charset="0"/>
                <a:ea typeface="標楷體" pitchFamily="1" charset="-120"/>
              </a:rPr>
              <a:t>（</a:t>
            </a:r>
            <a:r>
              <a:rPr lang="en-US" altLang="zh-CN" sz="1600" dirty="0">
                <a:latin typeface="Times New Roman" panose="02020603050405020304" pitchFamily="2" charset="0"/>
                <a:ea typeface="標楷體" pitchFamily="1" charset="-120"/>
              </a:rPr>
              <a:t>m</a:t>
            </a:r>
            <a:r>
              <a:rPr lang="zh-TW" altLang="en-US" sz="1600" dirty="0">
                <a:latin typeface="Times New Roman" panose="02020603050405020304" pitchFamily="2" charset="0"/>
                <a:ea typeface="標楷體" pitchFamily="1" charset="-120"/>
              </a:rPr>
              <a:t>）</a:t>
            </a:r>
            <a:endParaRPr lang="zh-TW" altLang="en-US" sz="1600" dirty="0">
              <a:latin typeface="Times New Roman" panose="02020603050405020304" pitchFamily="2" charset="0"/>
              <a:ea typeface="標楷體" pitchFamily="1" charset="-120"/>
            </a:endParaRPr>
          </a:p>
        </p:txBody>
      </p:sp>
      <p:sp>
        <p:nvSpPr>
          <p:cNvPr id="6158" name="直接连接符 6157"/>
          <p:cNvSpPr/>
          <p:nvPr/>
        </p:nvSpPr>
        <p:spPr>
          <a:xfrm>
            <a:off x="2425700" y="3087688"/>
            <a:ext cx="228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59" name="直接连接符 6158"/>
          <p:cNvSpPr/>
          <p:nvPr/>
        </p:nvSpPr>
        <p:spPr>
          <a:xfrm>
            <a:off x="2425700" y="3621088"/>
            <a:ext cx="228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60" name="直接连接符 6159"/>
          <p:cNvSpPr/>
          <p:nvPr/>
        </p:nvSpPr>
        <p:spPr>
          <a:xfrm>
            <a:off x="2578100" y="3138488"/>
            <a:ext cx="0" cy="457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6161" name="文本框 6160"/>
          <p:cNvSpPr txBox="1"/>
          <p:nvPr/>
        </p:nvSpPr>
        <p:spPr>
          <a:xfrm>
            <a:off x="2667000" y="3211513"/>
            <a:ext cx="895350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en-US" altLang="zh-CN" sz="1600" dirty="0">
                <a:latin typeface="Times New Roman" panose="02020603050405020304" pitchFamily="2" charset="0"/>
                <a:ea typeface="標楷體" pitchFamily="1" charset="-120"/>
              </a:rPr>
              <a:t>D</a:t>
            </a:r>
            <a:r>
              <a:rPr lang="zh-TW" altLang="en-US" sz="1600" dirty="0">
                <a:latin typeface="Times New Roman" panose="02020603050405020304" pitchFamily="2" charset="0"/>
                <a:ea typeface="標楷體" pitchFamily="1" charset="-120"/>
              </a:rPr>
              <a:t>（</a:t>
            </a:r>
            <a:r>
              <a:rPr lang="en-US" altLang="zh-CN" sz="1600" dirty="0">
                <a:latin typeface="Times New Roman" panose="02020603050405020304" pitchFamily="2" charset="0"/>
                <a:ea typeface="標楷體" pitchFamily="1" charset="-120"/>
              </a:rPr>
              <a:t>m</a:t>
            </a:r>
            <a:r>
              <a:rPr lang="zh-TW" altLang="en-US" sz="1600" dirty="0">
                <a:latin typeface="Times New Roman" panose="02020603050405020304" pitchFamily="2" charset="0"/>
                <a:ea typeface="標楷體" pitchFamily="1" charset="-120"/>
              </a:rPr>
              <a:t>）</a:t>
            </a:r>
            <a:endParaRPr lang="zh-TW" altLang="en-US" sz="1600" dirty="0">
              <a:latin typeface="Times New Roman" panose="02020603050405020304" pitchFamily="2" charset="0"/>
              <a:ea typeface="標楷體" pitchFamily="1" charset="-120"/>
            </a:endParaRPr>
          </a:p>
        </p:txBody>
      </p:sp>
      <p:sp>
        <p:nvSpPr>
          <p:cNvPr id="6162" name="直接连接符 6161"/>
          <p:cNvSpPr/>
          <p:nvPr/>
        </p:nvSpPr>
        <p:spPr>
          <a:xfrm>
            <a:off x="825500" y="3367088"/>
            <a:ext cx="4540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63" name="任意多边形 6162"/>
          <p:cNvSpPr/>
          <p:nvPr/>
        </p:nvSpPr>
        <p:spPr>
          <a:xfrm rot="5400000">
            <a:off x="758825" y="3305175"/>
            <a:ext cx="385763" cy="152400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270">
                <a:pos x="11670" y="35"/>
              </a:cxn>
              <a:cxn ang="90">
                <a:pos x="5287" y="18390"/>
              </a:cxn>
              <a:cxn ang="270">
                <a:pos x="11441" y="2864"/>
              </a:cxn>
              <a:cxn ang="90">
                <a:pos x="16875" y="22855"/>
              </a:cxn>
              <a:cxn ang="90">
                <a:pos x="11342" y="21030"/>
              </a:cxn>
              <a:cxn ang="90">
                <a:pos x="13167" y="15498"/>
              </a:cxn>
            </a:cxnLst>
            <a:rect l="txL" t="txT" r="txR" b="txB"/>
            <a:pathLst>
              <a:path w="21600" h="21600">
                <a:moveTo>
                  <a:pt x="14382" y="17909"/>
                </a:moveTo>
                <a:arcTo wR="7961" hR="7961" stAng="3795283" swAng="-17835983"/>
                <a:lnTo>
                  <a:pt x="4453" y="19538"/>
                </a:lnTo>
                <a:arcTo wR="10800" hR="10800" stAng="7559300" swAng="17835983"/>
                <a:lnTo>
                  <a:pt x="16875" y="22855"/>
                </a:lnTo>
                <a:lnTo>
                  <a:pt x="11342" y="21030"/>
                </a:lnTo>
                <a:lnTo>
                  <a:pt x="13167" y="15498"/>
                </a:lnTo>
                <a:lnTo>
                  <a:pt x="14382" y="17909"/>
                </a:lnTo>
                <a:close/>
              </a:path>
            </a:pathLst>
          </a:cu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164" name="直接连接符 6163"/>
          <p:cNvSpPr/>
          <p:nvPr/>
        </p:nvSpPr>
        <p:spPr>
          <a:xfrm>
            <a:off x="2265363" y="4295775"/>
            <a:ext cx="0" cy="23336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65" name="直接连接符 6164"/>
          <p:cNvSpPr/>
          <p:nvPr/>
        </p:nvSpPr>
        <p:spPr>
          <a:xfrm>
            <a:off x="3255963" y="4295775"/>
            <a:ext cx="0" cy="23336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66" name="直接连接符 6165"/>
          <p:cNvSpPr/>
          <p:nvPr/>
        </p:nvSpPr>
        <p:spPr>
          <a:xfrm>
            <a:off x="2341563" y="4448175"/>
            <a:ext cx="838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6167" name="文本框 6166"/>
          <p:cNvSpPr txBox="1"/>
          <p:nvPr/>
        </p:nvSpPr>
        <p:spPr>
          <a:xfrm>
            <a:off x="2386013" y="4149725"/>
            <a:ext cx="873125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en-US" altLang="zh-CN" sz="1600" dirty="0">
                <a:latin typeface="Times New Roman" panose="02020603050405020304" pitchFamily="2" charset="0"/>
                <a:ea typeface="標楷體" pitchFamily="1" charset="-120"/>
              </a:rPr>
              <a:t>L</a:t>
            </a:r>
            <a:r>
              <a:rPr lang="zh-TW" altLang="en-US" sz="1600" dirty="0">
                <a:latin typeface="Times New Roman" panose="02020603050405020304" pitchFamily="2" charset="0"/>
                <a:ea typeface="標楷體" pitchFamily="1" charset="-120"/>
              </a:rPr>
              <a:t>（</a:t>
            </a:r>
            <a:r>
              <a:rPr lang="en-US" altLang="zh-CN" sz="1600" dirty="0">
                <a:latin typeface="Times New Roman" panose="02020603050405020304" pitchFamily="2" charset="0"/>
                <a:ea typeface="標楷體" pitchFamily="1" charset="-120"/>
              </a:rPr>
              <a:t>m</a:t>
            </a:r>
            <a:r>
              <a:rPr lang="zh-TW" altLang="en-US" sz="1600" dirty="0">
                <a:latin typeface="Times New Roman" panose="02020603050405020304" pitchFamily="2" charset="0"/>
                <a:ea typeface="標楷體" pitchFamily="1" charset="-120"/>
              </a:rPr>
              <a:t>）</a:t>
            </a:r>
            <a:endParaRPr lang="zh-TW" altLang="en-US" sz="1600" dirty="0">
              <a:latin typeface="Times New Roman" panose="02020603050405020304" pitchFamily="2" charset="0"/>
              <a:ea typeface="標楷體" pitchFamily="1" charset="-120"/>
            </a:endParaRPr>
          </a:p>
        </p:txBody>
      </p:sp>
      <p:sp>
        <p:nvSpPr>
          <p:cNvPr id="6168" name="直接连接符 6167"/>
          <p:cNvSpPr/>
          <p:nvPr/>
        </p:nvSpPr>
        <p:spPr>
          <a:xfrm>
            <a:off x="1808163" y="4879975"/>
            <a:ext cx="4540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69" name="任意多边形 6168"/>
          <p:cNvSpPr/>
          <p:nvPr/>
        </p:nvSpPr>
        <p:spPr>
          <a:xfrm rot="5400000">
            <a:off x="1741488" y="4818063"/>
            <a:ext cx="385762" cy="152400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270">
                <a:pos x="11670" y="35"/>
              </a:cxn>
              <a:cxn ang="90">
                <a:pos x="5287" y="18390"/>
              </a:cxn>
              <a:cxn ang="270">
                <a:pos x="11441" y="2864"/>
              </a:cxn>
              <a:cxn ang="90">
                <a:pos x="16875" y="22855"/>
              </a:cxn>
              <a:cxn ang="90">
                <a:pos x="11342" y="21030"/>
              </a:cxn>
              <a:cxn ang="90">
                <a:pos x="13167" y="15498"/>
              </a:cxn>
            </a:cxnLst>
            <a:rect l="txL" t="txT" r="txR" b="txB"/>
            <a:pathLst>
              <a:path w="21600" h="21600">
                <a:moveTo>
                  <a:pt x="14382" y="17909"/>
                </a:moveTo>
                <a:arcTo wR="7961" hR="7961" stAng="3795283" swAng="-17835983"/>
                <a:lnTo>
                  <a:pt x="4453" y="19538"/>
                </a:lnTo>
                <a:arcTo wR="10800" hR="10800" stAng="7559300" swAng="17835983"/>
                <a:lnTo>
                  <a:pt x="16875" y="22855"/>
                </a:lnTo>
                <a:lnTo>
                  <a:pt x="11342" y="21030"/>
                </a:lnTo>
                <a:lnTo>
                  <a:pt x="13167" y="15498"/>
                </a:lnTo>
                <a:lnTo>
                  <a:pt x="14382" y="17909"/>
                </a:lnTo>
                <a:close/>
              </a:path>
            </a:pathLst>
          </a:custGeom>
          <a:solidFill>
            <a:schemeClr val="tx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170" name="直接连接符 6169"/>
          <p:cNvSpPr/>
          <p:nvPr/>
        </p:nvSpPr>
        <p:spPr>
          <a:xfrm>
            <a:off x="741363" y="4605338"/>
            <a:ext cx="127476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71" name="直接连接符 6170"/>
          <p:cNvSpPr/>
          <p:nvPr/>
        </p:nvSpPr>
        <p:spPr>
          <a:xfrm>
            <a:off x="741363" y="5138738"/>
            <a:ext cx="127476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72" name="直接连接符 6171"/>
          <p:cNvSpPr/>
          <p:nvPr/>
        </p:nvSpPr>
        <p:spPr>
          <a:xfrm>
            <a:off x="766763" y="4656138"/>
            <a:ext cx="0" cy="457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6173" name="直接连接符 6172"/>
          <p:cNvSpPr/>
          <p:nvPr/>
        </p:nvSpPr>
        <p:spPr>
          <a:xfrm>
            <a:off x="1350963" y="4757738"/>
            <a:ext cx="838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74" name="直接连接符 6173"/>
          <p:cNvSpPr/>
          <p:nvPr/>
        </p:nvSpPr>
        <p:spPr>
          <a:xfrm>
            <a:off x="1350963" y="4986338"/>
            <a:ext cx="838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6175" name="直接连接符 6174"/>
          <p:cNvSpPr/>
          <p:nvPr/>
        </p:nvSpPr>
        <p:spPr>
          <a:xfrm>
            <a:off x="1350963" y="4757738"/>
            <a:ext cx="0" cy="228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6176" name="文本框 6175"/>
          <p:cNvSpPr txBox="1"/>
          <p:nvPr/>
        </p:nvSpPr>
        <p:spPr>
          <a:xfrm>
            <a:off x="754063" y="4567238"/>
            <a:ext cx="749300" cy="5810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en-US" altLang="zh-CN" sz="1600" dirty="0">
                <a:latin typeface="Times New Roman" panose="02020603050405020304" pitchFamily="2" charset="0"/>
                <a:ea typeface="標楷體" pitchFamily="1" charset="-120"/>
              </a:rPr>
              <a:t>D</a:t>
            </a:r>
            <a:r>
              <a:rPr lang="en-US" altLang="zh-CN" sz="1000" dirty="0">
                <a:latin typeface="Times New Roman" panose="02020603050405020304" pitchFamily="2" charset="0"/>
                <a:ea typeface="標楷體" pitchFamily="1" charset="-120"/>
              </a:rPr>
              <a:t>1</a:t>
            </a:r>
            <a:endParaRPr lang="en-US" altLang="zh-CN" sz="1000" dirty="0">
              <a:latin typeface="Times New Roman" panose="02020603050405020304" pitchFamily="2" charset="0"/>
              <a:ea typeface="標楷體" pitchFamily="1" charset="-120"/>
            </a:endParaRPr>
          </a:p>
          <a:p>
            <a:pPr algn="ctr"/>
            <a:r>
              <a:rPr lang="zh-TW" altLang="en-US" sz="1600" dirty="0">
                <a:latin typeface="Times New Roman" panose="02020603050405020304" pitchFamily="2" charset="0"/>
                <a:ea typeface="標楷體" pitchFamily="1" charset="-120"/>
              </a:rPr>
              <a:t>（</a:t>
            </a:r>
            <a:r>
              <a:rPr lang="en-US" altLang="zh-CN" sz="1600" dirty="0">
                <a:latin typeface="Times New Roman" panose="02020603050405020304" pitchFamily="2" charset="0"/>
                <a:ea typeface="標楷體" pitchFamily="1" charset="-120"/>
              </a:rPr>
              <a:t>m</a:t>
            </a:r>
            <a:r>
              <a:rPr lang="zh-TW" altLang="en-US" sz="1600" dirty="0">
                <a:latin typeface="Times New Roman" panose="02020603050405020304" pitchFamily="2" charset="0"/>
                <a:ea typeface="標楷體" pitchFamily="1" charset="-120"/>
              </a:rPr>
              <a:t>）</a:t>
            </a:r>
            <a:endParaRPr lang="zh-TW" altLang="en-US" sz="1600" dirty="0">
              <a:latin typeface="Times New Roman" panose="02020603050405020304" pitchFamily="2" charset="0"/>
              <a:ea typeface="標楷體" pitchFamily="1" charset="-120"/>
            </a:endParaRPr>
          </a:p>
        </p:txBody>
      </p:sp>
      <p:sp>
        <p:nvSpPr>
          <p:cNvPr id="6181" name="文本框 6180"/>
          <p:cNvSpPr txBox="1"/>
          <p:nvPr/>
        </p:nvSpPr>
        <p:spPr>
          <a:xfrm>
            <a:off x="251460" y="6061710"/>
            <a:ext cx="350647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l"/>
            <a:r>
              <a:rPr lang="en-US" altLang="zh-CN" sz="1800" dirty="0">
                <a:latin typeface="Calibri" panose="020F0502020204030204" charset="0"/>
                <a:cs typeface="Calibri" panose="020F0502020204030204" charset="0"/>
              </a:rPr>
              <a:t>m</a:t>
            </a:r>
            <a:r>
              <a:rPr lang="zh-CN" altLang="en-US" sz="1800" dirty="0">
                <a:latin typeface="Calibri" panose="020F0502020204030204" charset="0"/>
                <a:cs typeface="Calibri" panose="020F0502020204030204" charset="0"/>
              </a:rPr>
              <a:t>oment of inertia after the reducer</a:t>
            </a:r>
            <a:endParaRPr lang="zh-TW" altLang="en-US" sz="1800" dirty="0">
              <a:latin typeface="Calibri" panose="020F0502020204030204" charset="0"/>
              <a:ea typeface="MS Mincho" pitchFamily="1" charset="-128"/>
              <a:cs typeface="Calibri" panose="020F0502020204030204" charset="0"/>
            </a:endParaRPr>
          </a:p>
        </p:txBody>
      </p:sp>
      <p:sp>
        <p:nvSpPr>
          <p:cNvPr id="6189" name="文本框 6188"/>
          <p:cNvSpPr txBox="1"/>
          <p:nvPr/>
        </p:nvSpPr>
        <p:spPr>
          <a:xfrm>
            <a:off x="7092950" y="2420938"/>
            <a:ext cx="477838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en-US" altLang="zh-CN" sz="1600" dirty="0">
                <a:latin typeface="Times New Roman" panose="02020603050405020304" pitchFamily="2" charset="0"/>
                <a:ea typeface="標楷體" pitchFamily="1" charset="-120"/>
              </a:rPr>
              <a:t>1/R</a:t>
            </a:r>
            <a:endParaRPr lang="en-US" altLang="zh-CN" sz="1600" dirty="0">
              <a:latin typeface="Times New Roman" panose="02020603050405020304" pitchFamily="2" charset="0"/>
              <a:ea typeface="標楷體" pitchFamily="1" charset="-120"/>
            </a:endParaRPr>
          </a:p>
        </p:txBody>
      </p:sp>
      <p:sp>
        <p:nvSpPr>
          <p:cNvPr id="6190" name="文本框 6189"/>
          <p:cNvSpPr txBox="1"/>
          <p:nvPr/>
        </p:nvSpPr>
        <p:spPr>
          <a:xfrm>
            <a:off x="92075" y="4575175"/>
            <a:ext cx="749300" cy="5810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en-US" altLang="zh-CN" sz="1600" dirty="0">
                <a:latin typeface="Times New Roman" panose="02020603050405020304" pitchFamily="2" charset="0"/>
                <a:ea typeface="標楷體" pitchFamily="1" charset="-120"/>
              </a:rPr>
              <a:t>D</a:t>
            </a:r>
            <a:r>
              <a:rPr lang="zh-CN" altLang="en-US" sz="1000" dirty="0">
                <a:latin typeface="Times New Roman" panose="02020603050405020304" pitchFamily="2" charset="0"/>
                <a:ea typeface="標楷體" pitchFamily="1" charset="-120"/>
              </a:rPr>
              <a:t>0</a:t>
            </a:r>
            <a:endParaRPr lang="en-US" altLang="zh-CN" sz="1000" dirty="0">
              <a:latin typeface="Times New Roman" panose="02020603050405020304" pitchFamily="2" charset="0"/>
              <a:ea typeface="標楷體" pitchFamily="1" charset="-120"/>
            </a:endParaRPr>
          </a:p>
          <a:p>
            <a:pPr algn="ctr"/>
            <a:r>
              <a:rPr lang="zh-TW" altLang="en-US" sz="1600" dirty="0">
                <a:latin typeface="Times New Roman" panose="02020603050405020304" pitchFamily="2" charset="0"/>
                <a:ea typeface="標楷體" pitchFamily="1" charset="-120"/>
              </a:rPr>
              <a:t>（</a:t>
            </a:r>
            <a:r>
              <a:rPr lang="en-US" altLang="zh-CN" sz="1600" dirty="0">
                <a:latin typeface="Times New Roman" panose="02020603050405020304" pitchFamily="2" charset="0"/>
                <a:ea typeface="標楷體" pitchFamily="1" charset="-120"/>
              </a:rPr>
              <a:t>m</a:t>
            </a:r>
            <a:r>
              <a:rPr lang="zh-TW" altLang="en-US" sz="1600" dirty="0">
                <a:latin typeface="Times New Roman" panose="02020603050405020304" pitchFamily="2" charset="0"/>
                <a:ea typeface="標楷體" pitchFamily="1" charset="-120"/>
              </a:rPr>
              <a:t>）</a:t>
            </a:r>
            <a:endParaRPr lang="zh-TW" altLang="en-US" sz="1600" dirty="0">
              <a:latin typeface="Times New Roman" panose="02020603050405020304" pitchFamily="2" charset="0"/>
              <a:ea typeface="標楷體" pitchFamily="1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文本框 1"/>
              <p:cNvSpPr txBox="1"/>
              <p:nvPr/>
            </p:nvSpPr>
            <p:spPr>
              <a:xfrm>
                <a:off x="3957256" y="3089529"/>
                <a:ext cx="1762125" cy="605790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𝐽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𝐾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f>
                        <m:f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8</m:t>
                          </m:r>
                        </m:den>
                      </m:f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∙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𝑀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𝐾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∙</m:t>
                      </m:r>
                      <m:sSup>
                        <m:sSup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p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𝐷</m:t>
                          </m:r>
                        </m:e>
                        <m:sup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7256" y="3089529"/>
                <a:ext cx="1762125" cy="605790"/>
              </a:xfrm>
              <a:prstGeom prst="rect">
                <a:avLst/>
              </a:prstGeom>
              <a:blipFill rotWithShape="1">
                <a:blip r:embed="rId3"/>
                <a:stretch>
                  <a:fillRect l="-32" t="-42" r="32" b="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/>
              <p:cNvSpPr txBox="1"/>
              <p:nvPr/>
            </p:nvSpPr>
            <p:spPr>
              <a:xfrm>
                <a:off x="4018216" y="4606544"/>
                <a:ext cx="2633345" cy="485775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𝐽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𝐾</m:t>
                        </m:r>
                      </m:sub>
                    </m:sSub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1</m:t>
                        </m:r>
                      </m:num>
                      <m:den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8</m:t>
                        </m:r>
                      </m:den>
                    </m:f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∙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𝑀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𝐾</m:t>
                        </m:r>
                      </m:sub>
                    </m:sSub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∙(</m:t>
                    </m:r>
                    <m:sSup>
                      <m:sSup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zh-CN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0</m:t>
                            </m:r>
                          </m:sub>
                        </m:sSub>
                      </m:e>
                      <m:sup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TW" altLang="en-US" dirty="0">
                    <a:latin typeface="Times New Roman" panose="02020603050405020304" pitchFamily="2" charset="0"/>
                    <a:ea typeface="MS Mincho" pitchFamily="1" charset="-128"/>
                    <a:sym typeface="+mn-ea"/>
                  </a:rPr>
                  <a:t>－</a:t>
                </a:r>
                <a:r>
                  <a:rPr lang="zh-TW" altLang="en-US" dirty="0">
                    <a:latin typeface="Times New Roman" panose="02020603050405020304" pitchFamily="2" charset="0"/>
                    <a:ea typeface="標楷體" pitchFamily="1" charset="-120"/>
                    <a:sym typeface="+mn-ea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zh-CN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1</m:t>
                            </m:r>
                          </m:sub>
                        </m:sSub>
                      </m:e>
                      <m:sup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2</m:t>
                        </m:r>
                      </m:sup>
                    </m:sSup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)</m:t>
                    </m:r>
                  </m:oMath>
                </a14:m>
                <a:endParaRPr lang="zh-CN" altLang="en-US"/>
              </a:p>
            </p:txBody>
          </p:sp>
        </mc:Choice>
        <mc:Fallback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8216" y="4606544"/>
                <a:ext cx="2633345" cy="485775"/>
              </a:xfrm>
              <a:prstGeom prst="rect">
                <a:avLst/>
              </a:prstGeom>
              <a:blipFill rotWithShape="1">
                <a:blip r:embed="rId4"/>
                <a:stretch>
                  <a:fillRect l="-22" t="-52" r="22" b="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/>
              <p:cNvSpPr txBox="1"/>
              <p:nvPr/>
            </p:nvSpPr>
            <p:spPr>
              <a:xfrm>
                <a:off x="4067746" y="5957189"/>
                <a:ext cx="959485" cy="608330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𝐽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𝐿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f>
                        <m:f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𝐾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p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746" y="5957189"/>
                <a:ext cx="959485" cy="608330"/>
              </a:xfrm>
              <a:prstGeom prst="rect">
                <a:avLst/>
              </a:prstGeom>
              <a:blipFill rotWithShape="1">
                <a:blip r:embed="rId5"/>
                <a:stretch>
                  <a:fillRect l="-60" t="-42" r="60" b="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标题 7169"/>
          <p:cNvSpPr>
            <a:spLocks noGrp="1"/>
          </p:cNvSpPr>
          <p:nvPr>
            <p:ph type="title"/>
          </p:nvPr>
        </p:nvSpPr>
        <p:spPr>
          <a:xfrm>
            <a:off x="457200" y="475933"/>
            <a:ext cx="8229600" cy="1143000"/>
          </a:xfrm>
        </p:spPr>
        <p:txBody>
          <a:bodyPr anchor="ctr" anchorCtr="0"/>
          <a:p>
            <a:r>
              <a:rPr lang="zh-CN" altLang="en-US">
                <a:sym typeface="+mn-ea"/>
              </a:rPr>
              <a:t>Inertia </a:t>
            </a:r>
            <a:r>
              <a:rPr lang="en-US" altLang="zh-CN">
                <a:sym typeface="+mn-ea"/>
              </a:rPr>
              <a:t>C</a:t>
            </a:r>
            <a:r>
              <a:rPr lang="zh-CN" altLang="en-US">
                <a:sym typeface="+mn-ea"/>
              </a:rPr>
              <a:t>alculation</a:t>
            </a:r>
            <a:endParaRPr lang="zh-CN" altLang="en-US">
              <a:sym typeface="+mn-ea"/>
            </a:endParaRPr>
          </a:p>
        </p:txBody>
      </p:sp>
      <p:pic>
        <p:nvPicPr>
          <p:cNvPr id="7171" name="图片 7170" descr="直線水平軸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35600" y="2525713"/>
            <a:ext cx="3048000" cy="16954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2" name="文本框 7171"/>
          <p:cNvSpPr txBox="1"/>
          <p:nvPr/>
        </p:nvSpPr>
        <p:spPr>
          <a:xfrm>
            <a:off x="7667625" y="2597150"/>
            <a:ext cx="365125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en-US" altLang="zh-CN" sz="1600" dirty="0">
                <a:latin typeface="Times New Roman" panose="02020603050405020304" pitchFamily="2" charset="0"/>
                <a:ea typeface="標楷體" pitchFamily="1" charset="-120"/>
              </a:rPr>
              <a:t>M</a:t>
            </a:r>
            <a:endParaRPr lang="en-US" altLang="zh-CN" sz="1600" dirty="0">
              <a:latin typeface="Times New Roman" panose="02020603050405020304" pitchFamily="2" charset="0"/>
              <a:ea typeface="標楷體" pitchFamily="1" charset="-120"/>
            </a:endParaRPr>
          </a:p>
        </p:txBody>
      </p:sp>
      <p:sp>
        <p:nvSpPr>
          <p:cNvPr id="7173" name="文本框 7172"/>
          <p:cNvSpPr txBox="1"/>
          <p:nvPr/>
        </p:nvSpPr>
        <p:spPr>
          <a:xfrm>
            <a:off x="6372225" y="3460750"/>
            <a:ext cx="477838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1600" dirty="0">
                <a:latin typeface="Times New Roman" panose="02020603050405020304" pitchFamily="2" charset="0"/>
                <a:ea typeface="標楷體" pitchFamily="1" charset="-120"/>
              </a:rPr>
              <a:t>1/R</a:t>
            </a:r>
            <a:endParaRPr lang="en-US" altLang="zh-CN" sz="1600" dirty="0">
              <a:latin typeface="Times New Roman" panose="02020603050405020304" pitchFamily="2" charset="0"/>
              <a:ea typeface="標楷體" pitchFamily="1" charset="-120"/>
            </a:endParaRPr>
          </a:p>
        </p:txBody>
      </p:sp>
      <p:sp>
        <p:nvSpPr>
          <p:cNvPr id="7174" name="直接连接符 7173"/>
          <p:cNvSpPr/>
          <p:nvPr/>
        </p:nvSpPr>
        <p:spPr>
          <a:xfrm>
            <a:off x="7827963" y="3322638"/>
            <a:ext cx="0" cy="457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75" name="直接连接符 7174"/>
          <p:cNvSpPr/>
          <p:nvPr/>
        </p:nvSpPr>
        <p:spPr>
          <a:xfrm>
            <a:off x="7993063" y="3322638"/>
            <a:ext cx="0" cy="457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76" name="直接连接符 7175"/>
          <p:cNvSpPr/>
          <p:nvPr/>
        </p:nvSpPr>
        <p:spPr>
          <a:xfrm>
            <a:off x="7827963" y="3703638"/>
            <a:ext cx="1619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triangle" w="sm" len="sm"/>
            <a:tailEnd type="triangle" w="sm" len="sm"/>
          </a:ln>
        </p:spPr>
      </p:sp>
      <p:sp>
        <p:nvSpPr>
          <p:cNvPr id="7177" name="文本框 7176"/>
          <p:cNvSpPr txBox="1"/>
          <p:nvPr/>
        </p:nvSpPr>
        <p:spPr>
          <a:xfrm>
            <a:off x="7751763" y="3714750"/>
            <a:ext cx="381000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en-US" altLang="zh-CN" sz="1600" dirty="0">
                <a:latin typeface="Times New Roman" panose="02020603050405020304" pitchFamily="2" charset="0"/>
                <a:ea typeface="標楷體" pitchFamily="1" charset="-120"/>
              </a:rPr>
              <a:t>P</a:t>
            </a:r>
            <a:r>
              <a:rPr lang="en-US" altLang="zh-CN" sz="1000" dirty="0">
                <a:latin typeface="Times New Roman" panose="02020603050405020304" pitchFamily="2" charset="0"/>
                <a:ea typeface="標楷體" pitchFamily="1" charset="-120"/>
              </a:rPr>
              <a:t>B</a:t>
            </a:r>
            <a:endParaRPr lang="en-US" altLang="zh-CN" sz="1000" dirty="0">
              <a:latin typeface="Times New Roman" panose="02020603050405020304" pitchFamily="2" charset="0"/>
              <a:ea typeface="標楷體" pitchFamily="1" charset="-120"/>
            </a:endParaRPr>
          </a:p>
        </p:txBody>
      </p:sp>
      <p:sp>
        <p:nvSpPr>
          <p:cNvPr id="7178" name="文本框 7177"/>
          <p:cNvSpPr txBox="1"/>
          <p:nvPr/>
        </p:nvSpPr>
        <p:spPr>
          <a:xfrm>
            <a:off x="1376680" y="3766185"/>
            <a:ext cx="1917065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l"/>
            <a:r>
              <a:rPr lang="zh-CN" altLang="en-US" sz="1800" dirty="0">
                <a:latin typeface="Calibri" panose="020F0502020204030204" charset="0"/>
                <a:cs typeface="Calibri" panose="020F0502020204030204" charset="0"/>
              </a:rPr>
              <a:t>Linear motion part</a:t>
            </a:r>
            <a:endParaRPr lang="zh-CN" altLang="en-US" sz="1800" dirty="0">
              <a:latin typeface="Calibri" panose="020F0502020204030204" charset="0"/>
              <a:ea typeface="PMingLiU" panose="02020300000000000000" pitchFamily="2" charset="-120"/>
              <a:cs typeface="Calibri" panose="020F0502020204030204" charset="0"/>
            </a:endParaRPr>
          </a:p>
        </p:txBody>
      </p:sp>
      <p:sp>
        <p:nvSpPr>
          <p:cNvPr id="7182" name="文本框 7181"/>
          <p:cNvSpPr txBox="1"/>
          <p:nvPr/>
        </p:nvSpPr>
        <p:spPr>
          <a:xfrm>
            <a:off x="1376680" y="5584825"/>
            <a:ext cx="350647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l"/>
            <a:r>
              <a:rPr lang="en-US" altLang="zh-CN" sz="1800" dirty="0">
                <a:latin typeface="Calibri" panose="020F0502020204030204" charset="0"/>
                <a:cs typeface="Calibri" panose="020F0502020204030204" charset="0"/>
                <a:sym typeface="+mn-ea"/>
              </a:rPr>
              <a:t>m</a:t>
            </a:r>
            <a:r>
              <a:rPr lang="zh-CN" altLang="en-US" sz="1800" dirty="0">
                <a:latin typeface="Calibri" panose="020F0502020204030204" charset="0"/>
                <a:cs typeface="Calibri" panose="020F0502020204030204" charset="0"/>
                <a:sym typeface="+mn-ea"/>
              </a:rPr>
              <a:t>oment of inertia after the reducer</a:t>
            </a:r>
            <a:endParaRPr lang="zh-CN" altLang="en-US" sz="1800" dirty="0">
              <a:latin typeface="Calibri" panose="020F0502020204030204" charset="0"/>
              <a:ea typeface="MS Mincho" pitchFamily="1" charset="-128"/>
              <a:cs typeface="Calibri" panose="020F0502020204030204" charset="0"/>
              <a:sym typeface="+mn-ea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186" name="文本框 7185"/>
              <p:cNvSpPr txBox="1"/>
              <p:nvPr/>
            </p:nvSpPr>
            <p:spPr>
              <a:xfrm>
                <a:off x="395288" y="1547178"/>
                <a:ext cx="5661660" cy="67564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p>
                <a:pPr algn="l"/>
                <a:r>
                  <a:rPr lang="en-US" altLang="zh-CN" sz="1800" dirty="0">
                    <a:latin typeface="Calibri" panose="020F0502020204030204" charset="0"/>
                    <a:cs typeface="Calibri" panose="020F0502020204030204" charset="0"/>
                  </a:rPr>
                  <a:t>2. </a:t>
                </a:r>
                <a:r>
                  <a:rPr lang="zh-CN" altLang="en-US" sz="1800" dirty="0">
                    <a:latin typeface="Calibri" panose="020F0502020204030204" charset="0"/>
                    <a:cs typeface="Calibri" panose="020F0502020204030204" charset="0"/>
                  </a:rPr>
                  <a:t>Inertia calculation when load moves linearly</a:t>
                </a:r>
                <a:r>
                  <a:rPr lang="zh-CN" altLang="en-US" sz="2000" dirty="0">
                    <a:latin typeface="Times New Roman" panose="02020603050405020304" pitchFamily="2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dirty="0">
                            <a:latin typeface="Cambria Math" panose="02040503050406030204" charset="0"/>
                            <a:ea typeface="標楷體" pitchFamily="1" charset="-12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sz="2000" dirty="0">
                            <a:latin typeface="Cambria Math" panose="02040503050406030204" charset="0"/>
                            <a:ea typeface="標楷體" pitchFamily="1" charset="-120"/>
                            <a:cs typeface="Cambria Math" panose="02040503050406030204" charset="0"/>
                          </a:rPr>
                          <m:t>𝐽</m:t>
                        </m:r>
                      </m:e>
                      <m:sub>
                        <m:r>
                          <a:rPr lang="en-US" altLang="zh-CN" sz="2000" dirty="0">
                            <a:latin typeface="Cambria Math" panose="02040503050406030204" charset="0"/>
                            <a:ea typeface="標楷體" pitchFamily="1" charset="-120"/>
                            <a:cs typeface="Cambria Math" panose="02040503050406030204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altLang="zh-CN" sz="2000" dirty="0">
                    <a:latin typeface="Calibri" panose="020F0502020204030204" charset="0"/>
                    <a:ea typeface="標楷體" pitchFamily="1" charset="-120"/>
                    <a:cs typeface="Calibri" panose="020F0502020204030204" charset="0"/>
                    <a:sym typeface="+mn-ea"/>
                  </a:rPr>
                  <a:t>(㎏ • ㎡)</a:t>
                </a:r>
                <a:endParaRPr lang="zh-TW" altLang="en-US" sz="2000" dirty="0">
                  <a:latin typeface="Times New Roman" panose="02020603050405020304" pitchFamily="2" charset="0"/>
                  <a:ea typeface="標楷體" pitchFamily="1" charset="-120"/>
                </a:endParaRPr>
              </a:p>
              <a:p>
                <a:pPr algn="l"/>
                <a:r>
                  <a:rPr lang="en-US" altLang="zh-TW" sz="1800" dirty="0">
                    <a:latin typeface="Calibri" panose="020F0502020204030204" charset="0"/>
                    <a:ea typeface="標楷體" pitchFamily="1" charset="-120"/>
                    <a:cs typeface="Calibri" panose="020F0502020204030204" charset="0"/>
                    <a:sym typeface="+mn-ea"/>
                  </a:rPr>
                  <a:t>(</a:t>
                </a:r>
                <a:r>
                  <a:rPr lang="zh-CN" altLang="en-US" sz="1800" dirty="0">
                    <a:latin typeface="Calibri" panose="020F0502020204030204" charset="0"/>
                    <a:ea typeface="PMingLiU" panose="02020300000000000000" pitchFamily="2" charset="-120"/>
                    <a:cs typeface="Calibri" panose="020F0502020204030204" charset="0"/>
                    <a:sym typeface="+mn-ea"/>
                  </a:rPr>
                  <a:t>Based on the motor shaft</a:t>
                </a:r>
                <a:r>
                  <a:rPr lang="en-US" altLang="zh-CN" sz="1800" dirty="0">
                    <a:latin typeface="Calibri" panose="020F0502020204030204" charset="0"/>
                    <a:ea typeface="PMingLiU" panose="02020300000000000000" pitchFamily="2" charset="-120"/>
                    <a:cs typeface="Calibri" panose="020F0502020204030204" charset="0"/>
                    <a:sym typeface="+mn-ea"/>
                  </a:rPr>
                  <a:t>)</a:t>
                </a:r>
                <a:endParaRPr lang="en-US" altLang="zh-CN" sz="1800" dirty="0">
                  <a:latin typeface="Calibri" panose="020F0502020204030204" charset="0"/>
                  <a:ea typeface="PMingLiU" panose="02020300000000000000" pitchFamily="2" charset="-120"/>
                  <a:cs typeface="Calibri" panose="020F0502020204030204" charset="0"/>
                  <a:sym typeface="+mn-ea"/>
                </a:endParaRPr>
              </a:p>
            </p:txBody>
          </p:sp>
        </mc:Choice>
        <mc:Fallback>
          <p:sp>
            <p:nvSpPr>
              <p:cNvPr id="7186" name="文本框 71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288" y="1547178"/>
                <a:ext cx="5661660" cy="675640"/>
              </a:xfrm>
              <a:prstGeom prst="rect">
                <a:avLst/>
              </a:prstGeom>
              <a:blipFill rotWithShape="1">
                <a:blip r:embed="rId2"/>
                <a:stretch>
                  <a:fillRect l="-6" t="-47" r="6" b="47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本框 2"/>
              <p:cNvSpPr txBox="1"/>
              <p:nvPr/>
            </p:nvSpPr>
            <p:spPr>
              <a:xfrm>
                <a:off x="3131756" y="3617849"/>
                <a:ext cx="1959610" cy="603885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𝐽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𝐾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𝑀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∙</m:t>
                      </m:r>
                      <m:sSup>
                        <m:sSup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p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𝐵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2</m:t>
                              </m:r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𝜋</m:t>
                              </m:r>
                            </m:den>
                          </m:f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)</m:t>
                          </m:r>
                        </m:e>
                        <m:sup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altLang="zh-CN"/>
              </a:p>
            </p:txBody>
          </p:sp>
        </mc:Choice>
        <mc:Fallback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756" y="3617849"/>
                <a:ext cx="1959610" cy="603885"/>
              </a:xfrm>
              <a:prstGeom prst="rect">
                <a:avLst/>
              </a:prstGeom>
              <a:blipFill rotWithShape="1">
                <a:blip r:embed="rId3"/>
                <a:stretch>
                  <a:fillRect l="-29" t="-42" r="29" b="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/>
              <p:cNvSpPr txBox="1"/>
              <p:nvPr/>
            </p:nvSpPr>
            <p:spPr>
              <a:xfrm>
                <a:off x="5466016" y="5484749"/>
                <a:ext cx="951865" cy="608330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𝐽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𝐿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f>
                        <m:f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𝐾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p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6016" y="5484749"/>
                <a:ext cx="951865" cy="608330"/>
              </a:xfrm>
              <a:prstGeom prst="rect">
                <a:avLst/>
              </a:prstGeom>
              <a:blipFill rotWithShape="1">
                <a:blip r:embed="rId4"/>
                <a:stretch>
                  <a:fillRect l="-60" t="-42" r="60" b="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标题 8193"/>
          <p:cNvSpPr>
            <a:spLocks noGrp="1"/>
          </p:cNvSpPr>
          <p:nvPr>
            <p:ph type="title"/>
          </p:nvPr>
        </p:nvSpPr>
        <p:spPr>
          <a:xfrm>
            <a:off x="457200" y="630238"/>
            <a:ext cx="8229600" cy="638175"/>
          </a:xfrm>
        </p:spPr>
        <p:txBody>
          <a:bodyPr anchor="ctr" anchorCtr="0"/>
          <a:p>
            <a:r>
              <a:rPr lang="zh-CN" altLang="en-US">
                <a:sym typeface="+mn-ea"/>
              </a:rPr>
              <a:t>Inertia </a:t>
            </a:r>
            <a:r>
              <a:rPr lang="en-US" altLang="zh-CN">
                <a:sym typeface="+mn-ea"/>
              </a:rPr>
              <a:t>C</a:t>
            </a:r>
            <a:r>
              <a:rPr lang="zh-CN" altLang="en-US">
                <a:sym typeface="+mn-ea"/>
              </a:rPr>
              <a:t>alculation</a:t>
            </a:r>
            <a:endParaRPr lang="zh-CN" altLang="en-US">
              <a:sym typeface="+mn-ea"/>
            </a:endParaRPr>
          </a:p>
        </p:txBody>
      </p:sp>
      <p:pic>
        <p:nvPicPr>
          <p:cNvPr id="8195" name="图片 8194" descr="图片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27763" y="1844675"/>
            <a:ext cx="1876425" cy="1438275"/>
          </a:xfrm>
          <a:prstGeom prst="rect">
            <a:avLst/>
          </a:prstGeom>
          <a:noFill/>
          <a:ln w="9525"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196" name="文本框 8195"/>
              <p:cNvSpPr txBox="1"/>
              <p:nvPr/>
            </p:nvSpPr>
            <p:spPr>
              <a:xfrm>
                <a:off x="539750" y="1773238"/>
                <a:ext cx="4525010" cy="67564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 anchorCtr="0">
                <a:spAutoFit/>
              </a:bodyPr>
              <a:p>
                <a:pPr algn="l"/>
                <a:r>
                  <a:rPr lang="en-US" altLang="zh-CN" sz="2000" dirty="0">
                    <a:latin typeface="Times New Roman" panose="02020603050405020304" pitchFamily="2" charset="0"/>
                  </a:rPr>
                  <a:t>3. </a:t>
                </a:r>
                <a:r>
                  <a:rPr lang="zh-CN" altLang="en-US" sz="1800" dirty="0">
                    <a:latin typeface="Calibri" panose="020F0502020204030204" charset="0"/>
                    <a:cs typeface="Calibri" panose="020F0502020204030204" charset="0"/>
                  </a:rPr>
                  <a:t>Inertia calculation for belt drive</a:t>
                </a:r>
                <a:r>
                  <a:rPr lang="zh-CN" altLang="en-US" sz="2000" dirty="0">
                    <a:latin typeface="Times New Roman" panose="02020603050405020304" pitchFamily="2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dirty="0">
                            <a:latin typeface="Cambria Math" panose="02040503050406030204" charset="0"/>
                            <a:ea typeface="標楷體" pitchFamily="1" charset="-12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sz="2000" dirty="0">
                            <a:latin typeface="Cambria Math" panose="02040503050406030204" charset="0"/>
                            <a:ea typeface="標楷體" pitchFamily="1" charset="-120"/>
                            <a:cs typeface="Cambria Math" panose="02040503050406030204" charset="0"/>
                          </a:rPr>
                          <m:t>𝐽</m:t>
                        </m:r>
                      </m:e>
                      <m:sub>
                        <m:r>
                          <a:rPr lang="en-US" altLang="zh-CN" sz="2000" dirty="0">
                            <a:latin typeface="Cambria Math" panose="02040503050406030204" charset="0"/>
                            <a:ea typeface="標楷體" pitchFamily="1" charset="-120"/>
                            <a:cs typeface="Cambria Math" panose="02040503050406030204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altLang="zh-CN" sz="2000" dirty="0">
                    <a:latin typeface="Calibri" panose="020F0502020204030204" charset="0"/>
                    <a:ea typeface="標楷體" pitchFamily="1" charset="-120"/>
                    <a:cs typeface="Calibri" panose="020F0502020204030204" charset="0"/>
                    <a:sym typeface="+mn-ea"/>
                  </a:rPr>
                  <a:t>(㎏ • ㎡)</a:t>
                </a:r>
                <a:endParaRPr lang="zh-TW" altLang="en-US" sz="2000" dirty="0">
                  <a:latin typeface="Times New Roman" panose="02020603050405020304" pitchFamily="2" charset="0"/>
                  <a:ea typeface="標楷體" pitchFamily="1" charset="-120"/>
                </a:endParaRPr>
              </a:p>
              <a:p>
                <a:pPr algn="l"/>
                <a:r>
                  <a:rPr lang="en-US" altLang="zh-TW" sz="1800" dirty="0">
                    <a:latin typeface="Calibri" panose="020F0502020204030204" charset="0"/>
                    <a:ea typeface="標楷體" pitchFamily="1" charset="-120"/>
                    <a:cs typeface="Calibri" panose="020F0502020204030204" charset="0"/>
                    <a:sym typeface="+mn-ea"/>
                  </a:rPr>
                  <a:t>(</a:t>
                </a:r>
                <a:r>
                  <a:rPr lang="zh-CN" altLang="en-US" sz="1800" dirty="0">
                    <a:latin typeface="Calibri" panose="020F0502020204030204" charset="0"/>
                    <a:ea typeface="PMingLiU" panose="02020300000000000000" pitchFamily="2" charset="-120"/>
                    <a:cs typeface="Calibri" panose="020F0502020204030204" charset="0"/>
                    <a:sym typeface="+mn-ea"/>
                  </a:rPr>
                  <a:t>Based on the motor shaft</a:t>
                </a:r>
                <a:r>
                  <a:rPr lang="en-US" altLang="zh-CN" sz="1800" dirty="0">
                    <a:latin typeface="Calibri" panose="020F0502020204030204" charset="0"/>
                    <a:ea typeface="PMingLiU" panose="02020300000000000000" pitchFamily="2" charset="-120"/>
                    <a:cs typeface="Calibri" panose="020F0502020204030204" charset="0"/>
                    <a:sym typeface="+mn-ea"/>
                  </a:rPr>
                  <a:t>)</a:t>
                </a:r>
                <a:endParaRPr lang="en-US" altLang="zh-CN" sz="1800" dirty="0">
                  <a:latin typeface="Calibri" panose="020F0502020204030204" charset="0"/>
                  <a:ea typeface="PMingLiU" panose="02020300000000000000" pitchFamily="2" charset="-120"/>
                  <a:cs typeface="Calibri" panose="020F0502020204030204" charset="0"/>
                  <a:sym typeface="+mn-ea"/>
                </a:endParaRPr>
              </a:p>
            </p:txBody>
          </p:sp>
        </mc:Choice>
        <mc:Fallback>
          <p:sp>
            <p:nvSpPr>
              <p:cNvPr id="8196" name="文本框 81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50" y="1773238"/>
                <a:ext cx="4525010" cy="675640"/>
              </a:xfrm>
              <a:prstGeom prst="rect">
                <a:avLst/>
              </a:prstGeom>
              <a:blipFill rotWithShape="1">
                <a:blip r:embed="rId2"/>
                <a:stretch>
                  <a:fillRect t="-47" b="47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97" name="文本框 8196"/>
          <p:cNvSpPr txBox="1"/>
          <p:nvPr/>
        </p:nvSpPr>
        <p:spPr>
          <a:xfrm>
            <a:off x="6897688" y="1557338"/>
            <a:ext cx="466725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en-US" altLang="zh-CN" sz="1600" dirty="0">
                <a:latin typeface="Times New Roman" panose="02020603050405020304" pitchFamily="2" charset="0"/>
                <a:ea typeface="標楷體" pitchFamily="1" charset="-120"/>
              </a:rPr>
              <a:t>M</a:t>
            </a:r>
            <a:r>
              <a:rPr lang="zh-CN" altLang="en-US" sz="1600" dirty="0">
                <a:latin typeface="Times New Roman" panose="02020603050405020304" pitchFamily="2" charset="0"/>
              </a:rPr>
              <a:t>3</a:t>
            </a:r>
            <a:endParaRPr lang="en-US" altLang="zh-CN" sz="1600" dirty="0">
              <a:latin typeface="Times New Roman" panose="02020603050405020304" pitchFamily="2" charset="0"/>
            </a:endParaRPr>
          </a:p>
        </p:txBody>
      </p:sp>
      <p:sp>
        <p:nvSpPr>
          <p:cNvPr id="8198" name="文本框 8197"/>
          <p:cNvSpPr txBox="1"/>
          <p:nvPr/>
        </p:nvSpPr>
        <p:spPr>
          <a:xfrm>
            <a:off x="7905750" y="2060575"/>
            <a:ext cx="466725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en-US" altLang="zh-CN" sz="1600" dirty="0">
                <a:latin typeface="Times New Roman" panose="02020603050405020304" pitchFamily="2" charset="0"/>
                <a:ea typeface="標楷體" pitchFamily="1" charset="-120"/>
              </a:rPr>
              <a:t>M</a:t>
            </a:r>
            <a:r>
              <a:rPr lang="zh-CN" altLang="en-US" sz="1600" dirty="0">
                <a:latin typeface="Times New Roman" panose="02020603050405020304" pitchFamily="2" charset="0"/>
              </a:rPr>
              <a:t>2</a:t>
            </a:r>
            <a:endParaRPr lang="en-US" altLang="zh-CN" sz="1600" dirty="0">
              <a:latin typeface="Times New Roman" panose="02020603050405020304" pitchFamily="2" charset="0"/>
            </a:endParaRPr>
          </a:p>
        </p:txBody>
      </p:sp>
      <p:sp>
        <p:nvSpPr>
          <p:cNvPr id="8199" name="文本框 8198"/>
          <p:cNvSpPr txBox="1"/>
          <p:nvPr/>
        </p:nvSpPr>
        <p:spPr>
          <a:xfrm>
            <a:off x="5961063" y="2060575"/>
            <a:ext cx="466725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en-US" altLang="zh-CN" sz="1600" dirty="0">
                <a:latin typeface="Times New Roman" panose="02020603050405020304" pitchFamily="2" charset="0"/>
                <a:ea typeface="標楷體" pitchFamily="1" charset="-120"/>
              </a:rPr>
              <a:t>M</a:t>
            </a:r>
            <a:r>
              <a:rPr lang="zh-CN" altLang="en-US" sz="1600" dirty="0">
                <a:latin typeface="Times New Roman" panose="02020603050405020304" pitchFamily="2" charset="0"/>
              </a:rPr>
              <a:t>1</a:t>
            </a:r>
            <a:endParaRPr lang="en-US" altLang="zh-CN" sz="1600" dirty="0">
              <a:latin typeface="Times New Roman" panose="02020603050405020304" pitchFamily="2" charset="0"/>
            </a:endParaRPr>
          </a:p>
        </p:txBody>
      </p:sp>
      <p:sp>
        <p:nvSpPr>
          <p:cNvPr id="8200" name="文本框 8199"/>
          <p:cNvSpPr txBox="1"/>
          <p:nvPr/>
        </p:nvSpPr>
        <p:spPr>
          <a:xfrm>
            <a:off x="6588125" y="2060575"/>
            <a:ext cx="354013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en-US" altLang="zh-CN" sz="1600">
                <a:latin typeface="Times New Roman" panose="02020603050405020304" pitchFamily="2" charset="0"/>
              </a:rPr>
              <a:t>r1</a:t>
            </a:r>
            <a:endParaRPr lang="en-US" altLang="zh-CN" sz="1600">
              <a:latin typeface="Times New Roman" panose="02020603050405020304" pitchFamily="2" charset="0"/>
            </a:endParaRPr>
          </a:p>
        </p:txBody>
      </p:sp>
      <p:sp>
        <p:nvSpPr>
          <p:cNvPr id="8201" name="文本框 8200"/>
          <p:cNvSpPr txBox="1"/>
          <p:nvPr/>
        </p:nvSpPr>
        <p:spPr>
          <a:xfrm>
            <a:off x="7602538" y="2133600"/>
            <a:ext cx="354012" cy="3365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en-US" altLang="zh-CN" sz="1600">
                <a:latin typeface="Times New Roman" panose="02020603050405020304" pitchFamily="2" charset="0"/>
              </a:rPr>
              <a:t>r2</a:t>
            </a:r>
            <a:endParaRPr lang="en-US" altLang="zh-CN" sz="1600">
              <a:latin typeface="Times New Roman" panose="02020603050405020304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202" name="文本框 8201"/>
              <p:cNvSpPr txBox="1"/>
              <p:nvPr/>
            </p:nvSpPr>
            <p:spPr>
              <a:xfrm>
                <a:off x="611188" y="2564765"/>
                <a:ext cx="4535487" cy="203009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r>
                  <a:rPr lang="en-US" altLang="zh-CN">
                    <a:latin typeface="Arial" panose="020B0604020202020204" pitchFamily="34" charset="0"/>
                  </a:rPr>
                  <a:t>motor torque  T(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dirty="0">
                        <a:latin typeface="Cambria Math" panose="02040503050406030204" charset="0"/>
                        <a:cs typeface="Cambria Math" panose="02040503050406030204" charset="0"/>
                      </a:rPr>
                      <m:t>N</m:t>
                    </m:r>
                    <m:r>
                      <a:rPr lang="en-US" altLang="zh-CN" dirty="0">
                        <a:latin typeface="Cambria Math" panose="02040503050406030204" charset="0"/>
                        <a:ea typeface="MS Mincho" charset="0"/>
                        <a:cs typeface="Cambria Math" panose="02040503050406030204" charset="0"/>
                      </a:rPr>
                      <m:t>∙</m:t>
                    </m:r>
                    <m:r>
                      <m:rPr>
                        <m:sty m:val="p"/>
                      </m:rPr>
                      <a:rPr lang="en-US" altLang="zh-CN" dirty="0">
                        <a:latin typeface="Cambria Math" panose="02040503050406030204" charset="0"/>
                        <a:cs typeface="Cambria Math" panose="02040503050406030204" charset="0"/>
                      </a:rPr>
                      <m:t>m</m:t>
                    </m:r>
                  </m:oMath>
                </a14:m>
                <a:r>
                  <a:rPr lang="en-US" altLang="zh-CN">
                    <a:latin typeface="Arial" panose="020B0604020202020204" pitchFamily="34" charset="0"/>
                  </a:rPr>
                  <a:t>)</a:t>
                </a:r>
                <a:endParaRPr lang="zh-CN" altLang="en-US">
                  <a:latin typeface="Arial" panose="020B0604020202020204" pitchFamily="34" charset="0"/>
                </a:endParaRPr>
              </a:p>
              <a:p>
                <a:r>
                  <a:rPr lang="en-US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>
                    <a:latin typeface="Arial" panose="020B0604020202020204" pitchFamily="34" charset="0"/>
                    <a:cs typeface="Arial" panose="020B0604020202020204" pitchFamily="34" charset="0"/>
                  </a:rPr>
                  <a:t>oller 1 </a:t>
                </a:r>
                <a:r>
                  <a:rPr lang="en-US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>
                    <a:latin typeface="Arial" panose="020B0604020202020204" pitchFamily="34" charset="0"/>
                    <a:cs typeface="Arial" panose="020B0604020202020204" pitchFamily="34" charset="0"/>
                  </a:rPr>
                  <a:t>ass</a:t>
                </a:r>
                <a:r>
                  <a:rPr lang="en-US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altLang="zh-CN">
                    <a:latin typeface="Arial" panose="020B0604020202020204" pitchFamily="34" charset="0"/>
                    <a:cs typeface="Arial" panose="020B0604020202020204" pitchFamily="34" charset="0"/>
                  </a:rPr>
                  <a:t>M1(kg)</a:t>
                </a:r>
                <a:endParaRPr lang="en-US" altLang="zh-CN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>
                    <a:cs typeface="Arial" panose="020B0604020202020204" pitchFamily="34" charset="0"/>
                    <a:sym typeface="+mn-ea"/>
                  </a:rPr>
                  <a:t>r</a:t>
                </a:r>
                <a:r>
                  <a:rPr>
                    <a:cs typeface="Arial" panose="020B0604020202020204" pitchFamily="34" charset="0"/>
                    <a:sym typeface="+mn-ea"/>
                  </a:rPr>
                  <a:t>oller 1</a:t>
                </a:r>
                <a:r>
                  <a:rPr lang="zh-CN" altLang="en-US">
                    <a:latin typeface="Arial" panose="020B0604020202020204" pitchFamily="34" charset="0"/>
                    <a:cs typeface="Arial" panose="020B0604020202020204" pitchFamily="34" charset="0"/>
                  </a:rPr>
                  <a:t>radius</a:t>
                </a:r>
                <a:r>
                  <a:rPr lang="en-US" altLang="zh-CN">
                    <a:latin typeface="Arial" panose="020B0604020202020204" pitchFamily="34" charset="0"/>
                    <a:cs typeface="Arial" panose="020B0604020202020204" pitchFamily="34" charset="0"/>
                  </a:rPr>
                  <a:t>  r1(m)</a:t>
                </a:r>
                <a:endParaRPr lang="en-US" altLang="zh-CN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>
                    <a:latin typeface="Arial" panose="020B0604020202020204" pitchFamily="34" charset="0"/>
                  </a:rPr>
                  <a:t>r</a:t>
                </a:r>
                <a:r>
                  <a:rPr>
                    <a:latin typeface="Arial" panose="020B0604020202020204" pitchFamily="34" charset="0"/>
                  </a:rPr>
                  <a:t>oller </a:t>
                </a:r>
                <a:r>
                  <a:rPr lang="en-US">
                    <a:latin typeface="Arial" panose="020B0604020202020204" pitchFamily="34" charset="0"/>
                  </a:rPr>
                  <a:t>2</a:t>
                </a:r>
                <a:r>
                  <a:rPr>
                    <a:latin typeface="Arial" panose="020B0604020202020204" pitchFamily="34" charset="0"/>
                  </a:rPr>
                  <a:t> </a:t>
                </a:r>
                <a:r>
                  <a:rPr lang="en-US">
                    <a:latin typeface="Arial" panose="020B0604020202020204" pitchFamily="34" charset="0"/>
                  </a:rPr>
                  <a:t>m</a:t>
                </a:r>
                <a:r>
                  <a:rPr>
                    <a:latin typeface="Arial" panose="020B0604020202020204" pitchFamily="34" charset="0"/>
                  </a:rPr>
                  <a:t>ass</a:t>
                </a:r>
                <a:r>
                  <a:rPr lang="en-US">
                    <a:latin typeface="Arial" panose="020B0604020202020204" pitchFamily="34" charset="0"/>
                  </a:rPr>
                  <a:t>  </a:t>
                </a:r>
                <a:r>
                  <a:rPr lang="en-US" altLang="zh-CN">
                    <a:latin typeface="Arial" panose="020B0604020202020204" pitchFamily="34" charset="0"/>
                  </a:rPr>
                  <a:t>M2(kg)</a:t>
                </a:r>
                <a:endParaRPr lang="en-US" altLang="zh-CN">
                  <a:latin typeface="Arial" panose="020B0604020202020204" pitchFamily="34" charset="0"/>
                </a:endParaRPr>
              </a:p>
              <a:p>
                <a:r>
                  <a:rPr lang="en-US">
                    <a:cs typeface="Arial" panose="020B0604020202020204" pitchFamily="34" charset="0"/>
                    <a:sym typeface="+mn-ea"/>
                  </a:rPr>
                  <a:t>r</a:t>
                </a:r>
                <a:r>
                  <a:rPr>
                    <a:cs typeface="Arial" panose="020B0604020202020204" pitchFamily="34" charset="0"/>
                    <a:sym typeface="+mn-ea"/>
                  </a:rPr>
                  <a:t>oller </a:t>
                </a:r>
                <a:r>
                  <a:rPr lang="en-US">
                    <a:cs typeface="Arial" panose="020B0604020202020204" pitchFamily="34" charset="0"/>
                    <a:sym typeface="+mn-ea"/>
                  </a:rPr>
                  <a:t>2 </a:t>
                </a:r>
                <a:r>
                  <a:rPr lang="zh-CN" altLang="en-US">
                    <a:cs typeface="Arial" panose="020B0604020202020204" pitchFamily="34" charset="0"/>
                    <a:sym typeface="+mn-ea"/>
                  </a:rPr>
                  <a:t>radius</a:t>
                </a:r>
                <a:r>
                  <a:rPr lang="en-US" altLang="zh-CN">
                    <a:cs typeface="Arial" panose="020B0604020202020204" pitchFamily="34" charset="0"/>
                    <a:sym typeface="+mn-ea"/>
                  </a:rPr>
                  <a:t> r2(m)</a:t>
                </a:r>
                <a:endParaRPr lang="en-US" altLang="zh-CN">
                  <a:cs typeface="Arial" panose="020B0604020202020204" pitchFamily="34" charset="0"/>
                  <a:sym typeface="+mn-ea"/>
                </a:endParaRPr>
              </a:p>
              <a:p>
                <a:r>
                  <a:rPr lang="en-US" altLang="zh-CN">
                    <a:latin typeface="Arial" panose="020B0604020202020204" pitchFamily="34" charset="0"/>
                    <a:cs typeface="Arial" panose="020B0604020202020204" pitchFamily="34" charset="0"/>
                  </a:rPr>
                  <a:t>objects mass  M3(kg)</a:t>
                </a:r>
                <a:endParaRPr lang="en-US" altLang="zh-CN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zh-CN" altLang="en-US">
                    <a:latin typeface="Arial" panose="020B0604020202020204" pitchFamily="34" charset="0"/>
                    <a:cs typeface="Arial" panose="020B0604020202020204" pitchFamily="34" charset="0"/>
                  </a:rPr>
                  <a:t>Reduction ratio</a:t>
                </a:r>
                <a:r>
                  <a:rPr lang="en-US" altLang="zh-CN">
                    <a:latin typeface="Arial" panose="020B0604020202020204" pitchFamily="34" charset="0"/>
                    <a:cs typeface="Arial" panose="020B0604020202020204" pitchFamily="34" charset="0"/>
                  </a:rPr>
                  <a:t>  r1/r2=1/R</a:t>
                </a:r>
                <a:endParaRPr lang="en-US" altLang="zh-CN" baseline="3000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202" name="文本框 82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188" y="2564765"/>
                <a:ext cx="4535487" cy="2030095"/>
              </a:xfrm>
              <a:prstGeom prst="rect">
                <a:avLst/>
              </a:prstGeom>
              <a:blipFill rotWithShape="1">
                <a:blip r:embed="rId3"/>
                <a:stretch>
                  <a:fillRect l="-7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文本框 1"/>
              <p:cNvSpPr txBox="1"/>
              <p:nvPr/>
            </p:nvSpPr>
            <p:spPr>
              <a:xfrm>
                <a:off x="683831" y="4710684"/>
                <a:ext cx="4100830" cy="604520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𝐽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𝐿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f>
                        <m:f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2</m:t>
                          </m:r>
                        </m:den>
                      </m:f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∙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𝑀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∙</m:t>
                      </m:r>
                      <m:sSup>
                        <m:sSup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2</m:t>
                          </m:r>
                        </m:sup>
                      </m:sSup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+</m:t>
                      </m:r>
                      <m:f>
                        <m:f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2</m:t>
                          </m:r>
                        </m:den>
                      </m:f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∙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𝑀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∙</m:t>
                      </m:r>
                      <m:sSup>
                        <m:sSup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2</m:t>
                          </m:r>
                        </m:sup>
                      </m:sSup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𝑀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3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∙</m:t>
                      </m:r>
                      <m:sSup>
                        <m:sSup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1</m:t>
                              </m:r>
                            </m:sub>
                          </m:sSub>
                        </m:e>
                        <m:sup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831" y="4710684"/>
                <a:ext cx="4100830" cy="604520"/>
              </a:xfrm>
              <a:prstGeom prst="rect">
                <a:avLst/>
              </a:prstGeom>
              <a:blipFill rotWithShape="1">
                <a:blip r:embed="rId4"/>
                <a:stretch>
                  <a:fillRect l="-14" t="-42" r="14" b="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9218" name="标题 9217"/>
          <p:cNvSpPr>
            <a:spLocks noGrp="1"/>
          </p:cNvSpPr>
          <p:nvPr>
            <p:ph type="title"/>
          </p:nvPr>
        </p:nvSpPr>
        <p:spPr/>
        <p:txBody>
          <a:bodyPr anchor="ctr" anchorCtr="0"/>
          <a:p>
            <a:r>
              <a:rPr lang="zh-CN" altLang="en-US"/>
              <a:t>Servo </a:t>
            </a:r>
            <a:r>
              <a:rPr lang="en-US" altLang="zh-CN"/>
              <a:t>S</a:t>
            </a:r>
            <a:r>
              <a:rPr lang="zh-CN" altLang="en-US"/>
              <a:t>election </a:t>
            </a:r>
            <a:r>
              <a:rPr lang="en-US" altLang="zh-CN"/>
              <a:t>P</a:t>
            </a:r>
            <a:r>
              <a:rPr lang="zh-CN" altLang="en-US"/>
              <a:t>rinciple</a:t>
            </a:r>
            <a:endParaRPr lang="zh-CN" altLang="en-US"/>
          </a:p>
        </p:txBody>
      </p:sp>
      <p:sp>
        <p:nvSpPr>
          <p:cNvPr id="9219" name="文本占位符 9218"/>
          <p:cNvSpPr>
            <a:spLocks noGrp="1"/>
          </p:cNvSpPr>
          <p:nvPr>
            <p:ph type="body" idx="1"/>
          </p:nvPr>
        </p:nvSpPr>
        <p:spPr>
          <a:xfrm>
            <a:off x="220345" y="2276475"/>
            <a:ext cx="8808085" cy="2520950"/>
          </a:xfrm>
        </p:spPr>
        <p:txBody>
          <a:bodyPr/>
          <a:p>
            <a:r>
              <a:rPr lang="en-US" altLang="zh-CN" sz="1800">
                <a:latin typeface="Calibri" panose="020F0502020204030204" charset="0"/>
                <a:cs typeface="Calibri" panose="020F0502020204030204" charset="0"/>
              </a:rPr>
              <a:t>c</a:t>
            </a:r>
            <a:r>
              <a:rPr lang="zh-CN" altLang="en-US" sz="1800">
                <a:latin typeface="Calibri" panose="020F0502020204030204" charset="0"/>
                <a:cs typeface="Calibri" panose="020F0502020204030204" charset="0"/>
              </a:rPr>
              <a:t>ontinuous working torque </a:t>
            </a:r>
            <a:r>
              <a:rPr lang="en-US" altLang="zh-CN" sz="1800">
                <a:latin typeface="Calibri" panose="020F0502020204030204" charset="0"/>
                <a:cs typeface="Calibri" panose="020F0502020204030204" charset="0"/>
              </a:rPr>
              <a:t>&lt; s</a:t>
            </a:r>
            <a:r>
              <a:rPr lang="zh-CN" altLang="en-US" sz="1800">
                <a:latin typeface="Calibri" panose="020F0502020204030204" charset="0"/>
                <a:cs typeface="Calibri" panose="020F0502020204030204" charset="0"/>
              </a:rPr>
              <a:t>ervo motor rated torque</a:t>
            </a:r>
            <a:endParaRPr lang="zh-CN" altLang="en-US" sz="180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1800">
                <a:latin typeface="Calibri" panose="020F0502020204030204" charset="0"/>
                <a:cs typeface="Calibri" panose="020F0502020204030204" charset="0"/>
              </a:rPr>
              <a:t>i</a:t>
            </a:r>
            <a:r>
              <a:rPr lang="zh-CN" altLang="en-US" sz="1800">
                <a:latin typeface="Calibri" panose="020F0502020204030204" charset="0"/>
                <a:cs typeface="Calibri" panose="020F0502020204030204" charset="0"/>
              </a:rPr>
              <a:t>nstantaneous maximum torque </a:t>
            </a:r>
            <a:r>
              <a:rPr lang="en-US" altLang="zh-CN" sz="1800">
                <a:latin typeface="Calibri" panose="020F0502020204030204" charset="0"/>
                <a:cs typeface="Calibri" panose="020F0502020204030204" charset="0"/>
              </a:rPr>
              <a:t>&lt; s</a:t>
            </a:r>
            <a:r>
              <a:rPr sz="1800">
                <a:latin typeface="Calibri" panose="020F0502020204030204" charset="0"/>
                <a:cs typeface="Calibri" panose="020F0502020204030204" charset="0"/>
              </a:rPr>
              <a:t>ervo motor maximum torque (at acceleration)</a:t>
            </a:r>
            <a:endParaRPr sz="180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sz="180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sz="1800">
                <a:latin typeface="Calibri" panose="020F0502020204030204" charset="0"/>
                <a:cs typeface="Calibri" panose="020F0502020204030204" charset="0"/>
              </a:rPr>
              <a:t>oad inertia &lt; 3 times motor rotor inertia</a:t>
            </a:r>
            <a:endParaRPr sz="180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sz="1800">
                <a:latin typeface="Calibri" panose="020F0502020204030204" charset="0"/>
                <a:cs typeface="Calibri" panose="020F0502020204030204" charset="0"/>
              </a:rPr>
              <a:t>c</a:t>
            </a:r>
            <a:r>
              <a:rPr sz="1800">
                <a:latin typeface="Calibri" panose="020F0502020204030204" charset="0"/>
                <a:cs typeface="Calibri" panose="020F0502020204030204" charset="0"/>
              </a:rPr>
              <a:t>ontinuous working speed &lt; motor rated speed</a:t>
            </a:r>
            <a:endParaRPr>
              <a:latin typeface="Calibri" panose="020F0502020204030204" charset="0"/>
              <a:cs typeface="Calibri" panose="020F0502020204030204" charset="0"/>
            </a:endParaRPr>
          </a:p>
          <a:p>
            <a:endParaRPr lang="zh-CN" altLang="en-US"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标题 1024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 anchor="ctr" anchorCtr="0"/>
          <a:p>
            <a:r>
              <a:t>Example calculation 1</a:t>
            </a:r>
          </a:p>
        </p:txBody>
      </p:sp>
      <p:sp>
        <p:nvSpPr>
          <p:cNvPr id="10244" name="文本框 10243"/>
          <p:cNvSpPr txBox="1"/>
          <p:nvPr/>
        </p:nvSpPr>
        <p:spPr>
          <a:xfrm>
            <a:off x="3708400" y="2492375"/>
            <a:ext cx="5003800" cy="1568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>
                <a:latin typeface="Arial" panose="020B0604020202020204" pitchFamily="34" charset="0"/>
              </a:rPr>
              <a:t>Known: disc mass M=50kg, disc diameter D=500mm, disc maximum speed 60rpm, please select servo motor and reducer.</a:t>
            </a:r>
            <a:endParaRPr sz="2400">
              <a:latin typeface="Arial" panose="020B0604020202020204" pitchFamily="34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4925" y="1639570"/>
            <a:ext cx="3375660" cy="511873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标题 11265"/>
          <p:cNvSpPr>
            <a:spLocks noGrp="1"/>
          </p:cNvSpPr>
          <p:nvPr>
            <p:ph type="title"/>
          </p:nvPr>
        </p:nvSpPr>
        <p:spPr>
          <a:xfrm>
            <a:off x="456883" y="71755"/>
            <a:ext cx="8229600" cy="1143000"/>
          </a:xfrm>
        </p:spPr>
        <p:txBody>
          <a:bodyPr anchor="ctr" anchorCtr="0"/>
          <a:p>
            <a:r>
              <a:rPr>
                <a:sym typeface="+mn-ea"/>
              </a:rPr>
              <a:t>Example calculation 1</a:t>
            </a:r>
            <a:endParaRPr lang="en-US" altLang="zh-CN"/>
          </a:p>
        </p:txBody>
      </p:sp>
      <p:sp>
        <p:nvSpPr>
          <p:cNvPr id="11267" name="文本框 11266"/>
          <p:cNvSpPr txBox="1"/>
          <p:nvPr/>
        </p:nvSpPr>
        <p:spPr>
          <a:xfrm>
            <a:off x="3492500" y="1195388"/>
            <a:ext cx="5651500" cy="51136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30000"/>
              </a:spcBef>
            </a:pPr>
            <a:r>
              <a:rPr lang="zh-CN" altLang="en-US" sz="1800">
                <a:latin typeface="Calibri" panose="020F0502020204030204" charset="0"/>
                <a:cs typeface="Calibri" panose="020F0502020204030204" charset="0"/>
              </a:rPr>
              <a:t>Calculate the moment of inertia of the disc</a:t>
            </a:r>
            <a:endParaRPr lang="zh-CN" altLang="en-US" sz="1800">
              <a:latin typeface="Calibri" panose="020F0502020204030204" charset="0"/>
              <a:cs typeface="Calibri" panose="020F0502020204030204" charset="0"/>
            </a:endParaRPr>
          </a:p>
          <a:p>
            <a:pPr>
              <a:spcBef>
                <a:spcPct val="30000"/>
              </a:spcBef>
            </a:pPr>
            <a:endParaRPr lang="zh-CN" altLang="en-US" sz="2000">
              <a:latin typeface="Calibri" panose="020F0502020204030204" charset="0"/>
              <a:cs typeface="Calibri" panose="020F0502020204030204" charset="0"/>
            </a:endParaRPr>
          </a:p>
          <a:p>
            <a:pPr>
              <a:spcBef>
                <a:spcPct val="30000"/>
              </a:spcBef>
            </a:pPr>
            <a:r>
              <a:rPr lang="zh-CN" altLang="en-US" sz="1800">
                <a:latin typeface="Calibri" panose="020F0502020204030204" charset="0"/>
                <a:cs typeface="Calibri" panose="020F0502020204030204" charset="0"/>
              </a:rPr>
              <a:t>Assuming the reduction gear ratio</a:t>
            </a:r>
            <a:r>
              <a:rPr lang="en-US" altLang="zh-CN" sz="1800">
                <a:latin typeface="Calibri" panose="020F0502020204030204" charset="0"/>
                <a:cs typeface="Calibri" panose="020F0502020204030204" charset="0"/>
              </a:rPr>
              <a:t> = 1:R</a:t>
            </a:r>
            <a:endParaRPr lang="en-US" altLang="zh-CN" sz="1800">
              <a:latin typeface="Calibri" panose="020F0502020204030204" charset="0"/>
              <a:cs typeface="Calibri" panose="020F0502020204030204" charset="0"/>
            </a:endParaRPr>
          </a:p>
          <a:p>
            <a:pPr>
              <a:spcBef>
                <a:spcPct val="30000"/>
              </a:spcBef>
            </a:pPr>
            <a:r>
              <a:rPr lang="zh-CN" altLang="en-US" sz="1800">
                <a:latin typeface="Calibri" panose="020F0502020204030204" charset="0"/>
                <a:cs typeface="Calibri" panose="020F0502020204030204" charset="0"/>
              </a:rPr>
              <a:t>Then converted to the load inertia on the servo motor shaft as</a:t>
            </a:r>
            <a:r>
              <a:rPr lang="en-US" altLang="zh-CN" sz="1800">
                <a:latin typeface="Calibri" panose="020F0502020204030204" charset="0"/>
                <a:cs typeface="Calibri" panose="020F0502020204030204" charset="0"/>
              </a:rPr>
              <a:t> 15625 / R</a:t>
            </a:r>
            <a:r>
              <a:rPr lang="en-US" altLang="zh-CN" sz="1800" baseline="30000">
                <a:latin typeface="Calibri" panose="020F0502020204030204" charset="0"/>
                <a:cs typeface="Calibri" panose="020F0502020204030204" charset="0"/>
              </a:rPr>
              <a:t>2</a:t>
            </a:r>
            <a:endParaRPr lang="zh-CN" altLang="en-US" sz="1800">
              <a:latin typeface="Calibri" panose="020F0502020204030204" charset="0"/>
              <a:cs typeface="Calibri" panose="020F0502020204030204" charset="0"/>
            </a:endParaRPr>
          </a:p>
          <a:p>
            <a:pPr>
              <a:spcBef>
                <a:spcPct val="30000"/>
              </a:spcBef>
            </a:pPr>
            <a:r>
              <a:rPr lang="en-US" sz="1800">
                <a:latin typeface="Calibri" panose="020F0502020204030204" charset="0"/>
                <a:cs typeface="Calibri" panose="020F0502020204030204" charset="0"/>
                <a:sym typeface="+mn-ea"/>
              </a:rPr>
              <a:t>because l</a:t>
            </a:r>
            <a:r>
              <a:rPr sz="1800">
                <a:latin typeface="Calibri" panose="020F0502020204030204" charset="0"/>
                <a:cs typeface="Calibri" panose="020F0502020204030204" charset="0"/>
                <a:sym typeface="+mn-ea"/>
              </a:rPr>
              <a:t>oad inertia &lt; 3 times motor rotor inertia</a:t>
            </a:r>
            <a:endParaRPr lang="zh-CN" altLang="en-US" sz="1800">
              <a:latin typeface="Calibri" panose="020F0502020204030204" charset="0"/>
              <a:cs typeface="Calibri" panose="020F0502020204030204" charset="0"/>
            </a:endParaRPr>
          </a:p>
          <a:p>
            <a:pPr>
              <a:spcBef>
                <a:spcPct val="30000"/>
              </a:spcBef>
            </a:pPr>
            <a:r>
              <a:rPr sz="1800">
                <a:latin typeface="Calibri" panose="020F0502020204030204" charset="0"/>
                <a:cs typeface="Calibri" panose="020F0502020204030204" charset="0"/>
              </a:rPr>
              <a:t>If you choose a 400W motor</a:t>
            </a:r>
            <a:r>
              <a:rPr lang="en-US" sz="1800">
                <a:latin typeface="Calibri" panose="020F0502020204030204" charset="0"/>
                <a:cs typeface="Calibri" panose="020F0502020204030204" charset="0"/>
              </a:rPr>
              <a:t>, </a:t>
            </a:r>
            <a:r>
              <a:rPr lang="en-US" altLang="zh-CN" sz="1800">
                <a:latin typeface="Calibri" panose="020F0502020204030204" charset="0"/>
                <a:cs typeface="Calibri" panose="020F0502020204030204" charset="0"/>
              </a:rPr>
              <a:t>JM = 0.277kg.cm</a:t>
            </a:r>
            <a:r>
              <a:rPr lang="en-US" altLang="zh-CN" sz="1800" baseline="30000">
                <a:latin typeface="Calibri" panose="020F0502020204030204" charset="0"/>
                <a:cs typeface="Calibri" panose="020F0502020204030204" charset="0"/>
              </a:rPr>
              <a:t>2</a:t>
            </a:r>
            <a:endParaRPr lang="en-US" altLang="zh-CN" sz="1800" baseline="30000">
              <a:latin typeface="Calibri" panose="020F0502020204030204" charset="0"/>
              <a:cs typeface="Calibri" panose="020F0502020204030204" charset="0"/>
            </a:endParaRPr>
          </a:p>
          <a:p>
            <a:pPr>
              <a:spcBef>
                <a:spcPct val="30000"/>
              </a:spcBef>
            </a:pPr>
            <a:r>
              <a:rPr lang="en-US" altLang="zh-CN" sz="1800">
                <a:latin typeface="Calibri" panose="020F0502020204030204" charset="0"/>
                <a:cs typeface="Calibri" panose="020F0502020204030204" charset="0"/>
              </a:rPr>
              <a:t>15625 / R</a:t>
            </a:r>
            <a:r>
              <a:rPr lang="en-US" altLang="zh-CN" sz="1800" baseline="30000">
                <a:latin typeface="Calibri" panose="020F0502020204030204" charset="0"/>
                <a:cs typeface="Calibri" panose="020F0502020204030204" charset="0"/>
              </a:rPr>
              <a:t>2 </a:t>
            </a:r>
            <a:r>
              <a:rPr lang="en-US" altLang="zh-CN" sz="1800">
                <a:latin typeface="Calibri" panose="020F0502020204030204" charset="0"/>
                <a:cs typeface="Calibri" panose="020F0502020204030204" charset="0"/>
              </a:rPr>
              <a:t>&lt; 3*0.277</a:t>
            </a:r>
            <a:r>
              <a:rPr lang="zh-CN" altLang="en-US" sz="1800">
                <a:latin typeface="Calibri" panose="020F0502020204030204" charset="0"/>
                <a:cs typeface="Calibri" panose="020F0502020204030204" charset="0"/>
              </a:rPr>
              <a:t>，</a:t>
            </a:r>
            <a:r>
              <a:rPr lang="en-US" altLang="zh-CN" sz="1800">
                <a:latin typeface="Calibri" panose="020F0502020204030204" charset="0"/>
                <a:cs typeface="Calibri" panose="020F0502020204030204" charset="0"/>
              </a:rPr>
              <a:t>R</a:t>
            </a:r>
            <a:r>
              <a:rPr lang="en-US" altLang="zh-CN" sz="1800" baseline="30000">
                <a:latin typeface="Calibri" panose="020F0502020204030204" charset="0"/>
                <a:cs typeface="Calibri" panose="020F0502020204030204" charset="0"/>
              </a:rPr>
              <a:t>2 </a:t>
            </a:r>
            <a:r>
              <a:rPr lang="en-US" altLang="zh-CN" sz="1800">
                <a:latin typeface="Calibri" panose="020F0502020204030204" charset="0"/>
                <a:cs typeface="Calibri" panose="020F0502020204030204" charset="0"/>
              </a:rPr>
              <a:t>&gt; 18803</a:t>
            </a:r>
            <a:r>
              <a:rPr lang="zh-CN" altLang="en-US" sz="1800">
                <a:latin typeface="Calibri" panose="020F0502020204030204" charset="0"/>
                <a:cs typeface="Calibri" panose="020F0502020204030204" charset="0"/>
              </a:rPr>
              <a:t>，</a:t>
            </a:r>
            <a:r>
              <a:rPr lang="en-US" altLang="zh-CN" sz="1800">
                <a:latin typeface="Calibri" panose="020F0502020204030204" charset="0"/>
                <a:cs typeface="Calibri" panose="020F0502020204030204" charset="0"/>
              </a:rPr>
              <a:t>R &gt; 137</a:t>
            </a:r>
            <a:endParaRPr lang="en-US" altLang="zh-CN" sz="1800">
              <a:latin typeface="Calibri" panose="020F0502020204030204" charset="0"/>
              <a:cs typeface="Calibri" panose="020F0502020204030204" charset="0"/>
            </a:endParaRPr>
          </a:p>
          <a:p>
            <a:pPr>
              <a:spcBef>
                <a:spcPct val="30000"/>
              </a:spcBef>
            </a:pPr>
            <a:r>
              <a:rPr lang="zh-CN" altLang="en-US" sz="1800">
                <a:latin typeface="Calibri" panose="020F0502020204030204" charset="0"/>
                <a:cs typeface="Calibri" panose="020F0502020204030204" charset="0"/>
              </a:rPr>
              <a:t>output speed</a:t>
            </a:r>
            <a:r>
              <a:rPr lang="en-US" altLang="zh-CN" sz="1800">
                <a:latin typeface="Calibri" panose="020F0502020204030204" charset="0"/>
                <a:cs typeface="Calibri" panose="020F0502020204030204" charset="0"/>
              </a:rPr>
              <a:t>=3000/137=22 rpm, </a:t>
            </a:r>
            <a:r>
              <a:rPr lang="zh-CN" altLang="en-US" sz="1800">
                <a:latin typeface="Calibri" panose="020F0502020204030204" charset="0"/>
                <a:cs typeface="Calibri" panose="020F0502020204030204" charset="0"/>
              </a:rPr>
              <a:t>can not meet the requirements。</a:t>
            </a:r>
            <a:endParaRPr lang="zh-CN" altLang="en-US" sz="1800">
              <a:latin typeface="Calibri" panose="020F0502020204030204" charset="0"/>
              <a:cs typeface="Calibri" panose="020F0502020204030204" charset="0"/>
            </a:endParaRPr>
          </a:p>
          <a:p>
            <a:pPr>
              <a:spcBef>
                <a:spcPct val="30000"/>
              </a:spcBef>
            </a:pPr>
            <a:r>
              <a:rPr sz="1800">
                <a:latin typeface="Calibri" panose="020F0502020204030204" charset="0"/>
                <a:cs typeface="Calibri" panose="020F0502020204030204" charset="0"/>
                <a:sym typeface="+mn-ea"/>
              </a:rPr>
              <a:t>If you choose a </a:t>
            </a:r>
            <a:r>
              <a:rPr lang="en-US" sz="1800">
                <a:latin typeface="Calibri" panose="020F0502020204030204" charset="0"/>
                <a:cs typeface="Calibri" panose="020F0502020204030204" charset="0"/>
                <a:sym typeface="+mn-ea"/>
              </a:rPr>
              <a:t>5</a:t>
            </a:r>
            <a:r>
              <a:rPr sz="1800">
                <a:latin typeface="Calibri" panose="020F0502020204030204" charset="0"/>
                <a:cs typeface="Calibri" panose="020F0502020204030204" charset="0"/>
                <a:sym typeface="+mn-ea"/>
              </a:rPr>
              <a:t>00W motor</a:t>
            </a:r>
            <a:r>
              <a:rPr lang="zh-CN" altLang="en-US" sz="1800">
                <a:latin typeface="Calibri" panose="020F0502020204030204" charset="0"/>
                <a:cs typeface="Calibri" panose="020F0502020204030204" charset="0"/>
              </a:rPr>
              <a:t>，</a:t>
            </a:r>
            <a:r>
              <a:rPr lang="en-US" altLang="zh-CN" sz="1800">
                <a:latin typeface="Calibri" panose="020F0502020204030204" charset="0"/>
                <a:cs typeface="Calibri" panose="020F0502020204030204" charset="0"/>
              </a:rPr>
              <a:t>JM = 8.17kg.cm</a:t>
            </a:r>
            <a:r>
              <a:rPr lang="en-US" altLang="zh-CN" sz="1800" baseline="30000">
                <a:latin typeface="Calibri" panose="020F0502020204030204" charset="0"/>
                <a:cs typeface="Calibri" panose="020F0502020204030204" charset="0"/>
              </a:rPr>
              <a:t>2</a:t>
            </a:r>
            <a:r>
              <a:rPr lang="zh-CN" altLang="en-US" sz="1800">
                <a:latin typeface="Calibri" panose="020F0502020204030204" charset="0"/>
                <a:cs typeface="Calibri" panose="020F0502020204030204" charset="0"/>
              </a:rPr>
              <a:t>，</a:t>
            </a:r>
            <a:r>
              <a:rPr lang="en-US" altLang="zh-CN" sz="1800">
                <a:latin typeface="Calibri" panose="020F0502020204030204" charset="0"/>
                <a:cs typeface="Calibri" panose="020F0502020204030204" charset="0"/>
              </a:rPr>
              <a:t>15625 / R</a:t>
            </a:r>
            <a:r>
              <a:rPr lang="en-US" altLang="zh-CN" sz="1800" baseline="30000">
                <a:latin typeface="Calibri" panose="020F0502020204030204" charset="0"/>
                <a:cs typeface="Calibri" panose="020F0502020204030204" charset="0"/>
              </a:rPr>
              <a:t>2</a:t>
            </a:r>
            <a:r>
              <a:rPr lang="en-US" altLang="zh-CN" sz="1800">
                <a:latin typeface="Calibri" panose="020F0502020204030204" charset="0"/>
                <a:cs typeface="Calibri" panose="020F0502020204030204" charset="0"/>
              </a:rPr>
              <a:t> &lt; 3*8.17</a:t>
            </a:r>
            <a:r>
              <a:rPr lang="zh-CN" altLang="en-US" sz="1800">
                <a:latin typeface="Calibri" panose="020F0502020204030204" charset="0"/>
                <a:cs typeface="Calibri" panose="020F0502020204030204" charset="0"/>
              </a:rPr>
              <a:t>，</a:t>
            </a:r>
            <a:r>
              <a:rPr lang="en-US" altLang="zh-CN" sz="1800">
                <a:latin typeface="Calibri" panose="020F0502020204030204" charset="0"/>
                <a:cs typeface="Calibri" panose="020F0502020204030204" charset="0"/>
              </a:rPr>
              <a:t>R</a:t>
            </a:r>
            <a:r>
              <a:rPr lang="en-US" altLang="zh-CN" sz="1800" baseline="30000">
                <a:latin typeface="Calibri" panose="020F0502020204030204" charset="0"/>
                <a:cs typeface="Calibri" panose="020F0502020204030204" charset="0"/>
              </a:rPr>
              <a:t>2</a:t>
            </a:r>
            <a:r>
              <a:rPr lang="en-US" altLang="zh-CN" sz="1800">
                <a:latin typeface="Calibri" panose="020F0502020204030204" charset="0"/>
                <a:cs typeface="Calibri" panose="020F0502020204030204" charset="0"/>
              </a:rPr>
              <a:t> &gt; 637</a:t>
            </a:r>
            <a:r>
              <a:rPr lang="zh-CN" altLang="en-US" sz="1800">
                <a:latin typeface="Calibri" panose="020F0502020204030204" charset="0"/>
                <a:cs typeface="Calibri" panose="020F0502020204030204" charset="0"/>
              </a:rPr>
              <a:t>，</a:t>
            </a:r>
            <a:r>
              <a:rPr lang="en-US" altLang="zh-CN" sz="1800">
                <a:latin typeface="Calibri" panose="020F0502020204030204" charset="0"/>
                <a:cs typeface="Calibri" panose="020F0502020204030204" charset="0"/>
              </a:rPr>
              <a:t>R &gt; 25</a:t>
            </a:r>
            <a:endParaRPr lang="en-US" altLang="zh-CN" sz="1800">
              <a:latin typeface="Calibri" panose="020F0502020204030204" charset="0"/>
              <a:cs typeface="Calibri" panose="020F0502020204030204" charset="0"/>
            </a:endParaRPr>
          </a:p>
          <a:p>
            <a:pPr>
              <a:spcBef>
                <a:spcPct val="30000"/>
              </a:spcBef>
            </a:pPr>
            <a:r>
              <a:rPr lang="zh-CN" altLang="en-US" sz="1800">
                <a:latin typeface="Calibri" panose="020F0502020204030204" charset="0"/>
                <a:cs typeface="Calibri" panose="020F0502020204030204" charset="0"/>
                <a:sym typeface="+mn-ea"/>
              </a:rPr>
              <a:t>output speed</a:t>
            </a:r>
            <a:r>
              <a:rPr lang="en-US" altLang="zh-CN" sz="1800">
                <a:latin typeface="Calibri" panose="020F0502020204030204" charset="0"/>
                <a:cs typeface="Calibri" panose="020F0502020204030204" charset="0"/>
              </a:rPr>
              <a:t>=2000/25=80 rpm, </a:t>
            </a:r>
            <a:r>
              <a:rPr lang="zh-CN" altLang="en-US" sz="1800">
                <a:latin typeface="Calibri" panose="020F0502020204030204" charset="0"/>
                <a:cs typeface="Calibri" panose="020F0502020204030204" charset="0"/>
                <a:sym typeface="+mn-ea"/>
              </a:rPr>
              <a:t>meet the requirements</a:t>
            </a:r>
            <a:endParaRPr lang="zh-CN" altLang="en-US" sz="1800">
              <a:latin typeface="Calibri" panose="020F0502020204030204" charset="0"/>
              <a:cs typeface="Calibri" panose="020F0502020204030204" charset="0"/>
            </a:endParaRPr>
          </a:p>
          <a:p>
            <a:pPr>
              <a:spcBef>
                <a:spcPct val="30000"/>
              </a:spcBef>
            </a:pPr>
            <a:r>
              <a:rPr lang="zh-CN" altLang="en-US" sz="1800" b="1">
                <a:latin typeface="Arial" panose="020B0604020202020204" pitchFamily="34" charset="0"/>
              </a:rPr>
              <a:t>This transmission method has little resistance and ignores torque calculation.</a:t>
            </a:r>
            <a:endParaRPr lang="zh-CN" altLang="en-US" sz="1800" b="1">
              <a:latin typeface="Arial" panose="020B0604020202020204" pitchFamily="34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4925" y="1591945"/>
            <a:ext cx="3406775" cy="516636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文本框 1"/>
              <p:cNvSpPr txBox="1"/>
              <p:nvPr/>
            </p:nvSpPr>
            <p:spPr>
              <a:xfrm>
                <a:off x="3492436" y="1411859"/>
                <a:ext cx="3148965" cy="640080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𝐽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𝐾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f>
                        <m:f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𝑀</m:t>
                          </m:r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p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8</m:t>
                          </m:r>
                        </m:den>
                      </m:f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15625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 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𝑘𝑔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∙</m:t>
                      </m:r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𝑐</m:t>
                      </m:r>
                      <m:sSup>
                        <m:sSup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p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𝑚</m:t>
                          </m:r>
                        </m:e>
                        <m:sup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436" y="1411859"/>
                <a:ext cx="3148965" cy="640080"/>
              </a:xfrm>
              <a:prstGeom prst="rect">
                <a:avLst/>
              </a:prstGeom>
              <a:blipFill rotWithShape="1">
                <a:blip r:embed="rId3"/>
                <a:stretch>
                  <a:fillRect l="-18" t="-40" r="18" b="4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标题 12289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 anchor="ctr" anchorCtr="0"/>
          <a:p>
            <a:r>
              <a:rPr>
                <a:sym typeface="+mn-ea"/>
              </a:rPr>
              <a:t>Example calculation </a:t>
            </a:r>
            <a:r>
              <a:rPr lang="en-US">
                <a:sym typeface="+mn-ea"/>
              </a:rPr>
              <a:t>2</a:t>
            </a:r>
            <a:endParaRPr lang="en-US">
              <a:sym typeface="+mn-ea"/>
            </a:endParaRPr>
          </a:p>
        </p:txBody>
      </p:sp>
      <p:pic>
        <p:nvPicPr>
          <p:cNvPr id="12291" name="图片 12290" descr="GunTongFuZai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3850" y="1125538"/>
            <a:ext cx="6877050" cy="3340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2" name="文本框 12291"/>
          <p:cNvSpPr txBox="1"/>
          <p:nvPr/>
        </p:nvSpPr>
        <p:spPr>
          <a:xfrm>
            <a:off x="3431540" y="3213100"/>
            <a:ext cx="5460365" cy="2399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>
              <a:spcBef>
                <a:spcPct val="50000"/>
              </a:spcBef>
            </a:pPr>
            <a:r>
              <a:rPr lang="zh-CN" altLang="en-US" sz="1800">
                <a:latin typeface="Arial" panose="020B0604020202020204" pitchFamily="34" charset="0"/>
              </a:rPr>
              <a:t>This transmission mode is the same as the </a:t>
            </a:r>
            <a:r>
              <a:rPr lang="en-US" altLang="zh-CN" sz="1800">
                <a:latin typeface="Arial" panose="020B0604020202020204" pitchFamily="34" charset="0"/>
              </a:rPr>
              <a:t>example calculation 1</a:t>
            </a:r>
            <a:r>
              <a:rPr lang="zh-CN" altLang="en-US" sz="1800">
                <a:latin typeface="Arial" panose="020B0604020202020204" pitchFamily="34" charset="0"/>
              </a:rPr>
              <a:t>. The calculation of the load inertia is mainly considered when selecting the model, and the calculation formula is also the same as the </a:t>
            </a:r>
            <a:r>
              <a:rPr lang="en-US" altLang="zh-CN" sz="1800">
                <a:sym typeface="+mn-ea"/>
              </a:rPr>
              <a:t>example calculation 1</a:t>
            </a:r>
            <a:r>
              <a:rPr lang="zh-CN" altLang="en-US" sz="1800">
                <a:latin typeface="Arial" panose="020B0604020202020204" pitchFamily="34" charset="0"/>
              </a:rPr>
              <a:t>.</a:t>
            </a:r>
            <a:endParaRPr lang="zh-CN" altLang="en-US" sz="1800">
              <a:latin typeface="Arial" panose="020B0604020202020204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zh-CN" altLang="en-US" sz="2400" b="1">
                <a:latin typeface="Arial" panose="020B0604020202020204" pitchFamily="34" charset="0"/>
              </a:rPr>
              <a:t>Summary: Rotating loads mainly consider inertia calculation</a:t>
            </a:r>
            <a:endParaRPr lang="zh-CN" altLang="en-US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PLACING_PICTURE_USER_VIEWPORT" val="{&quot;height&quot;:8985,&quot;width&quot;:5925}"/>
</p:tagLst>
</file>

<file path=ppt/tags/tag2.xml><?xml version="1.0" encoding="utf-8"?>
<p:tagLst xmlns:p="http://schemas.openxmlformats.org/presentationml/2006/main">
  <p:tag name="KSO_WM_UNIT_PLACING_PICTURE_USER_VIEWPORT" val="{&quot;height&quot;:8985,&quot;width&quot;:5925}"/>
</p:tagLst>
</file>

<file path=ppt/tags/tag3.xml><?xml version="1.0" encoding="utf-8"?>
<p:tagLst xmlns:p="http://schemas.openxmlformats.org/presentationml/2006/main">
  <p:tag name="COMMONDATA" val="eyJoZGlkIjoiZjcyODIyZTUwMWMxZTNkMjcyOTk4NGViNzQxNGIzYzAifQ=="/>
</p:tagLst>
</file>

<file path=ppt/theme/theme1.xml><?xml version="1.0" encoding="utf-8"?>
<a:theme xmlns:a="http://schemas.openxmlformats.org/drawingml/2006/main" name="delta-cimic_zi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5667</Words>
  <Application>WPS 演示</Application>
  <PresentationFormat/>
  <Paragraphs>294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40" baseType="lpstr">
      <vt:lpstr>Arial</vt:lpstr>
      <vt:lpstr>宋体</vt:lpstr>
      <vt:lpstr>Wingdings</vt:lpstr>
      <vt:lpstr>黑体</vt:lpstr>
      <vt:lpstr>Calibri</vt:lpstr>
      <vt:lpstr>Times New Roman</vt:lpstr>
      <vt:lpstr>標楷體</vt:lpstr>
      <vt:lpstr>Cambria Math</vt:lpstr>
      <vt:lpstr>MS Mincho</vt:lpstr>
      <vt:lpstr>华文中宋</vt:lpstr>
      <vt:lpstr>PMingLiU</vt:lpstr>
      <vt:lpstr>MS Mincho</vt:lpstr>
      <vt:lpstr>微软雅黑</vt:lpstr>
      <vt:lpstr>Arial Unicode MS</vt:lpstr>
      <vt:lpstr>RomanS</vt:lpstr>
      <vt:lpstr>MDJpn Gothic16</vt:lpstr>
      <vt:lpstr>华文仿宋</vt:lpstr>
      <vt:lpstr>华文宋体</vt:lpstr>
      <vt:lpstr>华文彩云</vt:lpstr>
      <vt:lpstr>仿宋</vt:lpstr>
      <vt:lpstr>华文楷体</vt:lpstr>
      <vt:lpstr>delta-cimic_zi</vt:lpstr>
      <vt:lpstr>Torque Calculation</vt:lpstr>
      <vt:lpstr>Torque Calculation</vt:lpstr>
      <vt:lpstr>Inertia Calculation</vt:lpstr>
      <vt:lpstr>Inertia Calculation</vt:lpstr>
      <vt:lpstr>Inertia Calculation</vt:lpstr>
      <vt:lpstr>Servo Selection Principle</vt:lpstr>
      <vt:lpstr>Example calculation 1</vt:lpstr>
      <vt:lpstr>Example calculation 1</vt:lpstr>
      <vt:lpstr>Example calculation 2</vt:lpstr>
      <vt:lpstr>Example calculation 3</vt:lpstr>
      <vt:lpstr>Example calculation 3</vt:lpstr>
      <vt:lpstr>举例计算2</vt:lpstr>
      <vt:lpstr>举例计算3</vt:lpstr>
      <vt:lpstr>举例计算3</vt:lpstr>
      <vt:lpstr>举例计算3</vt:lpstr>
      <vt:lpstr>举例计算3</vt:lpstr>
      <vt:lpstr>举例计算3</vt:lpstr>
      <vt:lpstr>决定伺服电机大小的因素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醉清风</cp:lastModifiedBy>
  <cp:revision>16</cp:revision>
  <dcterms:created xsi:type="dcterms:W3CDTF">2013-06-24T09:14:00Z</dcterms:created>
  <dcterms:modified xsi:type="dcterms:W3CDTF">2022-06-07T04:21:20Z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2052-11.1.0.11744</vt:lpwstr>
  </property>
  <property fmtid="{D5CDD505-2E9C-101B-9397-08002B2CF9AE}" pid="3" name="ICV">
    <vt:lpwstr>02663966AD93460AB95288118A29D18C</vt:lpwstr>
  </property>
</Properties>
</file>