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4776" r:id="rId2"/>
    <p:sldId id="4941" r:id="rId3"/>
    <p:sldId id="5000" r:id="rId4"/>
    <p:sldId id="5092" r:id="rId5"/>
    <p:sldId id="5149" r:id="rId6"/>
    <p:sldId id="5115" r:id="rId7"/>
    <p:sldId id="5166" r:id="rId8"/>
    <p:sldId id="5132" r:id="rId9"/>
    <p:sldId id="5079" r:id="rId10"/>
    <p:sldId id="5104" r:id="rId11"/>
    <p:sldId id="5113" r:id="rId12"/>
    <p:sldId id="5142" r:id="rId13"/>
    <p:sldId id="5111" r:id="rId14"/>
    <p:sldId id="5112" r:id="rId15"/>
    <p:sldId id="5117" r:id="rId16"/>
    <p:sldId id="5145" r:id="rId17"/>
    <p:sldId id="5151" r:id="rId18"/>
    <p:sldId id="5141" r:id="rId19"/>
    <p:sldId id="5146" r:id="rId20"/>
    <p:sldId id="5150" r:id="rId21"/>
    <p:sldId id="5119" r:id="rId22"/>
    <p:sldId id="4939"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4" userDrawn="1">
          <p15:clr>
            <a:srgbClr val="A4A3A4"/>
          </p15:clr>
        </p15:guide>
        <p15:guide id="2" pos="3869" userDrawn="1">
          <p15:clr>
            <a:srgbClr val="A4A3A4"/>
          </p15:clr>
        </p15:guide>
        <p15:guide id="3" pos="512" userDrawn="1">
          <p15:clr>
            <a:srgbClr val="A4A3A4"/>
          </p15:clr>
        </p15:guide>
        <p15:guide id="4" orient="horz" pos="4175" userDrawn="1">
          <p15:clr>
            <a:srgbClr val="A4A3A4"/>
          </p15:clr>
        </p15:guide>
        <p15:guide id="5" pos="7554" userDrawn="1">
          <p15:clr>
            <a:srgbClr val="A4A3A4"/>
          </p15:clr>
        </p15:guide>
        <p15:guide id="6" pos="68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10FAE"/>
    <a:srgbClr val="18B29D"/>
    <a:srgbClr val="1A2DFD"/>
    <a:srgbClr val="FF66CC"/>
    <a:srgbClr val="FFFFFF"/>
    <a:srgbClr val="C00000"/>
    <a:srgbClr val="38AABA"/>
    <a:srgbClr val="1E6C7A"/>
    <a:srgbClr val="B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6387" autoAdjust="0"/>
  </p:normalViewPr>
  <p:slideViewPr>
    <p:cSldViewPr showGuides="1">
      <p:cViewPr>
        <p:scale>
          <a:sx n="66" d="100"/>
          <a:sy n="66" d="100"/>
        </p:scale>
        <p:origin x="1099" y="245"/>
      </p:cViewPr>
      <p:guideLst>
        <p:guide orient="horz" pos="254"/>
        <p:guide pos="3869"/>
        <p:guide pos="512"/>
        <p:guide orient="horz" pos="4175"/>
        <p:guide pos="7554"/>
        <p:guide pos="6882"/>
      </p:guideLst>
    </p:cSldViewPr>
  </p:slideViewPr>
  <p:outlineViewPr>
    <p:cViewPr>
      <p:scale>
        <a:sx n="100" d="100"/>
        <a:sy n="100" d="100"/>
      </p:scale>
      <p:origin x="0" y="-10374"/>
    </p:cViewPr>
  </p:outlineViewPr>
  <p:notesTextViewPr>
    <p:cViewPr>
      <p:scale>
        <a:sx n="3" d="2"/>
        <a:sy n="3" d="2"/>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2024/3/1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2024/3/1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首先是新功能介绍</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latin typeface="黑体" panose="02010609060101010101" charset="-122"/>
              <a:ea typeface="黑体" panose="02010609060101010101" charset="-122"/>
              <a:cs typeface="Arial" panose="020B0604020202020204" pitchFamily="34" charset="0"/>
              <a:sym typeface="+mn-ea"/>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cxnSp>
        <p:nvCxnSpPr>
          <p:cNvPr id="19" name="直接连接符 18"/>
          <p:cNvCxnSpPr/>
          <p:nvPr userDrawn="1"/>
        </p:nvCxnSpPr>
        <p:spPr>
          <a:xfrm flipV="1">
            <a:off x="1275150" y="906330"/>
            <a:ext cx="11052321" cy="1"/>
          </a:xfrm>
          <a:prstGeom prst="line">
            <a:avLst/>
          </a:prstGeom>
          <a:ln w="15875" cmpd="sng">
            <a:solidFill>
              <a:srgbClr val="18B29D"/>
            </a:solidFill>
          </a:ln>
          <a:effectLst/>
        </p:spPr>
        <p:style>
          <a:lnRef idx="2">
            <a:schemeClr val="accent1"/>
          </a:lnRef>
          <a:fillRef idx="0">
            <a:schemeClr val="accent1"/>
          </a:fillRef>
          <a:effectRef idx="1">
            <a:schemeClr val="accent1"/>
          </a:effectRef>
          <a:fontRef idx="minor">
            <a:schemeClr val="tx1"/>
          </a:fontRef>
        </p:style>
      </p:cxnSp>
      <p:grpSp>
        <p:nvGrpSpPr>
          <p:cNvPr id="20" name="组合 19"/>
          <p:cNvGrpSpPr/>
          <p:nvPr userDrawn="1"/>
        </p:nvGrpSpPr>
        <p:grpSpPr>
          <a:xfrm>
            <a:off x="556279" y="349355"/>
            <a:ext cx="556875" cy="556844"/>
            <a:chOff x="406574" y="236732"/>
            <a:chExt cx="612048" cy="593261"/>
          </a:xfrm>
        </p:grpSpPr>
        <p:sp>
          <p:nvSpPr>
            <p:cNvPr id="21" name="矩形 20"/>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2" name="矩形 21"/>
            <p:cNvSpPr/>
            <p:nvPr userDrawn="1"/>
          </p:nvSpPr>
          <p:spPr>
            <a:xfrm>
              <a:off x="694606" y="512239"/>
              <a:ext cx="324016" cy="317754"/>
            </a:xfrm>
            <a:prstGeom prst="rect">
              <a:avLst/>
            </a:prstGeom>
            <a:solidFill>
              <a:srgbClr val="18B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pic>
        <p:nvPicPr>
          <p:cNvPr id="23" name="图片 3" descr="维控logo中文副本"/>
          <p:cNvPicPr>
            <a:picLocks noChangeAspect="1"/>
          </p:cNvPicPr>
          <p:nvPr userDrawn="1"/>
        </p:nvPicPr>
        <p:blipFill>
          <a:blip r:embed="rId2" cstate="print"/>
          <a:stretch>
            <a:fillRect/>
          </a:stretch>
        </p:blipFill>
        <p:spPr>
          <a:xfrm>
            <a:off x="10277177" y="375919"/>
            <a:ext cx="2182416" cy="427709"/>
          </a:xfrm>
          <a:prstGeom prst="rect">
            <a:avLst/>
          </a:prstGeom>
          <a:noFill/>
          <a:ln w="9525">
            <a:no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par>
                                <p:cTn id="11" presetID="22" presetClass="entr" presetSubtype="8"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无背景">
    <p:spTree>
      <p:nvGrpSpPr>
        <p:cNvPr id="1" name=""/>
        <p:cNvGrpSpPr/>
        <p:nvPr/>
      </p:nvGrpSpPr>
      <p:grpSpPr>
        <a:xfrm>
          <a:off x="0" y="0"/>
          <a:ext cx="0" cy="0"/>
          <a:chOff x="0" y="0"/>
          <a:chExt cx="0" cy="0"/>
        </a:xfrm>
      </p:grpSpPr>
      <p:sp>
        <p:nvSpPr>
          <p:cNvPr id="3" name="内容占位符 2"/>
          <p:cNvSpPr>
            <a:spLocks noGrp="1"/>
          </p:cNvSpPr>
          <p:nvPr>
            <p:ph idx="1"/>
          </p:nvPr>
        </p:nvSpPr>
        <p:spPr>
          <a:xfrm>
            <a:off x="454961" y="1110247"/>
            <a:ext cx="12050089" cy="553263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593685" y="6703595"/>
            <a:ext cx="3000375" cy="385072"/>
          </a:xfrm>
        </p:spPr>
        <p:txBody>
          <a:bodyPr/>
          <a:lstStyle/>
          <a:p>
            <a:fld id="{9125718D-374B-48EB-A1E7-112597E392CE}" type="datetimeFigureOut">
              <a:rPr lang="zh-CN" altLang="en-US" smtClean="0"/>
              <a:t>2024/3/1</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80394C02-8E92-4DF7-AA55-62B0BA459C6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75436" y="376143"/>
            <a:ext cx="8293039" cy="464750"/>
          </a:xfrm>
        </p:spPr>
        <p:txBody>
          <a:bodyPr vert="horz" lIns="68580" tIns="34290" rIns="68580" bIns="34290" rtlCol="0" anchor="ctr">
            <a:noAutofit/>
          </a:bodyPr>
          <a:lstStyle>
            <a:lvl1pPr algn="l">
              <a:defRPr lang="zh-CN" altLang="en-US" sz="3095"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D67E1CCE-4C69-481E-8A82-8C3A41A945F4}" type="datetimeFigureOut">
              <a:rPr lang="zh-CN" altLang="en-US" smtClean="0"/>
              <a:t>2024/3/1</a:t>
            </a:fld>
            <a:endParaRPr lang="zh-CN" altLang="en-US"/>
          </a:p>
        </p:txBody>
      </p:sp>
      <p:sp>
        <p:nvSpPr>
          <p:cNvPr id="4" name="页脚占位符 3"/>
          <p:cNvSpPr>
            <a:spLocks noGrp="1"/>
          </p:cNvSpPr>
          <p:nvPr>
            <p:ph type="ftr" sz="quarter" idx="11"/>
          </p:nvPr>
        </p:nvSpPr>
        <p:spPr>
          <a:xfrm>
            <a:off x="4393406" y="6736995"/>
            <a:ext cx="4071938" cy="385072"/>
          </a:xfrm>
        </p:spPr>
        <p:txBody>
          <a:bodyPr/>
          <a:lstStyle>
            <a:lvl1pPr>
              <a:defRPr sz="1475"/>
            </a:lvl1pPr>
          </a:lstStyle>
          <a:p>
            <a:endParaRPr lang="zh-CN" altLang="en-US"/>
          </a:p>
        </p:txBody>
      </p:sp>
      <p:sp>
        <p:nvSpPr>
          <p:cNvPr id="5" name="灯片编号占位符 4"/>
          <p:cNvSpPr>
            <a:spLocks noGrp="1"/>
          </p:cNvSpPr>
          <p:nvPr>
            <p:ph type="sldNum" sz="quarter" idx="12"/>
          </p:nvPr>
        </p:nvSpPr>
        <p:spPr>
          <a:xfrm>
            <a:off x="10479825" y="6731962"/>
            <a:ext cx="1721441" cy="428426"/>
          </a:xfrm>
        </p:spPr>
        <p:txBody>
          <a:bodyPr/>
          <a:lstStyle>
            <a:lvl1pPr algn="ctr">
              <a:defRPr sz="1970">
                <a:latin typeface="Impact" panose="020B0806030902050204" pitchFamily="34" charset="0"/>
              </a:defRPr>
            </a:lvl1pPr>
          </a:lstStyle>
          <a:p>
            <a:fld id="{FCC3A858-5ED0-4B4A-8756-97846365D733}" type="slidenum">
              <a:rPr lang="zh-CN" altLang="en-US" smtClean="0"/>
              <a:t>‹#›</a:t>
            </a:fld>
            <a:endParaRPr lang="zh-CN" altLang="en-US"/>
          </a:p>
        </p:txBody>
      </p:sp>
      <p:cxnSp>
        <p:nvCxnSpPr>
          <p:cNvPr id="12" name="直接连接符 11"/>
          <p:cNvCxnSpPr/>
          <p:nvPr userDrawn="1"/>
        </p:nvCxnSpPr>
        <p:spPr>
          <a:xfrm flipV="1">
            <a:off x="1275150" y="906330"/>
            <a:ext cx="11052321" cy="1"/>
          </a:xfrm>
          <a:prstGeom prst="line">
            <a:avLst/>
          </a:prstGeom>
          <a:ln w="15875" cmpd="sng">
            <a:solidFill>
              <a:srgbClr val="18B29D"/>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userDrawn="1"/>
        </p:nvGrpSpPr>
        <p:grpSpPr>
          <a:xfrm>
            <a:off x="556279" y="349355"/>
            <a:ext cx="556875" cy="556844"/>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userDrawn="1"/>
          </p:nvSpPr>
          <p:spPr>
            <a:xfrm>
              <a:off x="694606" y="512239"/>
              <a:ext cx="324016" cy="317754"/>
            </a:xfrm>
            <a:prstGeom prst="rect">
              <a:avLst/>
            </a:prstGeom>
            <a:solidFill>
              <a:srgbClr val="18B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pic>
        <p:nvPicPr>
          <p:cNvPr id="6149" name="图片 3" descr="维控logo中文副本"/>
          <p:cNvPicPr>
            <a:picLocks noChangeAspect="1"/>
          </p:cNvPicPr>
          <p:nvPr userDrawn="1"/>
        </p:nvPicPr>
        <p:blipFill>
          <a:blip r:embed="rId2" cstate="print"/>
          <a:stretch>
            <a:fillRect/>
          </a:stretch>
        </p:blipFill>
        <p:spPr>
          <a:xfrm>
            <a:off x="10277177" y="375919"/>
            <a:ext cx="2182416" cy="427709"/>
          </a:xfrm>
          <a:prstGeom prst="rect">
            <a:avLst/>
          </a:prstGeom>
          <a:noFill/>
          <a:ln w="9525">
            <a:noFill/>
            <a:miter/>
          </a:ln>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2024/3/1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8.xml"/><Relationship Id="rId7"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0" y="1910848"/>
            <a:ext cx="4904362" cy="5321802"/>
          </a:xfrm>
          <a:custGeom>
            <a:avLst/>
            <a:gdLst>
              <a:gd name="T0" fmla="*/ 0 w 2197"/>
              <a:gd name="T1" fmla="*/ 0 h 2384"/>
              <a:gd name="T2" fmla="*/ 2197 w 2197"/>
              <a:gd name="T3" fmla="*/ 2384 h 2384"/>
              <a:gd name="T4" fmla="*/ 0 w 2197"/>
              <a:gd name="T5" fmla="*/ 2384 h 2384"/>
              <a:gd name="T6" fmla="*/ 0 w 2197"/>
              <a:gd name="T7" fmla="*/ 0 h 2384"/>
            </a:gdLst>
            <a:ahLst/>
            <a:cxnLst>
              <a:cxn ang="0">
                <a:pos x="T0" y="T1"/>
              </a:cxn>
              <a:cxn ang="0">
                <a:pos x="T2" y="T3"/>
              </a:cxn>
              <a:cxn ang="0">
                <a:pos x="T4" y="T5"/>
              </a:cxn>
              <a:cxn ang="0">
                <a:pos x="T6" y="T7"/>
              </a:cxn>
            </a:cxnLst>
            <a:rect l="0" t="0" r="r" b="b"/>
            <a:pathLst>
              <a:path w="2197" h="2384">
                <a:moveTo>
                  <a:pt x="0" y="0"/>
                </a:moveTo>
                <a:lnTo>
                  <a:pt x="2197" y="2384"/>
                </a:lnTo>
                <a:lnTo>
                  <a:pt x="0" y="2384"/>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0" y="1910848"/>
            <a:ext cx="4904362" cy="5321802"/>
          </a:xfrm>
          <a:custGeom>
            <a:avLst/>
            <a:gdLst>
              <a:gd name="T0" fmla="*/ 0 w 2197"/>
              <a:gd name="T1" fmla="*/ 0 h 2384"/>
              <a:gd name="T2" fmla="*/ 2197 w 2197"/>
              <a:gd name="T3" fmla="*/ 2384 h 2384"/>
              <a:gd name="T4" fmla="*/ 0 w 2197"/>
              <a:gd name="T5" fmla="*/ 430 h 2384"/>
              <a:gd name="T6" fmla="*/ 0 w 2197"/>
              <a:gd name="T7" fmla="*/ 0 h 2384"/>
            </a:gdLst>
            <a:ahLst/>
            <a:cxnLst>
              <a:cxn ang="0">
                <a:pos x="T0" y="T1"/>
              </a:cxn>
              <a:cxn ang="0">
                <a:pos x="T2" y="T3"/>
              </a:cxn>
              <a:cxn ang="0">
                <a:pos x="T4" y="T5"/>
              </a:cxn>
              <a:cxn ang="0">
                <a:pos x="T6" y="T7"/>
              </a:cxn>
            </a:cxnLst>
            <a:rect l="0" t="0" r="r" b="b"/>
            <a:pathLst>
              <a:path w="2197" h="2384">
                <a:moveTo>
                  <a:pt x="0" y="0"/>
                </a:moveTo>
                <a:lnTo>
                  <a:pt x="2197" y="2384"/>
                </a:lnTo>
                <a:lnTo>
                  <a:pt x="0" y="430"/>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9" name="Freeform 9"/>
          <p:cNvSpPr/>
          <p:nvPr/>
        </p:nvSpPr>
        <p:spPr bwMode="auto">
          <a:xfrm>
            <a:off x="0" y="0"/>
            <a:ext cx="9761846" cy="5949079"/>
          </a:xfrm>
          <a:custGeom>
            <a:avLst/>
            <a:gdLst>
              <a:gd name="T0" fmla="*/ 4373 w 4373"/>
              <a:gd name="T1" fmla="*/ 0 h 2665"/>
              <a:gd name="T2" fmla="*/ 0 w 4373"/>
              <a:gd name="T3" fmla="*/ 2665 h 2665"/>
              <a:gd name="T4" fmla="*/ 0 w 4373"/>
              <a:gd name="T5" fmla="*/ 2185 h 2665"/>
              <a:gd name="T6" fmla="*/ 4373 w 4373"/>
              <a:gd name="T7" fmla="*/ 0 h 2665"/>
            </a:gdLst>
            <a:ahLst/>
            <a:cxnLst>
              <a:cxn ang="0">
                <a:pos x="T0" y="T1"/>
              </a:cxn>
              <a:cxn ang="0">
                <a:pos x="T2" y="T3"/>
              </a:cxn>
              <a:cxn ang="0">
                <a:pos x="T4" y="T5"/>
              </a:cxn>
              <a:cxn ang="0">
                <a:pos x="T6" y="T7"/>
              </a:cxn>
            </a:cxnLst>
            <a:rect l="0" t="0" r="r" b="b"/>
            <a:pathLst>
              <a:path w="4373" h="2665">
                <a:moveTo>
                  <a:pt x="4373" y="0"/>
                </a:moveTo>
                <a:lnTo>
                  <a:pt x="0" y="2665"/>
                </a:lnTo>
                <a:lnTo>
                  <a:pt x="0" y="2185"/>
                </a:lnTo>
                <a:lnTo>
                  <a:pt x="4373"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11" name="矩形 259"/>
          <p:cNvSpPr>
            <a:spLocks noChangeArrowheads="1"/>
          </p:cNvSpPr>
          <p:nvPr/>
        </p:nvSpPr>
        <p:spPr bwMode="auto">
          <a:xfrm>
            <a:off x="6213351" y="2834005"/>
            <a:ext cx="6436473" cy="1846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6000" b="1" dirty="0">
                <a:latin typeface="黑体" panose="02010609060101010101" charset="-122"/>
                <a:ea typeface="黑体" panose="02010609060101010101" charset="-122"/>
                <a:cs typeface="Arial" panose="020B0604020202020204" pitchFamily="34" charset="0"/>
              </a:rPr>
              <a:t>VD2</a:t>
            </a:r>
            <a:r>
              <a:rPr lang="zh-CN" altLang="en-US" sz="6000" b="1" dirty="0">
                <a:latin typeface="黑体" panose="02010609060101010101" charset="-122"/>
                <a:ea typeface="黑体" panose="02010609060101010101" charset="-122"/>
                <a:cs typeface="Arial" panose="020B0604020202020204" pitchFamily="34" charset="0"/>
              </a:rPr>
              <a:t> </a:t>
            </a:r>
            <a:r>
              <a:rPr lang="en-US" altLang="zh-CN" sz="6000" b="1" dirty="0">
                <a:latin typeface="黑体" panose="02010609060101010101" charset="-122"/>
                <a:ea typeface="黑体" panose="02010609060101010101" charset="-122"/>
                <a:cs typeface="Arial" panose="020B0604020202020204" pitchFamily="34" charset="0"/>
              </a:rPr>
              <a:t>Series </a:t>
            </a:r>
            <a:r>
              <a:rPr lang="en-US" altLang="zh-CN" sz="6000" b="1" dirty="0">
                <a:solidFill>
                  <a:schemeClr val="tx1"/>
                </a:solidFill>
                <a:latin typeface="黑体" panose="02010609060101010101" charset="-122"/>
                <a:ea typeface="黑体" panose="02010609060101010101" charset="-122"/>
                <a:cs typeface="Arial" panose="020B0604020202020204" pitchFamily="34" charset="0"/>
              </a:rPr>
              <a:t>V1.20</a:t>
            </a:r>
            <a:r>
              <a:rPr lang="en-US" altLang="zh-CN" sz="6000" b="1" dirty="0">
                <a:latin typeface="黑体" panose="02010609060101010101" charset="-122"/>
                <a:ea typeface="黑体" panose="02010609060101010101" charset="-122"/>
                <a:cs typeface="Arial" panose="020B0604020202020204" pitchFamily="34" charset="0"/>
              </a:rPr>
              <a:t> Version Update</a:t>
            </a:r>
            <a:endParaRPr lang="en-US" altLang="zh-CN" sz="4000" b="1" dirty="0">
              <a:solidFill>
                <a:schemeClr val="tx1"/>
              </a:solidFill>
              <a:latin typeface="黑体" panose="02010609060101010101" charset="-122"/>
              <a:ea typeface="黑体" panose="02010609060101010101"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1"/>
                                        </p:tgtEl>
                                      </p:cBhvr>
                                    </p:animEffect>
                                  </p:childTnLst>
                                </p:cTn>
                              </p:par>
                            </p:childTnLst>
                          </p:cTn>
                        </p:par>
                        <p:par>
                          <p:cTn id="27" fill="hold">
                            <p:stCondLst>
                              <p:cond delay="33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1"/>
                                        </p:tgtEl>
                                      </p:cBhvr>
                                    </p:animEffect>
                                    <p:animScale>
                                      <p:cBhvr>
                                        <p:cTn id="30"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bldLvl="0" animBg="1"/>
      <p:bldP spid="11"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87884" y="433947"/>
            <a:ext cx="8928100" cy="443198"/>
          </a:xfrm>
          <a:noFill/>
        </p:spPr>
        <p:txBody>
          <a:bodyPr wrap="square" lIns="0" tIns="0" rIns="0" bIns="0" rtlCol="0" anchor="ctr">
            <a:spAutoFit/>
          </a:bodyPr>
          <a:lstStyle/>
          <a:p>
            <a:pPr fontAlgn="auto">
              <a:spcAft>
                <a:spcPts val="0"/>
              </a:spcAft>
            </a:pPr>
            <a:r>
              <a:rPr lang="en-US" altLang="zh-CN" sz="3200" dirty="0"/>
              <a:t>VD2-TA1G undervoltage point modification </a:t>
            </a:r>
            <a:endParaRPr lang="zh-CN" altLang="en-US" sz="3200" dirty="0"/>
          </a:p>
        </p:txBody>
      </p:sp>
      <p:pic>
        <p:nvPicPr>
          <p:cNvPr id="32" name="图片 3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a:xfrm>
            <a:off x="1245235" y="2176780"/>
            <a:ext cx="4396740" cy="2795905"/>
          </a:xfrm>
          <a:prstGeom prst="rect">
            <a:avLst/>
          </a:prstGeom>
        </p:spPr>
      </p:pic>
      <p:pic>
        <p:nvPicPr>
          <p:cNvPr id="34" name="图片 3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a:xfrm>
            <a:off x="6532245" y="2176145"/>
            <a:ext cx="4439920" cy="2825750"/>
          </a:xfrm>
          <a:prstGeom prst="rect">
            <a:avLst/>
          </a:prstGeom>
        </p:spPr>
      </p:pic>
      <p:sp>
        <p:nvSpPr>
          <p:cNvPr id="5" name="文本框 4"/>
          <p:cNvSpPr txBox="1"/>
          <p:nvPr>
            <p:custDataLst>
              <p:tags r:id="rId3"/>
            </p:custDataLst>
          </p:nvPr>
        </p:nvSpPr>
        <p:spPr>
          <a:xfrm>
            <a:off x="1271270" y="1563370"/>
            <a:ext cx="2350135" cy="521970"/>
          </a:xfrm>
          <a:prstGeom prst="rect">
            <a:avLst/>
          </a:prstGeom>
          <a:noFill/>
        </p:spPr>
        <p:txBody>
          <a:bodyPr wrap="square" rtlCol="0">
            <a:spAutoFit/>
          </a:bodyPr>
          <a:lstStyle/>
          <a:p>
            <a:r>
              <a:rPr lang="en-US" altLang="zh-CN" sz="2800"/>
              <a:t>V1.19</a:t>
            </a:r>
          </a:p>
        </p:txBody>
      </p:sp>
      <p:sp>
        <p:nvSpPr>
          <p:cNvPr id="6" name="文本框 5"/>
          <p:cNvSpPr txBox="1"/>
          <p:nvPr>
            <p:custDataLst>
              <p:tags r:id="rId4"/>
            </p:custDataLst>
          </p:nvPr>
        </p:nvSpPr>
        <p:spPr>
          <a:xfrm>
            <a:off x="6532245" y="1654175"/>
            <a:ext cx="2350135" cy="521970"/>
          </a:xfrm>
          <a:prstGeom prst="rect">
            <a:avLst/>
          </a:prstGeom>
          <a:noFill/>
        </p:spPr>
        <p:txBody>
          <a:bodyPr wrap="square" rtlCol="0">
            <a:spAutoFit/>
          </a:bodyPr>
          <a:lstStyle/>
          <a:p>
            <a:r>
              <a:rPr lang="en-US" altLang="zh-CN" sz="2800"/>
              <a:t>V1.20</a:t>
            </a:r>
          </a:p>
        </p:txBody>
      </p:sp>
      <p:sp>
        <p:nvSpPr>
          <p:cNvPr id="7" name="矩形 6"/>
          <p:cNvSpPr/>
          <p:nvPr>
            <p:custDataLst>
              <p:tags r:id="rId5"/>
            </p:custDataLst>
          </p:nvPr>
        </p:nvSpPr>
        <p:spPr>
          <a:xfrm>
            <a:off x="2181225" y="5487670"/>
            <a:ext cx="8232775" cy="1304290"/>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文本框 7"/>
          <p:cNvSpPr txBox="1"/>
          <p:nvPr>
            <p:custDataLst>
              <p:tags r:id="rId6"/>
            </p:custDataLst>
          </p:nvPr>
        </p:nvSpPr>
        <p:spPr>
          <a:xfrm>
            <a:off x="2543758" y="5669280"/>
            <a:ext cx="7771234" cy="953135"/>
          </a:xfrm>
          <a:prstGeom prst="rect">
            <a:avLst/>
          </a:prstGeom>
          <a:noFill/>
        </p:spPr>
        <p:txBody>
          <a:bodyPr wrap="square" rtlCol="0">
            <a:spAutoFit/>
          </a:bodyPr>
          <a:lstStyle/>
          <a:p>
            <a:r>
              <a:rPr lang="en-US" altLang="zh-CN" sz="2800" dirty="0"/>
              <a:t>Change the DC undervoltage protection point of VD2-021TA1G from 420V to 350V.</a:t>
            </a:r>
            <a:endParaRPr lang="zh-CN"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1100455" y="376555"/>
            <a:ext cx="9458325" cy="492125"/>
          </a:xfrm>
          <a:prstGeom prst="rect">
            <a:avLst/>
          </a:prstGeom>
          <a:noFill/>
        </p:spPr>
        <p:txBody>
          <a:bodyPr wrap="square" lIns="0" tIns="0" rIns="0" bIns="0" rtlCol="0" anchor="ctr">
            <a:spAutoFit/>
          </a:bodyPr>
          <a:lstStyle>
            <a:defPPr>
              <a:defRPr lang="zh-CN"/>
            </a:defPPr>
            <a:lvl1pPr algn="ctr">
              <a:defRPr sz="3200">
                <a:latin typeface="印品黑体" panose="00000500000000000000" pitchFamily="2" charset="-122"/>
                <a:ea typeface="印品黑体" panose="00000500000000000000" pitchFamily="2" charset="-122"/>
              </a:defRPr>
            </a:lvl1pPr>
          </a:lstStyle>
          <a:p>
            <a:pPr algn="l" fontAlgn="auto">
              <a:spcAft>
                <a:spcPts val="0"/>
              </a:spcAft>
            </a:pPr>
            <a:r>
              <a:rPr lang="en-US" dirty="0">
                <a:sym typeface="+mn-ea"/>
              </a:rPr>
              <a:t>[</a:t>
            </a:r>
            <a:r>
              <a:rPr dirty="0">
                <a:sym typeface="+mn-ea"/>
              </a:rPr>
              <a:t>P1-19</a:t>
            </a:r>
            <a:r>
              <a:rPr lang="en-US" dirty="0">
                <a:sym typeface="+mn-ea"/>
              </a:rPr>
              <a:t>]</a:t>
            </a:r>
            <a:endParaRPr lang="en-US" altLang="zh-CN" dirty="0"/>
          </a:p>
        </p:txBody>
      </p:sp>
      <p:sp>
        <p:nvSpPr>
          <p:cNvPr id="11" name="矩形 10"/>
          <p:cNvSpPr/>
          <p:nvPr/>
        </p:nvSpPr>
        <p:spPr>
          <a:xfrm>
            <a:off x="2613025" y="5200650"/>
            <a:ext cx="6912610" cy="1247140"/>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 name="文本框 12"/>
          <p:cNvSpPr txBox="1"/>
          <p:nvPr/>
        </p:nvSpPr>
        <p:spPr>
          <a:xfrm>
            <a:off x="2900680" y="5344795"/>
            <a:ext cx="6417945" cy="902970"/>
          </a:xfrm>
          <a:prstGeom prst="rect">
            <a:avLst/>
          </a:prstGeom>
          <a:noFill/>
        </p:spPr>
        <p:txBody>
          <a:bodyPr wrap="square" rtlCol="0">
            <a:noAutofit/>
          </a:bodyPr>
          <a:lstStyle/>
          <a:p>
            <a:r>
              <a:rPr lang="en-US" altLang="zh-CN" sz="2400" dirty="0"/>
              <a:t>In version V1.20, the default value of torque saturation timeout is adjusted from 1000 to 3000.</a:t>
            </a:r>
            <a:endParaRPr lang="zh-CN" altLang="en-US" sz="2400" dirty="0"/>
          </a:p>
        </p:txBody>
      </p:sp>
      <p:pic>
        <p:nvPicPr>
          <p:cNvPr id="4" name="图片 3">
            <a:extLst>
              <a:ext uri="{FF2B5EF4-FFF2-40B4-BE49-F238E27FC236}">
                <a16:creationId xmlns:a16="http://schemas.microsoft.com/office/drawing/2014/main" id="{61DB077B-211D-A326-4A4E-FA43E18B785C}"/>
              </a:ext>
            </a:extLst>
          </p:cNvPr>
          <p:cNvPicPr>
            <a:picLocks noChangeAspect="1"/>
          </p:cNvPicPr>
          <p:nvPr/>
        </p:nvPicPr>
        <p:blipFill>
          <a:blip r:embed="rId3"/>
          <a:stretch>
            <a:fillRect/>
          </a:stretch>
        </p:blipFill>
        <p:spPr>
          <a:xfrm>
            <a:off x="7617423" y="1600200"/>
            <a:ext cx="3816424" cy="2628836"/>
          </a:xfrm>
          <a:prstGeom prst="rect">
            <a:avLst/>
          </a:prstGeom>
        </p:spPr>
      </p:pic>
      <p:pic>
        <p:nvPicPr>
          <p:cNvPr id="7" name="图片 6">
            <a:extLst>
              <a:ext uri="{FF2B5EF4-FFF2-40B4-BE49-F238E27FC236}">
                <a16:creationId xmlns:a16="http://schemas.microsoft.com/office/drawing/2014/main" id="{CB68BA9F-53F5-B385-23EF-EE66C8BF0B21}"/>
              </a:ext>
            </a:extLst>
          </p:cNvPr>
          <p:cNvPicPr>
            <a:picLocks noChangeAspect="1"/>
          </p:cNvPicPr>
          <p:nvPr/>
        </p:nvPicPr>
        <p:blipFill>
          <a:blip r:embed="rId4"/>
          <a:stretch>
            <a:fillRect/>
          </a:stretch>
        </p:blipFill>
        <p:spPr>
          <a:xfrm>
            <a:off x="1532831" y="1546506"/>
            <a:ext cx="3816423" cy="2637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1316990" y="376555"/>
            <a:ext cx="9458325" cy="492125"/>
          </a:xfrm>
          <a:prstGeom prst="rect">
            <a:avLst/>
          </a:prstGeom>
          <a:noFill/>
        </p:spPr>
        <p:txBody>
          <a:bodyPr wrap="square" lIns="0" tIns="0" rIns="0" bIns="0" rtlCol="0" anchor="ctr">
            <a:spAutoFit/>
          </a:bodyPr>
          <a:lstStyle>
            <a:defPPr>
              <a:defRPr lang="zh-CN"/>
            </a:defPPr>
            <a:lvl1pPr algn="ctr">
              <a:defRPr sz="3200">
                <a:latin typeface="印品黑体" panose="00000500000000000000" pitchFamily="2" charset="-122"/>
                <a:ea typeface="印品黑体" panose="00000500000000000000" pitchFamily="2" charset="-122"/>
              </a:defRPr>
            </a:lvl1pPr>
          </a:lstStyle>
          <a:p>
            <a:pPr algn="l" fontAlgn="auto">
              <a:spcAft>
                <a:spcPts val="0"/>
              </a:spcAft>
            </a:pPr>
            <a:r>
              <a:rPr lang="en-US" altLang="zh-CN" dirty="0">
                <a:sym typeface="+mn-ea"/>
              </a:rPr>
              <a:t>[P10-04]</a:t>
            </a:r>
            <a:endParaRPr lang="en-US" altLang="zh-CN" dirty="0"/>
          </a:p>
        </p:txBody>
      </p:sp>
      <p:sp>
        <p:nvSpPr>
          <p:cNvPr id="5" name="矩形 4"/>
          <p:cNvSpPr/>
          <p:nvPr/>
        </p:nvSpPr>
        <p:spPr>
          <a:xfrm>
            <a:off x="8517607" y="2372815"/>
            <a:ext cx="4176464" cy="2757170"/>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文本框 5"/>
          <p:cNvSpPr txBox="1"/>
          <p:nvPr/>
        </p:nvSpPr>
        <p:spPr>
          <a:xfrm>
            <a:off x="8520349" y="3048643"/>
            <a:ext cx="4245730" cy="1405513"/>
          </a:xfrm>
          <a:prstGeom prst="rect">
            <a:avLst/>
          </a:prstGeom>
          <a:noFill/>
        </p:spPr>
        <p:txBody>
          <a:bodyPr wrap="square" rtlCol="0">
            <a:noAutofit/>
          </a:bodyPr>
          <a:lstStyle/>
          <a:p>
            <a:pPr algn="just"/>
            <a:r>
              <a:rPr lang="en-US" altLang="zh-CN" sz="2000" dirty="0">
                <a:latin typeface="+mn-lt"/>
              </a:rPr>
              <a:t>Modified the range of motor overload protection time coefficient and deleted the function of shielding overload protection fault detection. </a:t>
            </a:r>
            <a:endParaRPr lang="zh-CN" altLang="en-US" sz="2000" dirty="0">
              <a:latin typeface="+mn-lt"/>
            </a:endParaRPr>
          </a:p>
        </p:txBody>
      </p:sp>
      <p:pic>
        <p:nvPicPr>
          <p:cNvPr id="9" name="图片 8">
            <a:extLst>
              <a:ext uri="{FF2B5EF4-FFF2-40B4-BE49-F238E27FC236}">
                <a16:creationId xmlns:a16="http://schemas.microsoft.com/office/drawing/2014/main" id="{A44F0EA0-6558-7EA9-49F6-88526932BCEE}"/>
              </a:ext>
            </a:extLst>
          </p:cNvPr>
          <p:cNvPicPr>
            <a:picLocks noChangeAspect="1"/>
          </p:cNvPicPr>
          <p:nvPr/>
        </p:nvPicPr>
        <p:blipFill>
          <a:blip r:embed="rId3"/>
          <a:stretch>
            <a:fillRect/>
          </a:stretch>
        </p:blipFill>
        <p:spPr>
          <a:xfrm>
            <a:off x="490112" y="1456085"/>
            <a:ext cx="7855252" cy="2295315"/>
          </a:xfrm>
          <a:prstGeom prst="rect">
            <a:avLst/>
          </a:prstGeom>
        </p:spPr>
      </p:pic>
      <p:pic>
        <p:nvPicPr>
          <p:cNvPr id="11" name="图片 10">
            <a:extLst>
              <a:ext uri="{FF2B5EF4-FFF2-40B4-BE49-F238E27FC236}">
                <a16:creationId xmlns:a16="http://schemas.microsoft.com/office/drawing/2014/main" id="{E9ABE533-1BEA-E919-B4C0-03672A86C32C}"/>
              </a:ext>
            </a:extLst>
          </p:cNvPr>
          <p:cNvPicPr>
            <a:picLocks noChangeAspect="1"/>
          </p:cNvPicPr>
          <p:nvPr/>
        </p:nvPicPr>
        <p:blipFill>
          <a:blip r:embed="rId4"/>
          <a:stretch>
            <a:fillRect/>
          </a:stretch>
        </p:blipFill>
        <p:spPr>
          <a:xfrm>
            <a:off x="490112" y="4120381"/>
            <a:ext cx="7855252" cy="22095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74573" y="1906692"/>
            <a:ext cx="3384128" cy="584775"/>
          </a:xfrm>
          <a:prstGeom prst="rect">
            <a:avLst/>
          </a:prstGeom>
          <a:noFill/>
        </p:spPr>
        <p:txBody>
          <a:bodyPr wrap="square" rtlCol="0" anchor="t">
            <a:spAutoFit/>
          </a:bodyPr>
          <a:lstStyle/>
          <a:p>
            <a:pPr algn="l"/>
            <a:r>
              <a:rPr lang="en-US" altLang="zh-CN" sz="3200" dirty="0">
                <a:latin typeface="+mn-lt"/>
                <a:sym typeface="+mn-ea"/>
              </a:rPr>
              <a:t>V1.20 </a:t>
            </a:r>
            <a:r>
              <a:rPr lang="en-US" altLang="zh-CN" sz="3200" dirty="0">
                <a:latin typeface="+mn-lt"/>
                <a:ea typeface="+mn-ea"/>
                <a:sym typeface="+mn-ea"/>
              </a:rPr>
              <a:t>Bug</a:t>
            </a:r>
            <a:r>
              <a:rPr lang="zh-CN" altLang="en-US" sz="3200" dirty="0">
                <a:latin typeface="+mn-lt"/>
                <a:ea typeface="+mn-ea"/>
                <a:sym typeface="+mn-ea"/>
              </a:rPr>
              <a:t> </a:t>
            </a:r>
            <a:r>
              <a:rPr lang="en-US" altLang="zh-CN" sz="3200" dirty="0">
                <a:latin typeface="+mn-lt"/>
                <a:ea typeface="+mn-ea"/>
                <a:sym typeface="+mn-ea"/>
              </a:rPr>
              <a:t>Fixed</a:t>
            </a:r>
            <a:endParaRPr lang="zh-CN" altLang="en-US" sz="3200" dirty="0">
              <a:latin typeface="+mn-lt"/>
              <a:ea typeface="+mn-ea"/>
              <a:sym typeface="+mn-ea"/>
            </a:endParaRPr>
          </a:p>
        </p:txBody>
      </p:sp>
      <p:pic>
        <p:nvPicPr>
          <p:cNvPr id="142" name="Picture 1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22613" y="4116070"/>
            <a:ext cx="815181" cy="1833283"/>
          </a:xfrm>
          <a:prstGeom prst="rect">
            <a:avLst/>
          </a:prstGeom>
          <a:noFill/>
        </p:spPr>
      </p:pic>
      <p:pic>
        <p:nvPicPr>
          <p:cNvPr id="3" name="Picture 1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207970" y="5299425"/>
            <a:ext cx="630459" cy="1410157"/>
          </a:xfrm>
          <a:prstGeom prst="rect">
            <a:avLst/>
          </a:prstGeom>
          <a:noFill/>
        </p:spPr>
      </p:pic>
      <p:pic>
        <p:nvPicPr>
          <p:cNvPr id="10" name="Picture 14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23520" y="6087565"/>
            <a:ext cx="2262154" cy="1131115"/>
          </a:xfrm>
          <a:prstGeom prst="rect">
            <a:avLst/>
          </a:prstGeom>
          <a:noFill/>
        </p:spPr>
      </p:pic>
      <p:pic>
        <p:nvPicPr>
          <p:cNvPr id="11" name="Picture 1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0602404" y="5032185"/>
            <a:ext cx="1253743" cy="1253699"/>
          </a:xfrm>
          <a:prstGeom prst="rect">
            <a:avLst/>
          </a:prstGeom>
          <a:noFill/>
        </p:spPr>
      </p:pic>
      <p:pic>
        <p:nvPicPr>
          <p:cNvPr id="12" name="Picture 14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0235072" y="6281384"/>
            <a:ext cx="371825" cy="371866"/>
          </a:xfrm>
          <a:prstGeom prst="rect">
            <a:avLst/>
          </a:prstGeom>
          <a:noFill/>
        </p:spPr>
      </p:pic>
      <p:pic>
        <p:nvPicPr>
          <p:cNvPr id="262" name="Picture 26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111755" y="3279170"/>
            <a:ext cx="1558544" cy="1311626"/>
          </a:xfrm>
          <a:prstGeom prst="rect">
            <a:avLst/>
          </a:prstGeom>
          <a:noFill/>
        </p:spPr>
      </p:pic>
      <p:sp>
        <p:nvSpPr>
          <p:cNvPr id="263" name="Freeform 263"/>
          <p:cNvSpPr/>
          <p:nvPr/>
        </p:nvSpPr>
        <p:spPr>
          <a:xfrm>
            <a:off x="2124455" y="2284477"/>
            <a:ext cx="1530097" cy="1348740"/>
          </a:xfrm>
          <a:custGeom>
            <a:avLst/>
            <a:gdLst/>
            <a:ahLst/>
            <a:cxnLst/>
            <a:rect l="0" t="0" r="0" b="0"/>
            <a:pathLst>
              <a:path w="1530097" h="1348740">
                <a:moveTo>
                  <a:pt x="1116965" y="1010665"/>
                </a:moveTo>
                <a:lnTo>
                  <a:pt x="1530097" y="1010665"/>
                </a:lnTo>
                <a:lnTo>
                  <a:pt x="1530097" y="1056639"/>
                </a:lnTo>
                <a:lnTo>
                  <a:pt x="1530097" y="1207262"/>
                </a:lnTo>
                <a:lnTo>
                  <a:pt x="1530097" y="1281683"/>
                </a:lnTo>
                <a:cubicBezTo>
                  <a:pt x="1530097" y="1297939"/>
                  <a:pt x="1516889" y="1311147"/>
                  <a:pt x="1500633" y="1311147"/>
                </a:cubicBezTo>
                <a:cubicBezTo>
                  <a:pt x="1484249" y="1311147"/>
                  <a:pt x="1471041" y="1297939"/>
                  <a:pt x="1471041" y="1281683"/>
                </a:cubicBezTo>
                <a:lnTo>
                  <a:pt x="1471041" y="1207262"/>
                </a:lnTo>
                <a:lnTo>
                  <a:pt x="1471041" y="1160398"/>
                </a:lnTo>
                <a:cubicBezTo>
                  <a:pt x="1471041" y="1144143"/>
                  <a:pt x="1457834" y="1130934"/>
                  <a:pt x="1441578" y="1130934"/>
                </a:cubicBezTo>
                <a:cubicBezTo>
                  <a:pt x="1425322" y="1130934"/>
                  <a:pt x="1412114" y="1144143"/>
                  <a:pt x="1412114" y="1160398"/>
                </a:cubicBezTo>
                <a:lnTo>
                  <a:pt x="1412114" y="1207262"/>
                </a:lnTo>
                <a:lnTo>
                  <a:pt x="1412114" y="1319148"/>
                </a:lnTo>
                <a:cubicBezTo>
                  <a:pt x="1412114" y="1335531"/>
                  <a:pt x="1398905" y="1348740"/>
                  <a:pt x="1382523" y="1348740"/>
                </a:cubicBezTo>
                <a:cubicBezTo>
                  <a:pt x="1366266" y="1348740"/>
                  <a:pt x="1353059" y="1335531"/>
                  <a:pt x="1353059" y="1319148"/>
                </a:cubicBezTo>
                <a:lnTo>
                  <a:pt x="1353059" y="1207262"/>
                </a:lnTo>
                <a:lnTo>
                  <a:pt x="1352678" y="1207262"/>
                </a:lnTo>
                <a:lnTo>
                  <a:pt x="1350773" y="1197609"/>
                </a:lnTo>
                <a:cubicBezTo>
                  <a:pt x="1346200" y="1186941"/>
                  <a:pt x="1335786" y="1179576"/>
                  <a:pt x="1323595" y="1179576"/>
                </a:cubicBezTo>
                <a:cubicBezTo>
                  <a:pt x="1311275" y="1179576"/>
                  <a:pt x="1300861" y="1186941"/>
                  <a:pt x="1296290" y="1197609"/>
                </a:cubicBezTo>
                <a:lnTo>
                  <a:pt x="1294385" y="1207262"/>
                </a:lnTo>
                <a:lnTo>
                  <a:pt x="1294004" y="1207262"/>
                </a:lnTo>
                <a:lnTo>
                  <a:pt x="1294004" y="1233043"/>
                </a:lnTo>
                <a:cubicBezTo>
                  <a:pt x="1294004" y="1249298"/>
                  <a:pt x="1280796" y="1262507"/>
                  <a:pt x="1264540" y="1262507"/>
                </a:cubicBezTo>
                <a:cubicBezTo>
                  <a:pt x="1248156" y="1262507"/>
                  <a:pt x="1234948" y="1249298"/>
                  <a:pt x="1234948" y="1233043"/>
                </a:cubicBezTo>
                <a:lnTo>
                  <a:pt x="1234948" y="1207262"/>
                </a:lnTo>
                <a:lnTo>
                  <a:pt x="1234948" y="1103629"/>
                </a:lnTo>
                <a:cubicBezTo>
                  <a:pt x="1234948" y="1087246"/>
                  <a:pt x="1221741" y="1074039"/>
                  <a:pt x="1205485" y="1074039"/>
                </a:cubicBezTo>
                <a:cubicBezTo>
                  <a:pt x="1189229" y="1074039"/>
                  <a:pt x="1176021" y="1087246"/>
                  <a:pt x="1176021" y="1103629"/>
                </a:cubicBezTo>
                <a:lnTo>
                  <a:pt x="1176021" y="1207262"/>
                </a:lnTo>
                <a:lnTo>
                  <a:pt x="1176021" y="1255140"/>
                </a:lnTo>
                <a:cubicBezTo>
                  <a:pt x="1176021" y="1271396"/>
                  <a:pt x="1162812" y="1284604"/>
                  <a:pt x="1146429" y="1284604"/>
                </a:cubicBezTo>
                <a:cubicBezTo>
                  <a:pt x="1130173" y="1284604"/>
                  <a:pt x="1116965" y="1271396"/>
                  <a:pt x="1116965" y="1255140"/>
                </a:cubicBezTo>
                <a:lnTo>
                  <a:pt x="1116965" y="1207262"/>
                </a:lnTo>
                <a:lnTo>
                  <a:pt x="1116965" y="1056639"/>
                </a:lnTo>
                <a:lnTo>
                  <a:pt x="1116965" y="1010665"/>
                </a:lnTo>
                <a:close/>
                <a:moveTo>
                  <a:pt x="759715" y="0"/>
                </a:moveTo>
                <a:cubicBezTo>
                  <a:pt x="918972" y="0"/>
                  <a:pt x="1056259" y="39115"/>
                  <a:pt x="1171448" y="117347"/>
                </a:cubicBezTo>
                <a:cubicBezTo>
                  <a:pt x="1286765" y="195452"/>
                  <a:pt x="1375791" y="314959"/>
                  <a:pt x="1438529" y="475869"/>
                </a:cubicBezTo>
                <a:cubicBezTo>
                  <a:pt x="1485647" y="596519"/>
                  <a:pt x="1515110" y="752602"/>
                  <a:pt x="1526922" y="944245"/>
                </a:cubicBezTo>
                <a:cubicBezTo>
                  <a:pt x="1527556" y="966470"/>
                  <a:pt x="1528191" y="988568"/>
                  <a:pt x="1528827" y="1010665"/>
                </a:cubicBezTo>
                <a:lnTo>
                  <a:pt x="1113918" y="1010665"/>
                </a:lnTo>
                <a:lnTo>
                  <a:pt x="1111250" y="953643"/>
                </a:lnTo>
                <a:cubicBezTo>
                  <a:pt x="1099059" y="771778"/>
                  <a:pt x="1068833" y="639952"/>
                  <a:pt x="1020318" y="558291"/>
                </a:cubicBezTo>
                <a:cubicBezTo>
                  <a:pt x="955675" y="449452"/>
                  <a:pt x="871983" y="394970"/>
                  <a:pt x="769367" y="394970"/>
                </a:cubicBezTo>
                <a:cubicBezTo>
                  <a:pt x="699262" y="394970"/>
                  <a:pt x="637033" y="417448"/>
                  <a:pt x="582803" y="462533"/>
                </a:cubicBezTo>
                <a:cubicBezTo>
                  <a:pt x="528447" y="507491"/>
                  <a:pt x="487046" y="584962"/>
                  <a:pt x="458343" y="694944"/>
                </a:cubicBezTo>
                <a:cubicBezTo>
                  <a:pt x="444120" y="749808"/>
                  <a:pt x="433324" y="817498"/>
                  <a:pt x="426212" y="897889"/>
                </a:cubicBezTo>
                <a:lnTo>
                  <a:pt x="419227" y="1010665"/>
                </a:lnTo>
                <a:lnTo>
                  <a:pt x="415545" y="1056639"/>
                </a:lnTo>
                <a:lnTo>
                  <a:pt x="415545" y="1207262"/>
                </a:lnTo>
                <a:lnTo>
                  <a:pt x="415545" y="1281683"/>
                </a:lnTo>
                <a:cubicBezTo>
                  <a:pt x="415545" y="1297939"/>
                  <a:pt x="402337" y="1311147"/>
                  <a:pt x="385953" y="1311147"/>
                </a:cubicBezTo>
                <a:cubicBezTo>
                  <a:pt x="369697" y="1311147"/>
                  <a:pt x="356490" y="1297939"/>
                  <a:pt x="356490" y="1281683"/>
                </a:cubicBezTo>
                <a:lnTo>
                  <a:pt x="356490" y="1207262"/>
                </a:lnTo>
                <a:lnTo>
                  <a:pt x="356490" y="1160398"/>
                </a:lnTo>
                <a:cubicBezTo>
                  <a:pt x="356490" y="1144143"/>
                  <a:pt x="343281" y="1130934"/>
                  <a:pt x="327025" y="1130934"/>
                </a:cubicBezTo>
                <a:cubicBezTo>
                  <a:pt x="310643" y="1130934"/>
                  <a:pt x="297434" y="1144143"/>
                  <a:pt x="297434" y="1160398"/>
                </a:cubicBezTo>
                <a:lnTo>
                  <a:pt x="297434" y="1207262"/>
                </a:lnTo>
                <a:lnTo>
                  <a:pt x="297434" y="1319148"/>
                </a:lnTo>
                <a:cubicBezTo>
                  <a:pt x="297434" y="1335531"/>
                  <a:pt x="284227" y="1348740"/>
                  <a:pt x="267971" y="1348740"/>
                </a:cubicBezTo>
                <a:cubicBezTo>
                  <a:pt x="251715" y="1348740"/>
                  <a:pt x="238506" y="1335531"/>
                  <a:pt x="238506" y="1319148"/>
                </a:cubicBezTo>
                <a:lnTo>
                  <a:pt x="238506" y="1207262"/>
                </a:lnTo>
                <a:lnTo>
                  <a:pt x="238125" y="1207262"/>
                </a:lnTo>
                <a:lnTo>
                  <a:pt x="236093" y="1197609"/>
                </a:lnTo>
                <a:cubicBezTo>
                  <a:pt x="231649" y="1186941"/>
                  <a:pt x="221108" y="1179576"/>
                  <a:pt x="208915" y="1179576"/>
                </a:cubicBezTo>
                <a:cubicBezTo>
                  <a:pt x="196724" y="1179576"/>
                  <a:pt x="186183" y="1186941"/>
                  <a:pt x="181737" y="1197609"/>
                </a:cubicBezTo>
                <a:lnTo>
                  <a:pt x="179833" y="1207262"/>
                </a:lnTo>
                <a:lnTo>
                  <a:pt x="179452" y="1207262"/>
                </a:lnTo>
                <a:lnTo>
                  <a:pt x="179452" y="1233043"/>
                </a:lnTo>
                <a:cubicBezTo>
                  <a:pt x="179452" y="1249298"/>
                  <a:pt x="166243" y="1262507"/>
                  <a:pt x="149987" y="1262507"/>
                </a:cubicBezTo>
                <a:cubicBezTo>
                  <a:pt x="133605" y="1262507"/>
                  <a:pt x="120396" y="1249298"/>
                  <a:pt x="120396" y="1233043"/>
                </a:cubicBezTo>
                <a:lnTo>
                  <a:pt x="120396" y="1207262"/>
                </a:lnTo>
                <a:lnTo>
                  <a:pt x="120396" y="1103629"/>
                </a:lnTo>
                <a:cubicBezTo>
                  <a:pt x="120396" y="1087246"/>
                  <a:pt x="107189" y="1074039"/>
                  <a:pt x="90933" y="1074039"/>
                </a:cubicBezTo>
                <a:cubicBezTo>
                  <a:pt x="74549" y="1074039"/>
                  <a:pt x="61342" y="1087246"/>
                  <a:pt x="61342" y="1103629"/>
                </a:cubicBezTo>
                <a:lnTo>
                  <a:pt x="61342" y="1207262"/>
                </a:lnTo>
                <a:lnTo>
                  <a:pt x="61342" y="1255140"/>
                </a:lnTo>
                <a:cubicBezTo>
                  <a:pt x="61342" y="1271396"/>
                  <a:pt x="48134" y="1284604"/>
                  <a:pt x="31877" y="1284604"/>
                </a:cubicBezTo>
                <a:cubicBezTo>
                  <a:pt x="15621" y="1284604"/>
                  <a:pt x="2414" y="1271396"/>
                  <a:pt x="2414" y="1255140"/>
                </a:cubicBezTo>
                <a:lnTo>
                  <a:pt x="0" y="1204976"/>
                </a:lnTo>
                <a:cubicBezTo>
                  <a:pt x="762" y="1140206"/>
                  <a:pt x="1524" y="1075435"/>
                  <a:pt x="2414" y="1010665"/>
                </a:cubicBezTo>
                <a:lnTo>
                  <a:pt x="3684" y="1010665"/>
                </a:lnTo>
                <a:lnTo>
                  <a:pt x="11558" y="888619"/>
                </a:lnTo>
                <a:cubicBezTo>
                  <a:pt x="34799" y="629284"/>
                  <a:pt x="92711" y="432053"/>
                  <a:pt x="185421" y="296926"/>
                </a:cubicBezTo>
                <a:cubicBezTo>
                  <a:pt x="322962" y="98933"/>
                  <a:pt x="514350" y="0"/>
                  <a:pt x="759715" y="0"/>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44" name="Freeform 544"/>
          <p:cNvSpPr/>
          <p:nvPr/>
        </p:nvSpPr>
        <p:spPr>
          <a:xfrm>
            <a:off x="3953382" y="2284604"/>
            <a:ext cx="1463041" cy="2292095"/>
          </a:xfrm>
          <a:custGeom>
            <a:avLst/>
            <a:gdLst/>
            <a:ahLst/>
            <a:cxnLst/>
            <a:rect l="0" t="0" r="0" b="0"/>
            <a:pathLst>
              <a:path w="1463041" h="2292095">
                <a:moveTo>
                  <a:pt x="718312" y="0"/>
                </a:moveTo>
                <a:cubicBezTo>
                  <a:pt x="897382" y="0"/>
                  <a:pt x="1047497" y="56896"/>
                  <a:pt x="1168528" y="170560"/>
                </a:cubicBezTo>
                <a:cubicBezTo>
                  <a:pt x="1289686" y="284352"/>
                  <a:pt x="1350264" y="419353"/>
                  <a:pt x="1350264" y="575564"/>
                </a:cubicBezTo>
                <a:cubicBezTo>
                  <a:pt x="1350264" y="672591"/>
                  <a:pt x="1323849" y="761110"/>
                  <a:pt x="1270889" y="841121"/>
                </a:cubicBezTo>
                <a:cubicBezTo>
                  <a:pt x="1218057" y="921258"/>
                  <a:pt x="1141095" y="986027"/>
                  <a:pt x="1040257" y="1035558"/>
                </a:cubicBezTo>
                <a:cubicBezTo>
                  <a:pt x="1172845" y="1075054"/>
                  <a:pt x="1276350" y="1144015"/>
                  <a:pt x="1351026" y="1242440"/>
                </a:cubicBezTo>
                <a:cubicBezTo>
                  <a:pt x="1425703" y="1340865"/>
                  <a:pt x="1463041" y="1456816"/>
                  <a:pt x="1463041" y="1590420"/>
                </a:cubicBezTo>
                <a:cubicBezTo>
                  <a:pt x="1463041" y="1786254"/>
                  <a:pt x="1390905" y="1952116"/>
                  <a:pt x="1246506" y="2088134"/>
                </a:cubicBezTo>
                <a:cubicBezTo>
                  <a:pt x="1102106" y="2224151"/>
                  <a:pt x="918083" y="2292095"/>
                  <a:pt x="694691" y="2292095"/>
                </a:cubicBezTo>
                <a:cubicBezTo>
                  <a:pt x="482981" y="2292095"/>
                  <a:pt x="310388" y="2228088"/>
                  <a:pt x="176912" y="2099944"/>
                </a:cubicBezTo>
                <a:cubicBezTo>
                  <a:pt x="110237" y="2035936"/>
                  <a:pt x="58548" y="1960372"/>
                  <a:pt x="21972" y="1873122"/>
                </a:cubicBezTo>
                <a:lnTo>
                  <a:pt x="0" y="1803019"/>
                </a:lnTo>
                <a:lnTo>
                  <a:pt x="2413" y="1803019"/>
                </a:lnTo>
                <a:lnTo>
                  <a:pt x="4826" y="1528826"/>
                </a:lnTo>
                <a:lnTo>
                  <a:pt x="4826" y="1475485"/>
                </a:lnTo>
                <a:cubicBezTo>
                  <a:pt x="4826" y="1457325"/>
                  <a:pt x="19558" y="1442592"/>
                  <a:pt x="37719" y="1442592"/>
                </a:cubicBezTo>
                <a:cubicBezTo>
                  <a:pt x="56007" y="1442592"/>
                  <a:pt x="70739" y="1457325"/>
                  <a:pt x="70739" y="1475485"/>
                </a:cubicBezTo>
                <a:lnTo>
                  <a:pt x="70739" y="1528826"/>
                </a:lnTo>
                <a:lnTo>
                  <a:pt x="70739" y="1644522"/>
                </a:lnTo>
                <a:cubicBezTo>
                  <a:pt x="70739" y="1662684"/>
                  <a:pt x="85472" y="1677416"/>
                  <a:pt x="103632" y="1677416"/>
                </a:cubicBezTo>
                <a:cubicBezTo>
                  <a:pt x="121793" y="1677416"/>
                  <a:pt x="136525" y="1662684"/>
                  <a:pt x="136525" y="1644522"/>
                </a:cubicBezTo>
                <a:lnTo>
                  <a:pt x="136525" y="1528826"/>
                </a:lnTo>
                <a:lnTo>
                  <a:pt x="136525" y="1500123"/>
                </a:lnTo>
                <a:cubicBezTo>
                  <a:pt x="136525" y="1481963"/>
                  <a:pt x="151257" y="1467231"/>
                  <a:pt x="169418" y="1467231"/>
                </a:cubicBezTo>
                <a:cubicBezTo>
                  <a:pt x="187706" y="1467231"/>
                  <a:pt x="202438" y="1481963"/>
                  <a:pt x="202438" y="1500123"/>
                </a:cubicBezTo>
                <a:lnTo>
                  <a:pt x="202438" y="1528826"/>
                </a:lnTo>
                <a:lnTo>
                  <a:pt x="202819" y="1528826"/>
                </a:lnTo>
                <a:lnTo>
                  <a:pt x="204979" y="1539747"/>
                </a:lnTo>
                <a:cubicBezTo>
                  <a:pt x="209931" y="1551559"/>
                  <a:pt x="221743" y="1559813"/>
                  <a:pt x="235331" y="1559813"/>
                </a:cubicBezTo>
                <a:cubicBezTo>
                  <a:pt x="248920" y="1559813"/>
                  <a:pt x="260605" y="1551559"/>
                  <a:pt x="265685" y="1539747"/>
                </a:cubicBezTo>
                <a:lnTo>
                  <a:pt x="267843" y="1528826"/>
                </a:lnTo>
                <a:lnTo>
                  <a:pt x="268224" y="1528826"/>
                </a:lnTo>
                <a:lnTo>
                  <a:pt x="268224" y="1404111"/>
                </a:lnTo>
                <a:cubicBezTo>
                  <a:pt x="268224" y="1385823"/>
                  <a:pt x="282956" y="1371091"/>
                  <a:pt x="301118" y="1371091"/>
                </a:cubicBezTo>
                <a:cubicBezTo>
                  <a:pt x="319406" y="1371091"/>
                  <a:pt x="334137" y="1385823"/>
                  <a:pt x="334137" y="1404111"/>
                </a:cubicBezTo>
                <a:lnTo>
                  <a:pt x="334137" y="1528826"/>
                </a:lnTo>
                <a:lnTo>
                  <a:pt x="334137" y="1581150"/>
                </a:lnTo>
                <a:cubicBezTo>
                  <a:pt x="334137" y="1599310"/>
                  <a:pt x="348869" y="1614042"/>
                  <a:pt x="367031" y="1614042"/>
                </a:cubicBezTo>
                <a:cubicBezTo>
                  <a:pt x="385192" y="1614042"/>
                  <a:pt x="399924" y="1599310"/>
                  <a:pt x="399924" y="1581150"/>
                </a:cubicBezTo>
                <a:lnTo>
                  <a:pt x="399924" y="1528826"/>
                </a:lnTo>
                <a:lnTo>
                  <a:pt x="399924" y="1446022"/>
                </a:lnTo>
                <a:cubicBezTo>
                  <a:pt x="399924" y="1427734"/>
                  <a:pt x="414656" y="1413001"/>
                  <a:pt x="432817" y="1413001"/>
                </a:cubicBezTo>
                <a:cubicBezTo>
                  <a:pt x="451105" y="1413001"/>
                  <a:pt x="465837" y="1427734"/>
                  <a:pt x="465837" y="1446022"/>
                </a:cubicBezTo>
                <a:lnTo>
                  <a:pt x="465963" y="1805813"/>
                </a:lnTo>
                <a:lnTo>
                  <a:pt x="486156" y="1828545"/>
                </a:lnTo>
                <a:cubicBezTo>
                  <a:pt x="546989" y="1883410"/>
                  <a:pt x="623951" y="1910841"/>
                  <a:pt x="716916" y="1910841"/>
                </a:cubicBezTo>
                <a:cubicBezTo>
                  <a:pt x="813817" y="1910841"/>
                  <a:pt x="894207" y="1879726"/>
                  <a:pt x="957962" y="1817369"/>
                </a:cubicBezTo>
                <a:cubicBezTo>
                  <a:pt x="1021716" y="1755013"/>
                  <a:pt x="1053593" y="1678939"/>
                  <a:pt x="1053593" y="1588897"/>
                </a:cubicBezTo>
                <a:cubicBezTo>
                  <a:pt x="1053593" y="1489963"/>
                  <a:pt x="1010539" y="1406397"/>
                  <a:pt x="924561" y="1338198"/>
                </a:cubicBezTo>
                <a:cubicBezTo>
                  <a:pt x="838581" y="1269872"/>
                  <a:pt x="714375" y="1234821"/>
                  <a:pt x="552197" y="1232789"/>
                </a:cubicBezTo>
                <a:lnTo>
                  <a:pt x="552197" y="876808"/>
                </a:lnTo>
                <a:cubicBezTo>
                  <a:pt x="652145" y="868807"/>
                  <a:pt x="726568" y="853313"/>
                  <a:pt x="775462" y="830071"/>
                </a:cubicBezTo>
                <a:cubicBezTo>
                  <a:pt x="824485" y="806831"/>
                  <a:pt x="862457" y="774953"/>
                  <a:pt x="889762" y="734314"/>
                </a:cubicBezTo>
                <a:cubicBezTo>
                  <a:pt x="916941" y="693801"/>
                  <a:pt x="930530" y="650747"/>
                  <a:pt x="930530" y="605282"/>
                </a:cubicBezTo>
                <a:cubicBezTo>
                  <a:pt x="930530" y="545972"/>
                  <a:pt x="909701" y="496696"/>
                  <a:pt x="868173" y="457708"/>
                </a:cubicBezTo>
                <a:cubicBezTo>
                  <a:pt x="826643" y="418591"/>
                  <a:pt x="772287" y="399033"/>
                  <a:pt x="704978" y="399033"/>
                </a:cubicBezTo>
                <a:cubicBezTo>
                  <a:pt x="645668" y="399033"/>
                  <a:pt x="591820" y="417067"/>
                  <a:pt x="543306" y="453263"/>
                </a:cubicBezTo>
                <a:cubicBezTo>
                  <a:pt x="494919" y="489331"/>
                  <a:pt x="461773" y="536066"/>
                  <a:pt x="443993" y="593471"/>
                </a:cubicBezTo>
                <a:lnTo>
                  <a:pt x="441325" y="593471"/>
                </a:lnTo>
                <a:lnTo>
                  <a:pt x="439293" y="829945"/>
                </a:lnTo>
                <a:lnTo>
                  <a:pt x="439293" y="875283"/>
                </a:lnTo>
                <a:cubicBezTo>
                  <a:pt x="439293" y="890904"/>
                  <a:pt x="426720" y="903351"/>
                  <a:pt x="411226" y="903351"/>
                </a:cubicBezTo>
                <a:cubicBezTo>
                  <a:pt x="395732" y="903351"/>
                  <a:pt x="383160" y="890904"/>
                  <a:pt x="383160" y="875283"/>
                </a:cubicBezTo>
                <a:lnTo>
                  <a:pt x="383160" y="829945"/>
                </a:lnTo>
                <a:lnTo>
                  <a:pt x="383160" y="731265"/>
                </a:lnTo>
                <a:cubicBezTo>
                  <a:pt x="383160" y="715771"/>
                  <a:pt x="370587" y="703198"/>
                  <a:pt x="355093" y="703198"/>
                </a:cubicBezTo>
                <a:cubicBezTo>
                  <a:pt x="339599" y="703198"/>
                  <a:pt x="327025" y="715771"/>
                  <a:pt x="327025" y="731265"/>
                </a:cubicBezTo>
                <a:lnTo>
                  <a:pt x="327025" y="829945"/>
                </a:lnTo>
                <a:lnTo>
                  <a:pt x="327025" y="854328"/>
                </a:lnTo>
                <a:cubicBezTo>
                  <a:pt x="327025" y="869822"/>
                  <a:pt x="314453" y="882396"/>
                  <a:pt x="298958" y="882396"/>
                </a:cubicBezTo>
                <a:cubicBezTo>
                  <a:pt x="283464" y="882396"/>
                  <a:pt x="270892" y="869822"/>
                  <a:pt x="270892" y="854328"/>
                </a:cubicBezTo>
                <a:lnTo>
                  <a:pt x="270892" y="829945"/>
                </a:lnTo>
                <a:lnTo>
                  <a:pt x="270511" y="829945"/>
                </a:lnTo>
                <a:lnTo>
                  <a:pt x="268606" y="820673"/>
                </a:lnTo>
                <a:cubicBezTo>
                  <a:pt x="264414" y="810514"/>
                  <a:pt x="254381" y="803528"/>
                  <a:pt x="242824" y="803528"/>
                </a:cubicBezTo>
                <a:cubicBezTo>
                  <a:pt x="231141" y="803528"/>
                  <a:pt x="221235" y="810514"/>
                  <a:pt x="216917" y="820673"/>
                </a:cubicBezTo>
                <a:lnTo>
                  <a:pt x="215012" y="829945"/>
                </a:lnTo>
                <a:lnTo>
                  <a:pt x="214757" y="829945"/>
                </a:lnTo>
                <a:lnTo>
                  <a:pt x="214757" y="936244"/>
                </a:lnTo>
                <a:cubicBezTo>
                  <a:pt x="214757" y="951738"/>
                  <a:pt x="202185" y="964310"/>
                  <a:pt x="186691" y="964310"/>
                </a:cubicBezTo>
                <a:cubicBezTo>
                  <a:pt x="171197" y="964310"/>
                  <a:pt x="158624" y="951738"/>
                  <a:pt x="158624" y="936244"/>
                </a:cubicBezTo>
                <a:lnTo>
                  <a:pt x="158624" y="829945"/>
                </a:lnTo>
                <a:lnTo>
                  <a:pt x="158624" y="785367"/>
                </a:lnTo>
                <a:cubicBezTo>
                  <a:pt x="158624" y="769873"/>
                  <a:pt x="146050" y="757301"/>
                  <a:pt x="130556" y="757301"/>
                </a:cubicBezTo>
                <a:cubicBezTo>
                  <a:pt x="115062" y="757301"/>
                  <a:pt x="102489" y="769873"/>
                  <a:pt x="102489" y="785367"/>
                </a:cubicBezTo>
                <a:lnTo>
                  <a:pt x="102489" y="829945"/>
                </a:lnTo>
                <a:lnTo>
                  <a:pt x="102489" y="900557"/>
                </a:lnTo>
                <a:cubicBezTo>
                  <a:pt x="102489" y="916051"/>
                  <a:pt x="89917" y="928623"/>
                  <a:pt x="74423" y="928623"/>
                </a:cubicBezTo>
                <a:cubicBezTo>
                  <a:pt x="58801" y="928623"/>
                  <a:pt x="46356" y="916051"/>
                  <a:pt x="46356" y="900557"/>
                </a:cubicBezTo>
                <a:lnTo>
                  <a:pt x="46101" y="593471"/>
                </a:lnTo>
                <a:lnTo>
                  <a:pt x="44958" y="593471"/>
                </a:lnTo>
                <a:cubicBezTo>
                  <a:pt x="65660" y="432181"/>
                  <a:pt x="123572" y="302640"/>
                  <a:pt x="218441" y="204723"/>
                </a:cubicBezTo>
                <a:cubicBezTo>
                  <a:pt x="351029" y="68198"/>
                  <a:pt x="517653" y="0"/>
                  <a:pt x="718312" y="0"/>
                </a:cubicBezTo>
                <a:close/>
              </a:path>
            </a:pathLst>
          </a:custGeom>
          <a:solidFill>
            <a:srgbClr val="37AB9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内容占位符 2"/>
          <p:cNvSpPr txBox="1"/>
          <p:nvPr/>
        </p:nvSpPr>
        <p:spPr>
          <a:xfrm>
            <a:off x="5974573" y="2608875"/>
            <a:ext cx="6038640" cy="2567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r>
              <a:rPr lang="en-US" sz="1800" dirty="0">
                <a:latin typeface="黑体" panose="02010609060101010101" charset="-122"/>
                <a:ea typeface="黑体" panose="02010609060101010101" charset="-122"/>
                <a:sym typeface="+mn-ea"/>
              </a:rPr>
              <a:t>Fixed the bug of U1-05 shrinking 10 times</a:t>
            </a:r>
          </a:p>
          <a:p>
            <a:pPr marL="0" indent="0" algn="just" fontAlgn="auto">
              <a:spcAft>
                <a:spcPts val="0"/>
              </a:spcAft>
              <a:buNone/>
            </a:pPr>
            <a:endParaRPr lang="en-US" sz="1800" dirty="0">
              <a:latin typeface="黑体" panose="02010609060101010101" charset="-122"/>
              <a:ea typeface="黑体" panose="02010609060101010101" charset="-122"/>
              <a:sym typeface="+mn-ea"/>
            </a:endParaRPr>
          </a:p>
          <a:p>
            <a:pPr algn="just" fontAlgn="auto">
              <a:spcAft>
                <a:spcPts val="0"/>
              </a:spcAft>
            </a:pPr>
            <a:r>
              <a:rPr lang="en-US" sz="1800" dirty="0">
                <a:latin typeface="黑体" panose="02010609060101010101" charset="-122"/>
                <a:ea typeface="黑体" panose="02010609060101010101" charset="-122"/>
                <a:sym typeface="+mn-ea"/>
              </a:rPr>
              <a:t>Fixed the problem of U0-56 mutation in multi-turn absolute motors with a small probability.</a:t>
            </a:r>
          </a:p>
          <a:p>
            <a:pPr marL="0" indent="0" algn="just" fontAlgn="auto">
              <a:spcAft>
                <a:spcPts val="0"/>
              </a:spcAft>
              <a:buNone/>
            </a:pPr>
            <a:endParaRPr lang="en-US" sz="1800" dirty="0">
              <a:latin typeface="黑体" panose="02010609060101010101" charset="-122"/>
              <a:ea typeface="黑体" panose="02010609060101010101" charset="-122"/>
              <a:sym typeface="+mn-ea"/>
            </a:endParaRPr>
          </a:p>
          <a:p>
            <a:pPr algn="just" fontAlgn="auto">
              <a:spcAft>
                <a:spcPts val="0"/>
              </a:spcAft>
            </a:pPr>
            <a:r>
              <a:rPr lang="en-US" sz="1800" dirty="0">
                <a:latin typeface="黑体" panose="02010609060101010101" charset="-122"/>
                <a:ea typeface="黑体" panose="02010609060101010101" charset="-122"/>
                <a:sym typeface="+mn-ea"/>
              </a:rPr>
              <a:t>Fixed the acceleration and deceleration problem when </a:t>
            </a:r>
            <a:r>
              <a:rPr lang="en-US" altLang="zh-CN" sz="1800" dirty="0">
                <a:latin typeface="黑体" panose="02010609060101010101" charset="-122"/>
                <a:ea typeface="黑体" panose="02010609060101010101" charset="-122"/>
                <a:sym typeface="+mn-ea"/>
              </a:rPr>
              <a:t>internal </a:t>
            </a:r>
            <a:r>
              <a:rPr lang="en-US" sz="1800" dirty="0">
                <a:latin typeface="黑体" panose="02010609060101010101" charset="-122"/>
                <a:ea typeface="黑体" panose="02010609060101010101" charset="-122"/>
                <a:sym typeface="+mn-ea"/>
              </a:rPr>
              <a:t>multi-segment positions are stopped when set a small ppr.</a:t>
            </a:r>
            <a:endParaRPr sz="1800" dirty="0">
              <a:latin typeface="黑体" panose="02010609060101010101" charset="-122"/>
              <a:ea typeface="黑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44799" y="376266"/>
            <a:ext cx="8928100" cy="442595"/>
          </a:xfrm>
          <a:noFill/>
        </p:spPr>
        <p:txBody>
          <a:bodyPr wrap="square" lIns="0" tIns="0" rIns="0" bIns="0" rtlCol="0" anchor="ctr">
            <a:spAutoFit/>
          </a:bodyPr>
          <a:lstStyle/>
          <a:p>
            <a:pPr fontAlgn="auto">
              <a:spcAft>
                <a:spcPts val="0"/>
              </a:spcAft>
            </a:pPr>
            <a:r>
              <a:rPr lang="en-US" sz="3200" dirty="0">
                <a:latin typeface="黑体" panose="02010609060101010101" charset="-122"/>
                <a:ea typeface="黑体" panose="02010609060101010101" charset="-122"/>
                <a:sym typeface="+mn-ea"/>
              </a:rPr>
              <a:t>[U1-05]</a:t>
            </a:r>
            <a:endParaRPr lang="en-US" altLang="zh-CN" sz="3200" dirty="0">
              <a:latin typeface="黑体" panose="02010609060101010101" charset="-122"/>
              <a:ea typeface="黑体" panose="02010609060101010101" charset="-122"/>
              <a:sym typeface="+mn-ea"/>
            </a:endParaRPr>
          </a:p>
        </p:txBody>
      </p:sp>
      <p:sp>
        <p:nvSpPr>
          <p:cNvPr id="12" name="矩形 11"/>
          <p:cNvSpPr/>
          <p:nvPr/>
        </p:nvSpPr>
        <p:spPr>
          <a:xfrm>
            <a:off x="1990725" y="2608213"/>
            <a:ext cx="8877300" cy="15868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fontAlgn="auto">
              <a:spcAft>
                <a:spcPts val="0"/>
              </a:spcAft>
            </a:pPr>
            <a:r>
              <a:rPr lang="en-US" sz="2400" dirty="0">
                <a:latin typeface="黑体" panose="02010609060101010101" charset="-122"/>
                <a:ea typeface="黑体" panose="02010609060101010101" charset="-122"/>
                <a:sym typeface="+mn-ea"/>
              </a:rPr>
              <a:t>Fixed a bug that caused the bus voltage in the fault record to be reduced by 10 times when a fault with excessive position deviation occurred.</a:t>
            </a:r>
            <a:endParaRPr lang="zh-CN" altLang="en-US" sz="2400" b="1" dirty="0">
              <a:solidFill>
                <a:srgbClr val="FF0000"/>
              </a:solidFill>
              <a:latin typeface="黑体" panose="02010609060101010101" charset="-122"/>
              <a:ea typeface="黑体" panose="02010609060101010101" charset="-122"/>
              <a:sym typeface="+mn-ea"/>
            </a:endParaRPr>
          </a:p>
        </p:txBody>
      </p:sp>
      <p:pic>
        <p:nvPicPr>
          <p:cNvPr id="7" name="图片 6">
            <a:extLst>
              <a:ext uri="{FF2B5EF4-FFF2-40B4-BE49-F238E27FC236}">
                <a16:creationId xmlns:a16="http://schemas.microsoft.com/office/drawing/2014/main" id="{B0AF0DF9-1E8A-DEB1-324C-69B01E2CBB1B}"/>
              </a:ext>
            </a:extLst>
          </p:cNvPr>
          <p:cNvPicPr>
            <a:picLocks noChangeAspect="1"/>
          </p:cNvPicPr>
          <p:nvPr/>
        </p:nvPicPr>
        <p:blipFill>
          <a:blip r:embed="rId2"/>
          <a:stretch>
            <a:fillRect/>
          </a:stretch>
        </p:blipFill>
        <p:spPr>
          <a:xfrm>
            <a:off x="1990725" y="1744117"/>
            <a:ext cx="8877300" cy="371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44799" y="403664"/>
            <a:ext cx="8928100" cy="387798"/>
          </a:xfrm>
          <a:noFill/>
        </p:spPr>
        <p:txBody>
          <a:bodyPr wrap="square" lIns="0" tIns="0" rIns="0" bIns="0" rtlCol="0" anchor="ctr">
            <a:spAutoFit/>
          </a:bodyPr>
          <a:lstStyle/>
          <a:p>
            <a:pPr fontAlgn="auto">
              <a:spcAft>
                <a:spcPts val="0"/>
              </a:spcAft>
            </a:pPr>
            <a:r>
              <a:rPr lang="en-US" altLang="zh-CN" sz="2800" dirty="0">
                <a:latin typeface="黑体" panose="02010609060101010101" charset="-122"/>
                <a:ea typeface="黑体" panose="02010609060101010101" charset="-122"/>
                <a:sym typeface="+mn-ea"/>
              </a:rPr>
              <a:t>[U0-56]</a:t>
            </a:r>
          </a:p>
        </p:txBody>
      </p:sp>
      <p:sp>
        <p:nvSpPr>
          <p:cNvPr id="13" name="矩形 12"/>
          <p:cNvSpPr/>
          <p:nvPr/>
        </p:nvSpPr>
        <p:spPr>
          <a:xfrm>
            <a:off x="1605280" y="4984115"/>
            <a:ext cx="9201150" cy="1537970"/>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indent="457200" algn="ctr"/>
            <a:endParaRPr lang="zh-CN" altLang="en-US" dirty="0"/>
          </a:p>
        </p:txBody>
      </p:sp>
      <p:sp>
        <p:nvSpPr>
          <p:cNvPr id="14" name="文本框 13"/>
          <p:cNvSpPr txBox="1"/>
          <p:nvPr/>
        </p:nvSpPr>
        <p:spPr>
          <a:xfrm>
            <a:off x="2685415" y="2608580"/>
            <a:ext cx="3338195" cy="2080260"/>
          </a:xfrm>
          <a:prstGeom prst="rect">
            <a:avLst/>
          </a:prstGeom>
          <a:noFill/>
        </p:spPr>
        <p:txBody>
          <a:bodyPr wrap="square" rtlCol="0">
            <a:noAutofit/>
          </a:bodyPr>
          <a:lstStyle/>
          <a:p>
            <a:endParaRPr lang="zh-CN" altLang="en-US" sz="2400" dirty="0"/>
          </a:p>
        </p:txBody>
      </p:sp>
      <p:sp>
        <p:nvSpPr>
          <p:cNvPr id="5" name="文本框 4"/>
          <p:cNvSpPr txBox="1"/>
          <p:nvPr/>
        </p:nvSpPr>
        <p:spPr>
          <a:xfrm>
            <a:off x="1886902" y="5152935"/>
            <a:ext cx="8790945" cy="1200329"/>
          </a:xfrm>
          <a:prstGeom prst="rect">
            <a:avLst/>
          </a:prstGeom>
          <a:noFill/>
        </p:spPr>
        <p:txBody>
          <a:bodyPr wrap="square" rtlCol="0">
            <a:spAutoFit/>
          </a:bodyPr>
          <a:lstStyle/>
          <a:p>
            <a:r>
              <a:rPr lang="en-US" altLang="zh-CN" sz="2400" dirty="0"/>
              <a:t>When the number of turns of U0-55 changes from 65535 to 0, U0-56 has a small probability of data sudden increase of 65535*number of pulses in one turn.</a:t>
            </a:r>
            <a:endParaRPr lang="zh-CN" altLang="en-US" sz="2400" dirty="0">
              <a:solidFill>
                <a:schemeClr val="tx1"/>
              </a:solidFill>
            </a:endParaRPr>
          </a:p>
        </p:txBody>
      </p:sp>
      <p:pic>
        <p:nvPicPr>
          <p:cNvPr id="6" name="图片 5">
            <a:extLst>
              <a:ext uri="{FF2B5EF4-FFF2-40B4-BE49-F238E27FC236}">
                <a16:creationId xmlns:a16="http://schemas.microsoft.com/office/drawing/2014/main" id="{DC2B60AB-667A-1C0D-45A8-07B083248F75}"/>
              </a:ext>
            </a:extLst>
          </p:cNvPr>
          <p:cNvPicPr>
            <a:picLocks noChangeAspect="1"/>
          </p:cNvPicPr>
          <p:nvPr/>
        </p:nvPicPr>
        <p:blipFill>
          <a:blip r:embed="rId2"/>
          <a:stretch>
            <a:fillRect/>
          </a:stretch>
        </p:blipFill>
        <p:spPr>
          <a:xfrm>
            <a:off x="1357213" y="1152142"/>
            <a:ext cx="10144324" cy="29210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44799" y="404206"/>
            <a:ext cx="8928100" cy="386715"/>
          </a:xfrm>
          <a:noFill/>
        </p:spPr>
        <p:txBody>
          <a:bodyPr wrap="square" lIns="0" tIns="0" rIns="0" bIns="0" rtlCol="0" anchor="ctr">
            <a:spAutoFit/>
          </a:bodyPr>
          <a:lstStyle/>
          <a:p>
            <a:pPr fontAlgn="auto">
              <a:spcAft>
                <a:spcPts val="0"/>
              </a:spcAft>
            </a:pPr>
            <a:r>
              <a:rPr lang="en-US" altLang="zh-CN" sz="2800" dirty="0">
                <a:latin typeface="黑体" panose="02010609060101010101" charset="-122"/>
                <a:ea typeface="黑体" panose="02010609060101010101" charset="-122"/>
                <a:sym typeface="+mn-ea"/>
              </a:rPr>
              <a:t>Internal muti-segment acce/dece problem</a:t>
            </a:r>
          </a:p>
        </p:txBody>
      </p:sp>
      <p:sp>
        <p:nvSpPr>
          <p:cNvPr id="5" name="矩形 4"/>
          <p:cNvSpPr/>
          <p:nvPr/>
        </p:nvSpPr>
        <p:spPr>
          <a:xfrm>
            <a:off x="740743" y="5416550"/>
            <a:ext cx="11449272" cy="1611630"/>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文本框 7"/>
          <p:cNvSpPr txBox="1"/>
          <p:nvPr/>
        </p:nvSpPr>
        <p:spPr>
          <a:xfrm>
            <a:off x="884759" y="5600522"/>
            <a:ext cx="11161240" cy="1200329"/>
          </a:xfrm>
          <a:prstGeom prst="rect">
            <a:avLst/>
          </a:prstGeom>
          <a:noFill/>
        </p:spPr>
        <p:txBody>
          <a:bodyPr wrap="square" rtlCol="0">
            <a:spAutoFit/>
          </a:bodyPr>
          <a:lstStyle/>
          <a:p>
            <a:pPr algn="just"/>
            <a:r>
              <a:rPr lang="en-US" altLang="zh-CN" sz="2400" dirty="0"/>
              <a:t>Fixed the issue of acceleration and deceleration errors when the internal multi-segment position enable is turned off when the number of pulses in one revolution is small and running at low speed.</a:t>
            </a:r>
            <a:endParaRPr lang="zh-CN" altLang="en-US" sz="2400" dirty="0"/>
          </a:p>
        </p:txBody>
      </p:sp>
      <p:pic>
        <p:nvPicPr>
          <p:cNvPr id="19" name="图片 18">
            <a:extLst>
              <a:ext uri="{FF2B5EF4-FFF2-40B4-BE49-F238E27FC236}">
                <a16:creationId xmlns:a16="http://schemas.microsoft.com/office/drawing/2014/main" id="{58628040-89D4-90EC-A3DF-3B3669B79831}"/>
              </a:ext>
            </a:extLst>
          </p:cNvPr>
          <p:cNvPicPr>
            <a:picLocks noChangeAspect="1"/>
          </p:cNvPicPr>
          <p:nvPr/>
        </p:nvPicPr>
        <p:blipFill>
          <a:blip r:embed="rId2"/>
          <a:stretch>
            <a:fillRect/>
          </a:stretch>
        </p:blipFill>
        <p:spPr>
          <a:xfrm>
            <a:off x="92671" y="1060639"/>
            <a:ext cx="6269063" cy="4288063"/>
          </a:xfrm>
          <a:prstGeom prst="rect">
            <a:avLst/>
          </a:prstGeom>
        </p:spPr>
      </p:pic>
      <p:pic>
        <p:nvPicPr>
          <p:cNvPr id="28" name="图片 27">
            <a:extLst>
              <a:ext uri="{FF2B5EF4-FFF2-40B4-BE49-F238E27FC236}">
                <a16:creationId xmlns:a16="http://schemas.microsoft.com/office/drawing/2014/main" id="{EB9DA704-5B61-4DE7-B42C-E4BAD91CCCEF}"/>
              </a:ext>
            </a:extLst>
          </p:cNvPr>
          <p:cNvPicPr>
            <a:picLocks noChangeAspect="1"/>
          </p:cNvPicPr>
          <p:nvPr/>
        </p:nvPicPr>
        <p:blipFill>
          <a:blip r:embed="rId3"/>
          <a:stretch>
            <a:fillRect/>
          </a:stretch>
        </p:blipFill>
        <p:spPr>
          <a:xfrm>
            <a:off x="6428625" y="1060638"/>
            <a:ext cx="6325558" cy="42880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19732" y="3279170"/>
            <a:ext cx="1558544" cy="1311626"/>
          </a:xfrm>
          <a:prstGeom prst="rect">
            <a:avLst/>
          </a:prstGeom>
          <a:noFill/>
        </p:spPr>
      </p:pic>
      <p:sp>
        <p:nvSpPr>
          <p:cNvPr id="147" name="Freeform 147"/>
          <p:cNvSpPr/>
          <p:nvPr/>
        </p:nvSpPr>
        <p:spPr>
          <a:xfrm>
            <a:off x="1932432" y="2286000"/>
            <a:ext cx="1530096" cy="1347217"/>
          </a:xfrm>
          <a:custGeom>
            <a:avLst/>
            <a:gdLst/>
            <a:ahLst/>
            <a:cxnLst/>
            <a:rect l="0" t="0" r="0" b="0"/>
            <a:pathLst>
              <a:path w="1530096" h="1347217">
                <a:moveTo>
                  <a:pt x="1116965" y="1009523"/>
                </a:moveTo>
                <a:lnTo>
                  <a:pt x="1530096" y="1009523"/>
                </a:lnTo>
                <a:lnTo>
                  <a:pt x="1530096" y="1055371"/>
                </a:lnTo>
                <a:lnTo>
                  <a:pt x="1530096" y="1205992"/>
                </a:lnTo>
                <a:lnTo>
                  <a:pt x="1530096" y="1280160"/>
                </a:lnTo>
                <a:cubicBezTo>
                  <a:pt x="1530096" y="1296543"/>
                  <a:pt x="1516888" y="1309752"/>
                  <a:pt x="1500632" y="1309752"/>
                </a:cubicBezTo>
                <a:cubicBezTo>
                  <a:pt x="1484248" y="1309752"/>
                  <a:pt x="1471040" y="1296543"/>
                  <a:pt x="1471040" y="1280160"/>
                </a:cubicBezTo>
                <a:lnTo>
                  <a:pt x="1471040" y="1205992"/>
                </a:lnTo>
                <a:lnTo>
                  <a:pt x="1471040" y="1159129"/>
                </a:lnTo>
                <a:cubicBezTo>
                  <a:pt x="1471040" y="1142873"/>
                  <a:pt x="1457833" y="1129666"/>
                  <a:pt x="1441577" y="1129666"/>
                </a:cubicBezTo>
                <a:cubicBezTo>
                  <a:pt x="1425321" y="1129666"/>
                  <a:pt x="1412113" y="1142873"/>
                  <a:pt x="1412113" y="1159129"/>
                </a:cubicBezTo>
                <a:lnTo>
                  <a:pt x="1412113" y="1205992"/>
                </a:lnTo>
                <a:lnTo>
                  <a:pt x="1412113" y="1317753"/>
                </a:lnTo>
                <a:cubicBezTo>
                  <a:pt x="1412113" y="1334008"/>
                  <a:pt x="1398904" y="1347217"/>
                  <a:pt x="1382521" y="1347217"/>
                </a:cubicBezTo>
                <a:cubicBezTo>
                  <a:pt x="1366265" y="1347217"/>
                  <a:pt x="1353058" y="1334008"/>
                  <a:pt x="1353058" y="1317753"/>
                </a:cubicBezTo>
                <a:lnTo>
                  <a:pt x="1353058" y="1205992"/>
                </a:lnTo>
                <a:lnTo>
                  <a:pt x="1352677" y="1205992"/>
                </a:lnTo>
                <a:lnTo>
                  <a:pt x="1350771" y="1196214"/>
                </a:lnTo>
                <a:cubicBezTo>
                  <a:pt x="1346200" y="1185672"/>
                  <a:pt x="1335785" y="1178179"/>
                  <a:pt x="1323594" y="1178179"/>
                </a:cubicBezTo>
                <a:cubicBezTo>
                  <a:pt x="1311275" y="1178179"/>
                  <a:pt x="1300860" y="1185672"/>
                  <a:pt x="1296288" y="1196214"/>
                </a:cubicBezTo>
                <a:lnTo>
                  <a:pt x="1294384" y="1205992"/>
                </a:lnTo>
                <a:lnTo>
                  <a:pt x="1294003" y="1205992"/>
                </a:lnTo>
                <a:lnTo>
                  <a:pt x="1294003" y="1231647"/>
                </a:lnTo>
                <a:cubicBezTo>
                  <a:pt x="1294003" y="1247903"/>
                  <a:pt x="1280794" y="1261110"/>
                  <a:pt x="1264538" y="1261110"/>
                </a:cubicBezTo>
                <a:cubicBezTo>
                  <a:pt x="1248156" y="1261110"/>
                  <a:pt x="1234947" y="1247903"/>
                  <a:pt x="1234947" y="1231647"/>
                </a:cubicBezTo>
                <a:lnTo>
                  <a:pt x="1234947" y="1205992"/>
                </a:lnTo>
                <a:lnTo>
                  <a:pt x="1234947" y="1102360"/>
                </a:lnTo>
                <a:cubicBezTo>
                  <a:pt x="1234947" y="1085978"/>
                  <a:pt x="1221740" y="1072770"/>
                  <a:pt x="1205484" y="1072770"/>
                </a:cubicBezTo>
                <a:cubicBezTo>
                  <a:pt x="1189228" y="1072770"/>
                  <a:pt x="1176019" y="1085978"/>
                  <a:pt x="1176019" y="1102360"/>
                </a:cubicBezTo>
                <a:lnTo>
                  <a:pt x="1176019" y="1205992"/>
                </a:lnTo>
                <a:lnTo>
                  <a:pt x="1176019" y="1253745"/>
                </a:lnTo>
                <a:cubicBezTo>
                  <a:pt x="1176019" y="1270000"/>
                  <a:pt x="1162812" y="1283209"/>
                  <a:pt x="1146428" y="1283209"/>
                </a:cubicBezTo>
                <a:cubicBezTo>
                  <a:pt x="1130172" y="1283209"/>
                  <a:pt x="1116965" y="1270000"/>
                  <a:pt x="1116965" y="1253745"/>
                </a:cubicBezTo>
                <a:lnTo>
                  <a:pt x="1116965" y="1205992"/>
                </a:lnTo>
                <a:lnTo>
                  <a:pt x="1116965" y="1055371"/>
                </a:lnTo>
                <a:lnTo>
                  <a:pt x="1116965" y="1009523"/>
                </a:lnTo>
                <a:close/>
                <a:moveTo>
                  <a:pt x="759713" y="0"/>
                </a:moveTo>
                <a:cubicBezTo>
                  <a:pt x="918972" y="0"/>
                  <a:pt x="1056259" y="39116"/>
                  <a:pt x="1171447" y="117222"/>
                </a:cubicBezTo>
                <a:cubicBezTo>
                  <a:pt x="1286763" y="195327"/>
                  <a:pt x="1375790" y="314706"/>
                  <a:pt x="1438528" y="475361"/>
                </a:cubicBezTo>
                <a:cubicBezTo>
                  <a:pt x="1485646" y="595885"/>
                  <a:pt x="1515109" y="751841"/>
                  <a:pt x="1526921" y="943229"/>
                </a:cubicBezTo>
                <a:cubicBezTo>
                  <a:pt x="1527556" y="965328"/>
                  <a:pt x="1528190" y="987425"/>
                  <a:pt x="1528826" y="1009523"/>
                </a:cubicBezTo>
                <a:lnTo>
                  <a:pt x="1113916" y="1009523"/>
                </a:lnTo>
                <a:lnTo>
                  <a:pt x="1111250" y="952500"/>
                </a:lnTo>
                <a:cubicBezTo>
                  <a:pt x="1099057" y="770891"/>
                  <a:pt x="1068832" y="639191"/>
                  <a:pt x="1020318" y="557658"/>
                </a:cubicBezTo>
                <a:cubicBezTo>
                  <a:pt x="955675" y="448946"/>
                  <a:pt x="871982" y="394462"/>
                  <a:pt x="769366" y="394462"/>
                </a:cubicBezTo>
                <a:cubicBezTo>
                  <a:pt x="699262" y="394462"/>
                  <a:pt x="637032" y="416941"/>
                  <a:pt x="582803" y="462027"/>
                </a:cubicBezTo>
                <a:cubicBezTo>
                  <a:pt x="528447" y="506985"/>
                  <a:pt x="487044" y="584328"/>
                  <a:pt x="458343" y="694055"/>
                </a:cubicBezTo>
                <a:cubicBezTo>
                  <a:pt x="444119" y="748920"/>
                  <a:pt x="433323" y="816610"/>
                  <a:pt x="426212" y="896874"/>
                </a:cubicBezTo>
                <a:lnTo>
                  <a:pt x="419226" y="1009523"/>
                </a:lnTo>
                <a:lnTo>
                  <a:pt x="415544" y="1055371"/>
                </a:lnTo>
                <a:lnTo>
                  <a:pt x="415544" y="1205992"/>
                </a:lnTo>
                <a:lnTo>
                  <a:pt x="415544" y="1280160"/>
                </a:lnTo>
                <a:cubicBezTo>
                  <a:pt x="415544" y="1296543"/>
                  <a:pt x="402335" y="1309752"/>
                  <a:pt x="385953" y="1309752"/>
                </a:cubicBezTo>
                <a:cubicBezTo>
                  <a:pt x="369697" y="1309752"/>
                  <a:pt x="356488" y="1296543"/>
                  <a:pt x="356488" y="1280160"/>
                </a:cubicBezTo>
                <a:lnTo>
                  <a:pt x="356488" y="1205992"/>
                </a:lnTo>
                <a:lnTo>
                  <a:pt x="356488" y="1159129"/>
                </a:lnTo>
                <a:cubicBezTo>
                  <a:pt x="356488" y="1142873"/>
                  <a:pt x="343281" y="1129666"/>
                  <a:pt x="327025" y="1129666"/>
                </a:cubicBezTo>
                <a:cubicBezTo>
                  <a:pt x="310641" y="1129666"/>
                  <a:pt x="297434" y="1142873"/>
                  <a:pt x="297434" y="1159129"/>
                </a:cubicBezTo>
                <a:lnTo>
                  <a:pt x="297434" y="1205992"/>
                </a:lnTo>
                <a:lnTo>
                  <a:pt x="297434" y="1317753"/>
                </a:lnTo>
                <a:cubicBezTo>
                  <a:pt x="297434" y="1334008"/>
                  <a:pt x="284225" y="1347217"/>
                  <a:pt x="267969" y="1347217"/>
                </a:cubicBezTo>
                <a:cubicBezTo>
                  <a:pt x="251713" y="1347217"/>
                  <a:pt x="238506" y="1334008"/>
                  <a:pt x="238506" y="1317753"/>
                </a:cubicBezTo>
                <a:lnTo>
                  <a:pt x="238506" y="1205992"/>
                </a:lnTo>
                <a:lnTo>
                  <a:pt x="238125" y="1205992"/>
                </a:lnTo>
                <a:lnTo>
                  <a:pt x="236093" y="1196214"/>
                </a:lnTo>
                <a:cubicBezTo>
                  <a:pt x="231647" y="1185672"/>
                  <a:pt x="221107" y="1178179"/>
                  <a:pt x="208915" y="1178179"/>
                </a:cubicBezTo>
                <a:cubicBezTo>
                  <a:pt x="196722" y="1178179"/>
                  <a:pt x="186182" y="1185672"/>
                  <a:pt x="181737" y="1196214"/>
                </a:cubicBezTo>
                <a:lnTo>
                  <a:pt x="179832" y="1205992"/>
                </a:lnTo>
                <a:lnTo>
                  <a:pt x="179450" y="1205992"/>
                </a:lnTo>
                <a:lnTo>
                  <a:pt x="179450" y="1231647"/>
                </a:lnTo>
                <a:cubicBezTo>
                  <a:pt x="179450" y="1247903"/>
                  <a:pt x="166243" y="1261110"/>
                  <a:pt x="149987" y="1261110"/>
                </a:cubicBezTo>
                <a:cubicBezTo>
                  <a:pt x="133603" y="1261110"/>
                  <a:pt x="120395" y="1247903"/>
                  <a:pt x="120395" y="1231647"/>
                </a:cubicBezTo>
                <a:lnTo>
                  <a:pt x="120395" y="1205992"/>
                </a:lnTo>
                <a:lnTo>
                  <a:pt x="120395" y="1102360"/>
                </a:lnTo>
                <a:cubicBezTo>
                  <a:pt x="120395" y="1085978"/>
                  <a:pt x="107188" y="1072770"/>
                  <a:pt x="90932" y="1072770"/>
                </a:cubicBezTo>
                <a:cubicBezTo>
                  <a:pt x="74548" y="1072770"/>
                  <a:pt x="61341" y="1085978"/>
                  <a:pt x="61341" y="1102360"/>
                </a:cubicBezTo>
                <a:lnTo>
                  <a:pt x="61341" y="1205992"/>
                </a:lnTo>
                <a:lnTo>
                  <a:pt x="61341" y="1253745"/>
                </a:lnTo>
                <a:cubicBezTo>
                  <a:pt x="61341" y="1270000"/>
                  <a:pt x="48132" y="1283209"/>
                  <a:pt x="31876" y="1283209"/>
                </a:cubicBezTo>
                <a:cubicBezTo>
                  <a:pt x="15620" y="1283209"/>
                  <a:pt x="2413" y="1270000"/>
                  <a:pt x="2413" y="1253745"/>
                </a:cubicBezTo>
                <a:lnTo>
                  <a:pt x="0" y="1203579"/>
                </a:lnTo>
                <a:cubicBezTo>
                  <a:pt x="762" y="1138936"/>
                  <a:pt x="1523" y="1074166"/>
                  <a:pt x="2413" y="1009523"/>
                </a:cubicBezTo>
                <a:lnTo>
                  <a:pt x="3682" y="1009523"/>
                </a:lnTo>
                <a:lnTo>
                  <a:pt x="11557" y="887604"/>
                </a:lnTo>
                <a:cubicBezTo>
                  <a:pt x="34797" y="628523"/>
                  <a:pt x="92710" y="431547"/>
                  <a:pt x="185419" y="296672"/>
                </a:cubicBezTo>
                <a:cubicBezTo>
                  <a:pt x="322960" y="98934"/>
                  <a:pt x="514350" y="0"/>
                  <a:pt x="759713" y="0"/>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文本框 1"/>
          <p:cNvSpPr txBox="1"/>
          <p:nvPr/>
        </p:nvSpPr>
        <p:spPr>
          <a:xfrm>
            <a:off x="5973288" y="1134625"/>
            <a:ext cx="3395930" cy="584775"/>
          </a:xfrm>
          <a:prstGeom prst="rect">
            <a:avLst/>
          </a:prstGeom>
          <a:noFill/>
        </p:spPr>
        <p:txBody>
          <a:bodyPr wrap="none" rtlCol="0" anchor="t">
            <a:spAutoFit/>
          </a:bodyPr>
          <a:lstStyle/>
          <a:p>
            <a:r>
              <a:rPr lang="en-US" altLang="zh-CN" sz="3200" dirty="0"/>
              <a:t>V1.20 Optimization</a:t>
            </a:r>
            <a:endParaRPr lang="zh-CN" altLang="en-US" sz="3200" b="1" dirty="0">
              <a:latin typeface="+mn-ea"/>
              <a:ea typeface="+mn-ea"/>
              <a:sym typeface="+mn-ea"/>
            </a:endParaRPr>
          </a:p>
        </p:txBody>
      </p:sp>
      <p:pic>
        <p:nvPicPr>
          <p:cNvPr id="142" name="Picture 14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022613" y="4116070"/>
            <a:ext cx="815181" cy="1833283"/>
          </a:xfrm>
          <a:prstGeom prst="rect">
            <a:avLst/>
          </a:prstGeom>
          <a:noFill/>
        </p:spPr>
      </p:pic>
      <p:pic>
        <p:nvPicPr>
          <p:cNvPr id="3" name="Picture 1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2207970" y="5299425"/>
            <a:ext cx="630459" cy="1410157"/>
          </a:xfrm>
          <a:prstGeom prst="rect">
            <a:avLst/>
          </a:prstGeom>
          <a:noFill/>
        </p:spPr>
      </p:pic>
      <p:pic>
        <p:nvPicPr>
          <p:cNvPr id="10" name="Picture 14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623520" y="6087565"/>
            <a:ext cx="2262154" cy="1131115"/>
          </a:xfrm>
          <a:prstGeom prst="rect">
            <a:avLst/>
          </a:prstGeom>
          <a:noFill/>
        </p:spPr>
      </p:pic>
      <p:pic>
        <p:nvPicPr>
          <p:cNvPr id="11" name="Picture 1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0602404" y="5032185"/>
            <a:ext cx="1253743" cy="1253699"/>
          </a:xfrm>
          <a:prstGeom prst="rect">
            <a:avLst/>
          </a:prstGeom>
          <a:noFill/>
        </p:spPr>
      </p:pic>
      <p:pic>
        <p:nvPicPr>
          <p:cNvPr id="12" name="Picture 14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0235072" y="6281384"/>
            <a:ext cx="371825" cy="371866"/>
          </a:xfrm>
          <a:prstGeom prst="rect">
            <a:avLst/>
          </a:prstGeom>
          <a:noFill/>
        </p:spPr>
      </p:pic>
      <p:sp>
        <p:nvSpPr>
          <p:cNvPr id="8" name="内容占位符 2"/>
          <p:cNvSpPr txBox="1"/>
          <p:nvPr/>
        </p:nvSpPr>
        <p:spPr>
          <a:xfrm>
            <a:off x="5973288" y="1831853"/>
            <a:ext cx="5882859" cy="388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r>
              <a:rPr lang="en-US" sz="1800" dirty="0">
                <a:latin typeface="黑体" panose="02010609060101010101" charset="-122"/>
                <a:ea typeface="黑体" panose="02010609060101010101" charset="-122"/>
                <a:sym typeface="+mn-ea"/>
              </a:rPr>
              <a:t>Modify the detection time of ER.21 undervoltage fault to 1000ms</a:t>
            </a:r>
          </a:p>
          <a:p>
            <a:pPr algn="just" fontAlgn="auto">
              <a:spcAft>
                <a:spcPts val="0"/>
              </a:spcAft>
            </a:pPr>
            <a:endParaRPr lang="en-US" sz="1800" dirty="0">
              <a:latin typeface="黑体" panose="02010609060101010101" charset="-122"/>
              <a:ea typeface="黑体" panose="02010609060101010101" charset="-122"/>
              <a:sym typeface="+mn-ea"/>
            </a:endParaRPr>
          </a:p>
          <a:p>
            <a:pPr algn="just" fontAlgn="auto">
              <a:spcAft>
                <a:spcPts val="0"/>
              </a:spcAft>
            </a:pPr>
            <a:r>
              <a:rPr lang="en-US" sz="1800" dirty="0">
                <a:latin typeface="黑体" panose="02010609060101010101" charset="-122"/>
                <a:ea typeface="黑体" panose="02010609060101010101" charset="-122"/>
                <a:sym typeface="+mn-ea"/>
              </a:rPr>
              <a:t>During the process of powering on and off the servo, the control signal glitches of the relay are eliminated.</a:t>
            </a:r>
          </a:p>
          <a:p>
            <a:pPr marL="0" indent="0" algn="just" fontAlgn="auto">
              <a:spcAft>
                <a:spcPts val="0"/>
              </a:spcAft>
              <a:buNone/>
            </a:pPr>
            <a:endParaRPr lang="en-US" sz="1800" dirty="0">
              <a:latin typeface="黑体" panose="02010609060101010101" charset="-122"/>
              <a:ea typeface="黑体" panose="02010609060101010101" charset="-122"/>
              <a:sym typeface="+mn-ea"/>
            </a:endParaRPr>
          </a:p>
          <a:p>
            <a:pPr algn="just" fontAlgn="auto">
              <a:spcAft>
                <a:spcPts val="0"/>
              </a:spcAft>
            </a:pPr>
            <a:r>
              <a:rPr lang="en-US" sz="1800" dirty="0">
                <a:latin typeface="黑体" panose="02010609060101010101" charset="-122"/>
                <a:ea typeface="黑体" panose="02010609060101010101" charset="-122"/>
                <a:sym typeface="+mn-ea"/>
              </a:rPr>
              <a:t>Eliminates the motor current sound when the driver is in ready state</a:t>
            </a:r>
          </a:p>
          <a:p>
            <a:pPr algn="just" fontAlgn="auto">
              <a:spcAft>
                <a:spcPts val="0"/>
              </a:spcAft>
            </a:pPr>
            <a:endParaRPr lang="en-US" sz="1800" dirty="0">
              <a:latin typeface="黑体" panose="02010609060101010101" charset="-122"/>
              <a:ea typeface="黑体" panose="02010609060101010101" charset="-122"/>
              <a:sym typeface="+mn-ea"/>
            </a:endParaRPr>
          </a:p>
          <a:p>
            <a:pPr algn="just" fontAlgn="auto">
              <a:spcAft>
                <a:spcPts val="0"/>
              </a:spcAft>
            </a:pPr>
            <a:r>
              <a:rPr lang="en-US" sz="1800" dirty="0">
                <a:latin typeface="黑体" panose="02010609060101010101" charset="-122"/>
                <a:ea typeface="黑体" panose="02010609060101010101" charset="-122"/>
                <a:sym typeface="+mn-ea"/>
              </a:rPr>
              <a:t>Improved bus voltage utilization</a:t>
            </a:r>
            <a:endParaRPr lang="en-US" altLang="zh-CN" sz="1800" dirty="0"/>
          </a:p>
          <a:p>
            <a:pPr fontAlgn="auto">
              <a:spcAft>
                <a:spcPts val="0"/>
              </a:spcAft>
            </a:pPr>
            <a:endParaRPr lang="zh-CN" altLang="en-US" sz="1800" dirty="0">
              <a:latin typeface="黑体" panose="02010609060101010101" charset="-122"/>
              <a:ea typeface="黑体" panose="02010609060101010101" charset="-122"/>
              <a:cs typeface="黑体" panose="02010609060101010101" charset="-122"/>
              <a:sym typeface="+mn-ea"/>
            </a:endParaRPr>
          </a:p>
        </p:txBody>
      </p:sp>
      <p:sp>
        <p:nvSpPr>
          <p:cNvPr id="4" name="矩形 3"/>
          <p:cNvSpPr/>
          <p:nvPr/>
        </p:nvSpPr>
        <p:spPr>
          <a:xfrm>
            <a:off x="3500755" y="1167765"/>
            <a:ext cx="2099945" cy="2411730"/>
          </a:xfrm>
          <a:prstGeom prst="rect">
            <a:avLst/>
          </a:prstGeom>
          <a:noFill/>
          <a:ln>
            <a:noFill/>
          </a:ln>
        </p:spPr>
        <p:txBody>
          <a:bodyPr wrap="none" rtlCol="0" anchor="t">
            <a:noAutofit/>
            <a:scene3d>
              <a:camera prst="orthographicFront"/>
              <a:lightRig rig="soft" dir="t">
                <a:rot lat="0" lon="0" rev="15600000"/>
              </a:lightRig>
            </a:scene3d>
            <a:sp3d extrusionH="57150" prstMaterial="softEdge">
              <a:bevelT w="25400" h="38100"/>
            </a:sp3d>
          </a:bodyPr>
          <a:lstStyle/>
          <a:p>
            <a:pPr algn="ctr"/>
            <a:r>
              <a:rPr lang="en-US" altLang="zh-CN" sz="28700" b="1" dirty="0">
                <a:solidFill>
                  <a:schemeClr val="accent4"/>
                </a:solidFill>
                <a:effectLst/>
              </a:rPr>
              <a:t>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1100455" y="376555"/>
            <a:ext cx="9458325" cy="492125"/>
          </a:xfrm>
          <a:prstGeom prst="rect">
            <a:avLst/>
          </a:prstGeom>
          <a:noFill/>
        </p:spPr>
        <p:txBody>
          <a:bodyPr wrap="square" lIns="0" tIns="0" rIns="0" bIns="0" rtlCol="0" anchor="ctr">
            <a:spAutoFit/>
          </a:bodyPr>
          <a:lstStyle>
            <a:defPPr>
              <a:defRPr lang="zh-CN"/>
            </a:defPPr>
            <a:lvl1pPr algn="ctr">
              <a:defRPr sz="3200">
                <a:latin typeface="印品黑体" panose="00000500000000000000" pitchFamily="2" charset="-122"/>
                <a:ea typeface="印品黑体" panose="00000500000000000000" pitchFamily="2" charset="-122"/>
              </a:defRPr>
            </a:lvl1pPr>
          </a:lstStyle>
          <a:p>
            <a:pPr algn="l" fontAlgn="auto">
              <a:spcAft>
                <a:spcPts val="0"/>
              </a:spcAft>
            </a:pPr>
            <a:r>
              <a:rPr dirty="0">
                <a:sym typeface="+mn-ea"/>
              </a:rPr>
              <a:t>ER.21</a:t>
            </a:r>
            <a:endParaRPr lang="en-US" altLang="zh-CN" dirty="0"/>
          </a:p>
        </p:txBody>
      </p:sp>
      <p:sp>
        <p:nvSpPr>
          <p:cNvPr id="4" name="矩形 3"/>
          <p:cNvSpPr/>
          <p:nvPr/>
        </p:nvSpPr>
        <p:spPr>
          <a:xfrm>
            <a:off x="452711" y="4957445"/>
            <a:ext cx="11953328" cy="1570355"/>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 name="文本框 4"/>
          <p:cNvSpPr txBox="1"/>
          <p:nvPr/>
        </p:nvSpPr>
        <p:spPr>
          <a:xfrm>
            <a:off x="596727" y="5193029"/>
            <a:ext cx="11665296" cy="1099185"/>
          </a:xfrm>
          <a:prstGeom prst="rect">
            <a:avLst/>
          </a:prstGeom>
          <a:noFill/>
        </p:spPr>
        <p:txBody>
          <a:bodyPr wrap="square" rtlCol="0">
            <a:noAutofit/>
          </a:bodyPr>
          <a:lstStyle/>
          <a:p>
            <a:pPr algn="just"/>
            <a:r>
              <a:rPr lang="en-US" altLang="zh-CN" sz="2400" dirty="0"/>
              <a:t>The undervoltage fault detection time of V1.19 is only a few milliseconds, so it will also report an ER.21 fault in the situation shown on the left. V1.20 needs to be below the trigger threshold for 1000ms before it will issue an ER.21 fault warning. .</a:t>
            </a:r>
            <a:endParaRPr lang="zh-CN" altLang="en-US" sz="2400" dirty="0"/>
          </a:p>
        </p:txBody>
      </p:sp>
      <p:pic>
        <p:nvPicPr>
          <p:cNvPr id="9" name="图片 8">
            <a:extLst>
              <a:ext uri="{FF2B5EF4-FFF2-40B4-BE49-F238E27FC236}">
                <a16:creationId xmlns:a16="http://schemas.microsoft.com/office/drawing/2014/main" id="{99369753-3649-ED08-FEF0-7961CBC0C44E}"/>
              </a:ext>
            </a:extLst>
          </p:cNvPr>
          <p:cNvPicPr>
            <a:picLocks noChangeAspect="1"/>
          </p:cNvPicPr>
          <p:nvPr/>
        </p:nvPicPr>
        <p:blipFill>
          <a:blip r:embed="rId3"/>
          <a:stretch>
            <a:fillRect/>
          </a:stretch>
        </p:blipFill>
        <p:spPr>
          <a:xfrm>
            <a:off x="267866" y="1114426"/>
            <a:ext cx="6161509" cy="3495086"/>
          </a:xfrm>
          <a:prstGeom prst="rect">
            <a:avLst/>
          </a:prstGeom>
        </p:spPr>
      </p:pic>
      <p:pic>
        <p:nvPicPr>
          <p:cNvPr id="11" name="图片 10">
            <a:extLst>
              <a:ext uri="{FF2B5EF4-FFF2-40B4-BE49-F238E27FC236}">
                <a16:creationId xmlns:a16="http://schemas.microsoft.com/office/drawing/2014/main" id="{FB8BB13C-97CD-9F46-BA7A-8AA3F284EB32}"/>
              </a:ext>
            </a:extLst>
          </p:cNvPr>
          <p:cNvPicPr>
            <a:picLocks noChangeAspect="1"/>
          </p:cNvPicPr>
          <p:nvPr/>
        </p:nvPicPr>
        <p:blipFill>
          <a:blip r:embed="rId4"/>
          <a:stretch>
            <a:fillRect/>
          </a:stretch>
        </p:blipFill>
        <p:spPr>
          <a:xfrm>
            <a:off x="6501383" y="1094105"/>
            <a:ext cx="6115092" cy="34583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44799" y="404206"/>
            <a:ext cx="8928100" cy="386715"/>
          </a:xfrm>
          <a:noFill/>
        </p:spPr>
        <p:txBody>
          <a:bodyPr wrap="square" lIns="0" tIns="0" rIns="0" bIns="0" rtlCol="0" anchor="ctr">
            <a:spAutoFit/>
          </a:bodyPr>
          <a:lstStyle/>
          <a:p>
            <a:pPr fontAlgn="auto">
              <a:spcAft>
                <a:spcPts val="0"/>
              </a:spcAft>
            </a:pPr>
            <a:r>
              <a:rPr lang="en-US" sz="2800" dirty="0">
                <a:latin typeface="黑体" panose="02010609060101010101" charset="-122"/>
                <a:ea typeface="黑体" panose="02010609060101010101" charset="-122"/>
                <a:sym typeface="+mn-ea"/>
              </a:rPr>
              <a:t>Eliminates relay control signal glitches</a:t>
            </a:r>
            <a:endParaRPr lang="en-US" altLang="zh-CN" sz="2800" dirty="0">
              <a:latin typeface="黑体" panose="02010609060101010101" charset="-122"/>
              <a:ea typeface="黑体" panose="02010609060101010101" charset="-122"/>
              <a:sym typeface="+mn-ea"/>
            </a:endParaRPr>
          </a:p>
        </p:txBody>
      </p:sp>
      <p:sp>
        <p:nvSpPr>
          <p:cNvPr id="4" name="矩形 3"/>
          <p:cNvSpPr/>
          <p:nvPr/>
        </p:nvSpPr>
        <p:spPr>
          <a:xfrm>
            <a:off x="1244799" y="2536205"/>
            <a:ext cx="9842500" cy="1759585"/>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 name="文本框 4"/>
          <p:cNvSpPr txBox="1"/>
          <p:nvPr/>
        </p:nvSpPr>
        <p:spPr>
          <a:xfrm>
            <a:off x="1355539" y="2723499"/>
            <a:ext cx="9767684" cy="1384995"/>
          </a:xfrm>
          <a:prstGeom prst="rect">
            <a:avLst/>
          </a:prstGeom>
          <a:noFill/>
        </p:spPr>
        <p:txBody>
          <a:bodyPr wrap="square" rtlCol="0">
            <a:spAutoFit/>
          </a:bodyPr>
          <a:lstStyle/>
          <a:p>
            <a:pPr algn="just"/>
            <a:r>
              <a:rPr lang="en-US" altLang="zh-CN" sz="2800" dirty="0"/>
              <a:t>There will be glitches in the control signal of the relay during the power on and off process. The V1.20 version has fixed this problem. (Internal discovery, does not affect use)</a:t>
            </a:r>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122"/>
          <p:cNvSpPr/>
          <p:nvPr/>
        </p:nvSpPr>
        <p:spPr>
          <a:xfrm>
            <a:off x="3332919" y="2248746"/>
            <a:ext cx="265196" cy="1216692"/>
          </a:xfrm>
          <a:custGeom>
            <a:avLst/>
            <a:gdLst/>
            <a:ahLst/>
            <a:cxnLst/>
            <a:rect l="0" t="0" r="0" b="0"/>
            <a:pathLst>
              <a:path w="251459" h="1153668">
                <a:moveTo>
                  <a:pt x="125729" y="1153668"/>
                </a:moveTo>
                <a:cubicBezTo>
                  <a:pt x="195199" y="1153668"/>
                  <a:pt x="251459" y="1097406"/>
                  <a:pt x="251459" y="1027937"/>
                </a:cubicBezTo>
                <a:lnTo>
                  <a:pt x="251459" y="125730"/>
                </a:lnTo>
                <a:cubicBezTo>
                  <a:pt x="251459" y="56261"/>
                  <a:pt x="195199" y="0"/>
                  <a:pt x="125729" y="0"/>
                </a:cubicBezTo>
                <a:lnTo>
                  <a:pt x="125729" y="0"/>
                </a:lnTo>
                <a:cubicBezTo>
                  <a:pt x="56260" y="0"/>
                  <a:pt x="0" y="56261"/>
                  <a:pt x="0" y="125730"/>
                </a:cubicBezTo>
                <a:lnTo>
                  <a:pt x="0" y="1027937"/>
                </a:lnTo>
                <a:cubicBezTo>
                  <a:pt x="0" y="1097406"/>
                  <a:pt x="56260" y="1153668"/>
                  <a:pt x="125729" y="1153668"/>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1" name="Freeform 126"/>
          <p:cNvSpPr/>
          <p:nvPr/>
        </p:nvSpPr>
        <p:spPr>
          <a:xfrm>
            <a:off x="1748975" y="3759963"/>
            <a:ext cx="424317" cy="1947993"/>
          </a:xfrm>
          <a:custGeom>
            <a:avLst/>
            <a:gdLst/>
            <a:ahLst/>
            <a:cxnLst/>
            <a:rect l="0" t="0" r="0" b="0"/>
            <a:pathLst>
              <a:path w="402337" h="1847087">
                <a:moveTo>
                  <a:pt x="201168" y="0"/>
                </a:moveTo>
                <a:cubicBezTo>
                  <a:pt x="312293" y="0"/>
                  <a:pt x="402337" y="90043"/>
                  <a:pt x="402337" y="201168"/>
                </a:cubicBezTo>
                <a:lnTo>
                  <a:pt x="402337" y="1645920"/>
                </a:lnTo>
                <a:cubicBezTo>
                  <a:pt x="402337" y="1757045"/>
                  <a:pt x="312293" y="1847087"/>
                  <a:pt x="201168" y="1847087"/>
                </a:cubicBezTo>
                <a:lnTo>
                  <a:pt x="201168" y="1847087"/>
                </a:lnTo>
                <a:cubicBezTo>
                  <a:pt x="90044" y="1847087"/>
                  <a:pt x="0" y="1757045"/>
                  <a:pt x="0" y="1645920"/>
                </a:cubicBezTo>
                <a:lnTo>
                  <a:pt x="0" y="201168"/>
                </a:lnTo>
                <a:cubicBezTo>
                  <a:pt x="0" y="90043"/>
                  <a:pt x="90044" y="0"/>
                  <a:pt x="201168" y="0"/>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2" name="Freeform 127"/>
          <p:cNvSpPr/>
          <p:nvPr/>
        </p:nvSpPr>
        <p:spPr>
          <a:xfrm>
            <a:off x="1748975" y="5920113"/>
            <a:ext cx="424317" cy="421101"/>
          </a:xfrm>
          <a:custGeom>
            <a:avLst/>
            <a:gdLst/>
            <a:ahLst/>
            <a:cxnLst/>
            <a:rect l="0" t="0" r="0" b="0"/>
            <a:pathLst>
              <a:path w="402337" h="399288">
                <a:moveTo>
                  <a:pt x="201168" y="0"/>
                </a:moveTo>
                <a:cubicBezTo>
                  <a:pt x="312293" y="0"/>
                  <a:pt x="402337" y="89409"/>
                  <a:pt x="402337" y="199644"/>
                </a:cubicBezTo>
                <a:cubicBezTo>
                  <a:pt x="402337" y="309881"/>
                  <a:pt x="312293" y="399288"/>
                  <a:pt x="201168" y="399288"/>
                </a:cubicBezTo>
                <a:cubicBezTo>
                  <a:pt x="90044" y="399288"/>
                  <a:pt x="0" y="309881"/>
                  <a:pt x="0" y="199644"/>
                </a:cubicBezTo>
                <a:cubicBezTo>
                  <a:pt x="0" y="89409"/>
                  <a:pt x="90044" y="0"/>
                  <a:pt x="201168" y="0"/>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126"/>
          <p:cNvSpPr/>
          <p:nvPr/>
        </p:nvSpPr>
        <p:spPr>
          <a:xfrm>
            <a:off x="2370640" y="1745108"/>
            <a:ext cx="424317" cy="1947993"/>
          </a:xfrm>
          <a:custGeom>
            <a:avLst/>
            <a:gdLst/>
            <a:ahLst/>
            <a:cxnLst/>
            <a:rect l="0" t="0" r="0" b="0"/>
            <a:pathLst>
              <a:path w="402337" h="1847087">
                <a:moveTo>
                  <a:pt x="201168" y="0"/>
                </a:moveTo>
                <a:cubicBezTo>
                  <a:pt x="312293" y="0"/>
                  <a:pt x="402337" y="90043"/>
                  <a:pt x="402337" y="201168"/>
                </a:cubicBezTo>
                <a:lnTo>
                  <a:pt x="402337" y="1645920"/>
                </a:lnTo>
                <a:cubicBezTo>
                  <a:pt x="402337" y="1757045"/>
                  <a:pt x="312293" y="1847087"/>
                  <a:pt x="201168" y="1847087"/>
                </a:cubicBezTo>
                <a:lnTo>
                  <a:pt x="201168" y="1847087"/>
                </a:lnTo>
                <a:cubicBezTo>
                  <a:pt x="90044" y="1847087"/>
                  <a:pt x="0" y="1757045"/>
                  <a:pt x="0" y="1645920"/>
                </a:cubicBezTo>
                <a:lnTo>
                  <a:pt x="0" y="201168"/>
                </a:lnTo>
                <a:cubicBezTo>
                  <a:pt x="0" y="90043"/>
                  <a:pt x="90044" y="0"/>
                  <a:pt x="201168" y="0"/>
                </a:cubicBezTo>
                <a:close/>
              </a:path>
            </a:pathLst>
          </a:custGeom>
          <a:solidFill>
            <a:srgbClr val="58595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127"/>
          <p:cNvSpPr/>
          <p:nvPr/>
        </p:nvSpPr>
        <p:spPr>
          <a:xfrm>
            <a:off x="2370640" y="1168408"/>
            <a:ext cx="424317" cy="421101"/>
          </a:xfrm>
          <a:custGeom>
            <a:avLst/>
            <a:gdLst/>
            <a:ahLst/>
            <a:cxnLst/>
            <a:rect l="0" t="0" r="0" b="0"/>
            <a:pathLst>
              <a:path w="402337" h="399288">
                <a:moveTo>
                  <a:pt x="201168" y="0"/>
                </a:moveTo>
                <a:cubicBezTo>
                  <a:pt x="312293" y="0"/>
                  <a:pt x="402337" y="89409"/>
                  <a:pt x="402337" y="199644"/>
                </a:cubicBezTo>
                <a:cubicBezTo>
                  <a:pt x="402337" y="309881"/>
                  <a:pt x="312293" y="399288"/>
                  <a:pt x="201168" y="399288"/>
                </a:cubicBezTo>
                <a:cubicBezTo>
                  <a:pt x="90044" y="399288"/>
                  <a:pt x="0" y="309881"/>
                  <a:pt x="0" y="199644"/>
                </a:cubicBezTo>
                <a:cubicBezTo>
                  <a:pt x="0" y="89409"/>
                  <a:pt x="90044" y="0"/>
                  <a:pt x="201168" y="0"/>
                </a:cubicBezTo>
                <a:close/>
              </a:path>
            </a:pathLst>
          </a:custGeom>
          <a:solidFill>
            <a:srgbClr val="58595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126"/>
          <p:cNvSpPr/>
          <p:nvPr/>
        </p:nvSpPr>
        <p:spPr>
          <a:xfrm>
            <a:off x="2973890" y="4335908"/>
            <a:ext cx="424317" cy="1947993"/>
          </a:xfrm>
          <a:custGeom>
            <a:avLst/>
            <a:gdLst/>
            <a:ahLst/>
            <a:cxnLst/>
            <a:rect l="0" t="0" r="0" b="0"/>
            <a:pathLst>
              <a:path w="402337" h="1847087">
                <a:moveTo>
                  <a:pt x="201168" y="0"/>
                </a:moveTo>
                <a:cubicBezTo>
                  <a:pt x="312293" y="0"/>
                  <a:pt x="402337" y="90043"/>
                  <a:pt x="402337" y="201168"/>
                </a:cubicBezTo>
                <a:lnTo>
                  <a:pt x="402337" y="1645920"/>
                </a:lnTo>
                <a:cubicBezTo>
                  <a:pt x="402337" y="1757045"/>
                  <a:pt x="312293" y="1847087"/>
                  <a:pt x="201168" y="1847087"/>
                </a:cubicBezTo>
                <a:lnTo>
                  <a:pt x="201168" y="1847087"/>
                </a:lnTo>
                <a:cubicBezTo>
                  <a:pt x="90044" y="1847087"/>
                  <a:pt x="0" y="1757045"/>
                  <a:pt x="0" y="1645920"/>
                </a:cubicBezTo>
                <a:lnTo>
                  <a:pt x="0" y="201168"/>
                </a:lnTo>
                <a:cubicBezTo>
                  <a:pt x="0" y="90043"/>
                  <a:pt x="90044" y="0"/>
                  <a:pt x="201168" y="0"/>
                </a:cubicBezTo>
                <a:close/>
              </a:path>
            </a:pathLst>
          </a:custGeom>
          <a:solidFill>
            <a:srgbClr val="37AB9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 name="Freeform 127"/>
          <p:cNvSpPr/>
          <p:nvPr/>
        </p:nvSpPr>
        <p:spPr>
          <a:xfrm>
            <a:off x="2973255" y="6496058"/>
            <a:ext cx="424317" cy="421101"/>
          </a:xfrm>
          <a:custGeom>
            <a:avLst/>
            <a:gdLst/>
            <a:ahLst/>
            <a:cxnLst/>
            <a:rect l="0" t="0" r="0" b="0"/>
            <a:pathLst>
              <a:path w="402337" h="399288">
                <a:moveTo>
                  <a:pt x="201168" y="0"/>
                </a:moveTo>
                <a:cubicBezTo>
                  <a:pt x="312293" y="0"/>
                  <a:pt x="402337" y="89409"/>
                  <a:pt x="402337" y="199644"/>
                </a:cubicBezTo>
                <a:cubicBezTo>
                  <a:pt x="402337" y="309881"/>
                  <a:pt x="312293" y="399288"/>
                  <a:pt x="201168" y="399288"/>
                </a:cubicBezTo>
                <a:cubicBezTo>
                  <a:pt x="90044" y="399288"/>
                  <a:pt x="0" y="309881"/>
                  <a:pt x="0" y="199644"/>
                </a:cubicBezTo>
                <a:cubicBezTo>
                  <a:pt x="0" y="89409"/>
                  <a:pt x="90044" y="0"/>
                  <a:pt x="201168" y="0"/>
                </a:cubicBezTo>
                <a:close/>
              </a:path>
            </a:pathLst>
          </a:custGeom>
          <a:solidFill>
            <a:srgbClr val="37AB9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8" name="文本框 77"/>
          <p:cNvSpPr txBox="1"/>
          <p:nvPr/>
        </p:nvSpPr>
        <p:spPr>
          <a:xfrm>
            <a:off x="3044825" y="3680460"/>
            <a:ext cx="2495550" cy="583565"/>
          </a:xfrm>
          <a:prstGeom prst="rect">
            <a:avLst/>
          </a:prstGeom>
          <a:noFill/>
        </p:spPr>
        <p:txBody>
          <a:bodyPr wrap="square" rtlCol="0">
            <a:spAutoFit/>
          </a:bodyPr>
          <a:lstStyle/>
          <a:p>
            <a:r>
              <a:rPr lang="en-US" altLang="zh-CN" sz="3200" dirty="0">
                <a:latin typeface="Times New Roman" panose="02020603050405020304" charset="0"/>
                <a:cs typeface="Times New Roman" panose="02020603050405020304" charset="0"/>
              </a:rPr>
              <a:t>CONTENTS</a:t>
            </a:r>
          </a:p>
        </p:txBody>
      </p:sp>
      <p:sp>
        <p:nvSpPr>
          <p:cNvPr id="123" name="Freeform 123"/>
          <p:cNvSpPr/>
          <p:nvPr/>
        </p:nvSpPr>
        <p:spPr>
          <a:xfrm>
            <a:off x="3332284" y="1816828"/>
            <a:ext cx="265196" cy="263590"/>
          </a:xfrm>
          <a:custGeom>
            <a:avLst/>
            <a:gdLst/>
            <a:ahLst/>
            <a:cxnLst/>
            <a:rect l="0" t="0" r="0" b="0"/>
            <a:pathLst>
              <a:path w="251459" h="249936">
                <a:moveTo>
                  <a:pt x="125729" y="249936"/>
                </a:moveTo>
                <a:cubicBezTo>
                  <a:pt x="195199" y="249936"/>
                  <a:pt x="251459" y="193929"/>
                  <a:pt x="251459" y="124968"/>
                </a:cubicBezTo>
                <a:cubicBezTo>
                  <a:pt x="251459" y="56008"/>
                  <a:pt x="195199" y="0"/>
                  <a:pt x="125729" y="0"/>
                </a:cubicBezTo>
                <a:cubicBezTo>
                  <a:pt x="56260" y="0"/>
                  <a:pt x="0" y="56008"/>
                  <a:pt x="0" y="124968"/>
                </a:cubicBezTo>
                <a:cubicBezTo>
                  <a:pt x="0" y="193929"/>
                  <a:pt x="56260" y="249936"/>
                  <a:pt x="125729" y="249936"/>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1" name="Freeform 131"/>
          <p:cNvSpPr/>
          <p:nvPr/>
        </p:nvSpPr>
        <p:spPr>
          <a:xfrm>
            <a:off x="6639925" y="2400759"/>
            <a:ext cx="543252" cy="544861"/>
          </a:xfrm>
          <a:custGeom>
            <a:avLst/>
            <a:gdLst/>
            <a:ahLst/>
            <a:cxnLst/>
            <a:rect l="0" t="0" r="0" b="0"/>
            <a:pathLst>
              <a:path w="515112" h="516637">
                <a:moveTo>
                  <a:pt x="0" y="258318"/>
                </a:moveTo>
                <a:cubicBezTo>
                  <a:pt x="0" y="115698"/>
                  <a:pt x="115315" y="0"/>
                  <a:pt x="257556" y="0"/>
                </a:cubicBezTo>
                <a:cubicBezTo>
                  <a:pt x="399796" y="0"/>
                  <a:pt x="515112" y="115698"/>
                  <a:pt x="515112" y="258318"/>
                </a:cubicBezTo>
                <a:cubicBezTo>
                  <a:pt x="515112" y="400939"/>
                  <a:pt x="399796" y="516637"/>
                  <a:pt x="257556" y="516637"/>
                </a:cubicBezTo>
                <a:cubicBezTo>
                  <a:pt x="115315" y="516637"/>
                  <a:pt x="0" y="400939"/>
                  <a:pt x="0" y="258318"/>
                </a:cubicBezTo>
                <a:close/>
              </a:path>
            </a:pathLst>
          </a:custGeom>
          <a:solidFill>
            <a:srgbClr val="37AB9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5" name="Rectangle 135"/>
          <p:cNvSpPr/>
          <p:nvPr/>
        </p:nvSpPr>
        <p:spPr>
          <a:xfrm>
            <a:off x="6831456" y="2515553"/>
            <a:ext cx="161290" cy="325120"/>
          </a:xfrm>
          <a:prstGeom prst="rect">
            <a:avLst/>
          </a:prstGeom>
        </p:spPr>
        <p:txBody>
          <a:bodyPr wrap="none" lIns="0" tIns="0" rIns="0" bIns="0" anchor="ctr" anchorCtr="0">
            <a:spAutoFit/>
          </a:bodyPr>
          <a:lstStyle/>
          <a:p>
            <a:pPr marL="0" algn="ctr"/>
            <a:r>
              <a:rPr lang="en-US" sz="2115" b="0" i="0" spc="0" baseline="0" dirty="0">
                <a:solidFill>
                  <a:srgbClr val="FFFFFF"/>
                </a:solidFill>
                <a:latin typeface="Courier New" panose="02070309020205020404"/>
              </a:rPr>
              <a:t>1</a:t>
            </a:r>
          </a:p>
        </p:txBody>
      </p:sp>
      <p:sp>
        <p:nvSpPr>
          <p:cNvPr id="79" name="文本框 78"/>
          <p:cNvSpPr txBox="1"/>
          <p:nvPr/>
        </p:nvSpPr>
        <p:spPr>
          <a:xfrm>
            <a:off x="7365365" y="2423333"/>
            <a:ext cx="2736418" cy="460375"/>
          </a:xfrm>
          <a:prstGeom prst="rect">
            <a:avLst/>
          </a:prstGeom>
          <a:noFill/>
        </p:spPr>
        <p:txBody>
          <a:bodyPr wrap="square" rtlCol="0">
            <a:spAutoFit/>
          </a:bodyPr>
          <a:lstStyle/>
          <a:p>
            <a:r>
              <a:rPr lang="en-US" altLang="zh-CN" sz="2400" dirty="0"/>
              <a:t>V1.20 New Function</a:t>
            </a:r>
            <a:endParaRPr lang="zh-CN" altLang="en-US" sz="2400" dirty="0"/>
          </a:p>
        </p:txBody>
      </p:sp>
      <p:sp>
        <p:nvSpPr>
          <p:cNvPr id="132" name="Freeform 132"/>
          <p:cNvSpPr/>
          <p:nvPr/>
        </p:nvSpPr>
        <p:spPr>
          <a:xfrm>
            <a:off x="6639925" y="3568877"/>
            <a:ext cx="543252" cy="544861"/>
          </a:xfrm>
          <a:custGeom>
            <a:avLst/>
            <a:gdLst/>
            <a:ahLst/>
            <a:cxnLst/>
            <a:rect l="0" t="0" r="0" b="0"/>
            <a:pathLst>
              <a:path w="515112" h="516637">
                <a:moveTo>
                  <a:pt x="0" y="258318"/>
                </a:moveTo>
                <a:cubicBezTo>
                  <a:pt x="0" y="115698"/>
                  <a:pt x="115315" y="0"/>
                  <a:pt x="257556" y="0"/>
                </a:cubicBezTo>
                <a:cubicBezTo>
                  <a:pt x="399796" y="0"/>
                  <a:pt x="515112" y="115698"/>
                  <a:pt x="515112" y="258318"/>
                </a:cubicBezTo>
                <a:cubicBezTo>
                  <a:pt x="515112" y="400939"/>
                  <a:pt x="399796" y="516637"/>
                  <a:pt x="257556" y="516637"/>
                </a:cubicBezTo>
                <a:cubicBezTo>
                  <a:pt x="115315" y="516637"/>
                  <a:pt x="0" y="400939"/>
                  <a:pt x="0" y="258318"/>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7"/>
          <p:cNvSpPr/>
          <p:nvPr/>
        </p:nvSpPr>
        <p:spPr>
          <a:xfrm>
            <a:off x="6831456" y="3670004"/>
            <a:ext cx="161290" cy="325120"/>
          </a:xfrm>
          <a:prstGeom prst="rect">
            <a:avLst/>
          </a:prstGeom>
        </p:spPr>
        <p:txBody>
          <a:bodyPr wrap="none" lIns="0" tIns="0" rIns="0" bIns="0">
            <a:spAutoFit/>
          </a:bodyPr>
          <a:lstStyle/>
          <a:p>
            <a:pPr marL="0"/>
            <a:r>
              <a:rPr lang="en-US" sz="2115" b="0" i="0" spc="0" baseline="0" dirty="0">
                <a:solidFill>
                  <a:srgbClr val="FFFFFF"/>
                </a:solidFill>
                <a:latin typeface="Courier New" panose="02070309020205020404"/>
              </a:rPr>
              <a:t>2</a:t>
            </a:r>
          </a:p>
        </p:txBody>
      </p:sp>
      <p:sp>
        <p:nvSpPr>
          <p:cNvPr id="80" name="文本框 79"/>
          <p:cNvSpPr txBox="1"/>
          <p:nvPr/>
        </p:nvSpPr>
        <p:spPr>
          <a:xfrm>
            <a:off x="7365364" y="3630468"/>
            <a:ext cx="3122745" cy="461665"/>
          </a:xfrm>
          <a:prstGeom prst="rect">
            <a:avLst/>
          </a:prstGeom>
          <a:noFill/>
        </p:spPr>
        <p:txBody>
          <a:bodyPr wrap="square" rtlCol="0">
            <a:spAutoFit/>
          </a:bodyPr>
          <a:lstStyle/>
          <a:p>
            <a:r>
              <a:rPr lang="en-US" altLang="zh-CN" sz="2400" dirty="0"/>
              <a:t>V1.20 Function changes</a:t>
            </a:r>
            <a:endParaRPr lang="zh-CN" altLang="en-US" sz="2400" dirty="0"/>
          </a:p>
        </p:txBody>
      </p:sp>
      <p:sp>
        <p:nvSpPr>
          <p:cNvPr id="138" name="Rectangle 138"/>
          <p:cNvSpPr/>
          <p:nvPr/>
        </p:nvSpPr>
        <p:spPr>
          <a:xfrm>
            <a:off x="6830186" y="4922373"/>
            <a:ext cx="161290" cy="325120"/>
          </a:xfrm>
          <a:prstGeom prst="rect">
            <a:avLst/>
          </a:prstGeom>
        </p:spPr>
        <p:txBody>
          <a:bodyPr wrap="none" lIns="0" tIns="0" rIns="0" bIns="0">
            <a:spAutoFit/>
          </a:bodyPr>
          <a:lstStyle/>
          <a:p>
            <a:pPr marL="0"/>
            <a:r>
              <a:rPr lang="en-US" sz="2115" b="0" i="0" spc="0" baseline="0" dirty="0">
                <a:solidFill>
                  <a:srgbClr val="FFFFFF"/>
                </a:solidFill>
                <a:latin typeface="Courier New" panose="02070309020205020404"/>
              </a:rPr>
              <a:t>3</a:t>
            </a:r>
          </a:p>
        </p:txBody>
      </p:sp>
      <p:sp>
        <p:nvSpPr>
          <p:cNvPr id="3" name="Rectangle 138"/>
          <p:cNvSpPr/>
          <p:nvPr/>
        </p:nvSpPr>
        <p:spPr>
          <a:xfrm>
            <a:off x="6830186" y="5664515"/>
            <a:ext cx="161290" cy="325120"/>
          </a:xfrm>
          <a:prstGeom prst="rect">
            <a:avLst/>
          </a:prstGeom>
        </p:spPr>
        <p:txBody>
          <a:bodyPr wrap="none" lIns="0" tIns="0" rIns="0" bIns="0">
            <a:spAutoFit/>
          </a:bodyPr>
          <a:lstStyle/>
          <a:p>
            <a:pPr marL="0"/>
            <a:r>
              <a:rPr lang="en-US" sz="2115" b="0" i="0" spc="0" baseline="0" dirty="0">
                <a:solidFill>
                  <a:srgbClr val="FFFFFF"/>
                </a:solidFill>
                <a:latin typeface="Courier New" panose="02070309020205020404"/>
              </a:rPr>
              <a:t>4</a:t>
            </a:r>
          </a:p>
        </p:txBody>
      </p:sp>
      <p:sp>
        <p:nvSpPr>
          <p:cNvPr id="21" name="Freeform 131"/>
          <p:cNvSpPr/>
          <p:nvPr/>
        </p:nvSpPr>
        <p:spPr>
          <a:xfrm>
            <a:off x="6639925" y="4700625"/>
            <a:ext cx="543252" cy="544861"/>
          </a:xfrm>
          <a:custGeom>
            <a:avLst/>
            <a:gdLst/>
            <a:ahLst/>
            <a:cxnLst/>
            <a:rect l="0" t="0" r="0" b="0"/>
            <a:pathLst>
              <a:path w="515112" h="516637">
                <a:moveTo>
                  <a:pt x="0" y="258318"/>
                </a:moveTo>
                <a:cubicBezTo>
                  <a:pt x="0" y="115698"/>
                  <a:pt x="115315" y="0"/>
                  <a:pt x="257556" y="0"/>
                </a:cubicBezTo>
                <a:cubicBezTo>
                  <a:pt x="399796" y="0"/>
                  <a:pt x="515112" y="115698"/>
                  <a:pt x="515112" y="258318"/>
                </a:cubicBezTo>
                <a:cubicBezTo>
                  <a:pt x="515112" y="400939"/>
                  <a:pt x="399796" y="516637"/>
                  <a:pt x="257556" y="516637"/>
                </a:cubicBezTo>
                <a:cubicBezTo>
                  <a:pt x="115315" y="516637"/>
                  <a:pt x="0" y="400939"/>
                  <a:pt x="0" y="258318"/>
                </a:cubicBezTo>
                <a:close/>
              </a:path>
            </a:pathLst>
          </a:custGeom>
          <a:solidFill>
            <a:srgbClr val="37AB9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文本框 21"/>
          <p:cNvSpPr txBox="1"/>
          <p:nvPr/>
        </p:nvSpPr>
        <p:spPr>
          <a:xfrm>
            <a:off x="7365365" y="4723199"/>
            <a:ext cx="2736418" cy="460375"/>
          </a:xfrm>
          <a:prstGeom prst="rect">
            <a:avLst/>
          </a:prstGeom>
          <a:noFill/>
        </p:spPr>
        <p:txBody>
          <a:bodyPr wrap="square" rtlCol="0">
            <a:spAutoFit/>
          </a:bodyPr>
          <a:lstStyle/>
          <a:p>
            <a:r>
              <a:rPr lang="en-US" altLang="zh-CN" sz="2400" dirty="0"/>
              <a:t>V1.20 Bug</a:t>
            </a:r>
            <a:r>
              <a:rPr lang="zh-CN" altLang="en-US" sz="2400" dirty="0"/>
              <a:t> </a:t>
            </a:r>
            <a:r>
              <a:rPr lang="en-US" altLang="zh-CN" sz="2400" dirty="0"/>
              <a:t>Fixed</a:t>
            </a:r>
            <a:endParaRPr lang="zh-CN" altLang="en-US" sz="2400" dirty="0"/>
          </a:p>
        </p:txBody>
      </p:sp>
      <p:sp>
        <p:nvSpPr>
          <p:cNvPr id="25" name="Rectangle 135"/>
          <p:cNvSpPr/>
          <p:nvPr/>
        </p:nvSpPr>
        <p:spPr>
          <a:xfrm>
            <a:off x="6829078" y="4790649"/>
            <a:ext cx="163507" cy="325474"/>
          </a:xfrm>
          <a:prstGeom prst="rect">
            <a:avLst/>
          </a:prstGeom>
        </p:spPr>
        <p:txBody>
          <a:bodyPr wrap="none" lIns="0" tIns="0" rIns="0" bIns="0" anchor="ctr" anchorCtr="0">
            <a:spAutoFit/>
          </a:bodyPr>
          <a:lstStyle/>
          <a:p>
            <a:pPr marL="0" algn="ctr"/>
            <a:r>
              <a:rPr lang="en-US" sz="2115" dirty="0">
                <a:solidFill>
                  <a:srgbClr val="FFFFFF"/>
                </a:solidFill>
                <a:latin typeface="Courier New" panose="02070309020205020404"/>
              </a:rPr>
              <a:t>3</a:t>
            </a:r>
            <a:endParaRPr lang="en-US" sz="2115" b="0" i="0" spc="0" baseline="0" dirty="0">
              <a:solidFill>
                <a:srgbClr val="FFFFFF"/>
              </a:solidFill>
              <a:latin typeface="Courier New" panose="02070309020205020404"/>
            </a:endParaRPr>
          </a:p>
        </p:txBody>
      </p:sp>
      <p:sp>
        <p:nvSpPr>
          <p:cNvPr id="2" name="Freeform 131"/>
          <p:cNvSpPr/>
          <p:nvPr>
            <p:custDataLst>
              <p:tags r:id="rId1"/>
            </p:custDataLst>
          </p:nvPr>
        </p:nvSpPr>
        <p:spPr>
          <a:xfrm>
            <a:off x="6628765" y="5664200"/>
            <a:ext cx="560705" cy="544830"/>
          </a:xfrm>
          <a:custGeom>
            <a:avLst/>
            <a:gdLst/>
            <a:ahLst/>
            <a:cxnLst/>
            <a:rect l="0" t="0" r="0" b="0"/>
            <a:pathLst>
              <a:path w="515112" h="516637">
                <a:moveTo>
                  <a:pt x="0" y="258318"/>
                </a:moveTo>
                <a:cubicBezTo>
                  <a:pt x="0" y="115698"/>
                  <a:pt x="115315" y="0"/>
                  <a:pt x="257556" y="0"/>
                </a:cubicBezTo>
                <a:cubicBezTo>
                  <a:pt x="399796" y="0"/>
                  <a:pt x="515112" y="115698"/>
                  <a:pt x="515112" y="258318"/>
                </a:cubicBezTo>
                <a:cubicBezTo>
                  <a:pt x="515112" y="400939"/>
                  <a:pt x="399796" y="516637"/>
                  <a:pt x="257556" y="516637"/>
                </a:cubicBezTo>
                <a:cubicBezTo>
                  <a:pt x="115315" y="516637"/>
                  <a:pt x="0" y="400939"/>
                  <a:pt x="0" y="258318"/>
                </a:cubicBezTo>
                <a:close/>
              </a:path>
            </a:pathLst>
          </a:custGeom>
          <a:solidFill>
            <a:srgbClr val="37AB9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algn="ctr"/>
            <a:endParaRPr lang="zh-CN" altLang="en-US"/>
          </a:p>
        </p:txBody>
      </p:sp>
      <p:sp>
        <p:nvSpPr>
          <p:cNvPr id="4" name="文本框 3"/>
          <p:cNvSpPr txBox="1"/>
          <p:nvPr/>
        </p:nvSpPr>
        <p:spPr>
          <a:xfrm>
            <a:off x="6659245" y="5756275"/>
            <a:ext cx="523240" cy="416560"/>
          </a:xfrm>
          <a:prstGeom prst="rect">
            <a:avLst/>
          </a:prstGeom>
          <a:noFill/>
        </p:spPr>
        <p:txBody>
          <a:bodyPr wrap="square" rtlCol="0" anchor="t">
            <a:spAutoFit/>
          </a:bodyPr>
          <a:lstStyle/>
          <a:p>
            <a:pPr marL="0" algn="ctr"/>
            <a:r>
              <a:rPr lang="en-US" altLang="en-US" sz="2115" dirty="0">
                <a:solidFill>
                  <a:srgbClr val="FFFFFF"/>
                </a:solidFill>
                <a:latin typeface="Courier New" panose="02070309020205020404"/>
                <a:sym typeface="+mn-ea"/>
              </a:rPr>
              <a:t>4</a:t>
            </a:r>
          </a:p>
        </p:txBody>
      </p:sp>
      <p:sp>
        <p:nvSpPr>
          <p:cNvPr id="5" name="文本框 4"/>
          <p:cNvSpPr txBox="1"/>
          <p:nvPr>
            <p:custDataLst>
              <p:tags r:id="rId2"/>
            </p:custDataLst>
          </p:nvPr>
        </p:nvSpPr>
        <p:spPr>
          <a:xfrm>
            <a:off x="7437755" y="5664269"/>
            <a:ext cx="2736418" cy="461665"/>
          </a:xfrm>
          <a:prstGeom prst="rect">
            <a:avLst/>
          </a:prstGeom>
          <a:noFill/>
        </p:spPr>
        <p:txBody>
          <a:bodyPr wrap="square" rtlCol="0">
            <a:spAutoFit/>
          </a:bodyPr>
          <a:lstStyle/>
          <a:p>
            <a:r>
              <a:rPr lang="en-US" altLang="zh-CN" sz="2400" dirty="0"/>
              <a:t>V1.20 Optimization</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par>
                                <p:cTn id="8" presetID="22" presetClass="entr" presetSubtype="8"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par>
                                <p:cTn id="11" presetID="22" presetClass="entr" presetSubtype="8"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par>
                                <p:cTn id="14" presetID="22" presetClass="entr" presetSubtype="8"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left)">
                                      <p:cBhvr>
                                        <p:cTn id="16" dur="500"/>
                                        <p:tgtEl>
                                          <p:spTgt spid="73"/>
                                        </p:tgtEl>
                                      </p:cBhvr>
                                    </p:animEffect>
                                  </p:childTnLst>
                                </p:cTn>
                              </p:par>
                              <p:par>
                                <p:cTn id="17" presetID="22" presetClass="entr" presetSubtype="8"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500"/>
                                        <p:tgtEl>
                                          <p:spTgt spid="74"/>
                                        </p:tgtEl>
                                      </p:cBhvr>
                                    </p:animEffect>
                                  </p:childTnLst>
                                </p:cTn>
                              </p:par>
                              <p:par>
                                <p:cTn id="20" presetID="22" presetClass="entr" presetSubtype="8"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par>
                                <p:cTn id="23" presetID="22" presetClass="entr" presetSubtype="8"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left)">
                                      <p:cBhvr>
                                        <p:cTn id="25" dur="500"/>
                                        <p:tgtEl>
                                          <p:spTgt spid="7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left)">
                                      <p:cBhvr>
                                        <p:cTn id="28" dur="500"/>
                                        <p:tgtEl>
                                          <p:spTgt spid="78"/>
                                        </p:tgtEl>
                                      </p:cBhvr>
                                    </p:animEffect>
                                  </p:childTnLst>
                                </p:cTn>
                              </p:par>
                              <p:par>
                                <p:cTn id="29" presetID="22" presetClass="entr" presetSubtype="8"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500"/>
                                        <p:tgtEl>
                                          <p:spTgt spid="1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wipe(left)">
                                      <p:cBhvr>
                                        <p:cTn id="36" dur="500"/>
                                        <p:tgtEl>
                                          <p:spTgt spid="1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left)">
                                      <p:cBhvr>
                                        <p:cTn id="39" dur="500"/>
                                        <p:tgtEl>
                                          <p:spTgt spid="1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left)">
                                      <p:cBhvr>
                                        <p:cTn id="47" dur="500"/>
                                        <p:tgtEl>
                                          <p:spTgt spid="13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left)">
                                      <p:cBhvr>
                                        <p:cTn id="50" dur="500"/>
                                        <p:tgtEl>
                                          <p:spTgt spid="8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animEffect transition="in" filter="wipe(left)">
                                      <p:cBhvr>
                                        <p:cTn id="53" dur="500"/>
                                        <p:tgtEl>
                                          <p:spTgt spid="13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wipe(left)">
                                      <p:cBhvr>
                                        <p:cTn id="56" dur="500"/>
                                        <p:tgtEl>
                                          <p:spTgt spid="13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8" grpId="1"/>
      <p:bldP spid="135" grpId="0"/>
      <p:bldP spid="135" grpId="1"/>
      <p:bldP spid="79" grpId="0"/>
      <p:bldP spid="79" grpId="1"/>
      <p:bldP spid="137" grpId="0"/>
      <p:bldP spid="137" grpId="1"/>
      <p:bldP spid="80" grpId="0"/>
      <p:bldP spid="80" grpId="1"/>
      <p:bldP spid="138" grpId="0"/>
      <p:bldP spid="138" grpId="1"/>
      <p:bldP spid="3" grpId="0"/>
      <p:bldP spid="3" grpId="1"/>
      <p:bldP spid="22" grpId="0"/>
      <p:bldP spid="22" grpId="1"/>
      <p:bldP spid="25" grpId="0"/>
      <p:bldP spid="25" grpId="1"/>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00885" y="2680221"/>
            <a:ext cx="8856980" cy="1584325"/>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1" name="文本框 10"/>
          <p:cNvSpPr txBox="1"/>
          <p:nvPr/>
        </p:nvSpPr>
        <p:spPr>
          <a:xfrm>
            <a:off x="2252911" y="2968253"/>
            <a:ext cx="8352928" cy="1076325"/>
          </a:xfrm>
          <a:prstGeom prst="rect">
            <a:avLst/>
          </a:prstGeom>
          <a:noFill/>
        </p:spPr>
        <p:txBody>
          <a:bodyPr wrap="square" rtlCol="0">
            <a:spAutoFit/>
          </a:bodyPr>
          <a:lstStyle/>
          <a:p>
            <a:r>
              <a:rPr lang="en-US" altLang="zh-CN" sz="3200" dirty="0"/>
              <a:t>V1.20 eliminates high-frequency current noise in the driver’s ready state.</a:t>
            </a:r>
            <a:endParaRPr lang="zh-CN" alt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93165" y="403953"/>
            <a:ext cx="8979535" cy="387798"/>
          </a:xfrm>
          <a:noFill/>
        </p:spPr>
        <p:txBody>
          <a:bodyPr wrap="square" lIns="0" tIns="0" rIns="0" bIns="0" rtlCol="0" anchor="ctr">
            <a:spAutoFit/>
          </a:bodyPr>
          <a:lstStyle/>
          <a:p>
            <a:r>
              <a:rPr lang="en-US" altLang="zh-CN" sz="2800" dirty="0">
                <a:latin typeface="黑体" panose="02010609060101010101" charset="-122"/>
                <a:ea typeface="黑体" panose="02010609060101010101" charset="-122"/>
                <a:sym typeface="+mn-ea"/>
              </a:rPr>
              <a:t>Improved bus voltage utilization</a:t>
            </a:r>
          </a:p>
        </p:txBody>
      </p:sp>
      <p:sp>
        <p:nvSpPr>
          <p:cNvPr id="5" name="矩形 4"/>
          <p:cNvSpPr/>
          <p:nvPr/>
        </p:nvSpPr>
        <p:spPr>
          <a:xfrm>
            <a:off x="236687" y="5358130"/>
            <a:ext cx="12385377" cy="1520190"/>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文本框 5"/>
          <p:cNvSpPr txBox="1"/>
          <p:nvPr/>
        </p:nvSpPr>
        <p:spPr>
          <a:xfrm>
            <a:off x="308695" y="5569878"/>
            <a:ext cx="12241360" cy="1065530"/>
          </a:xfrm>
          <a:prstGeom prst="rect">
            <a:avLst/>
          </a:prstGeom>
          <a:noFill/>
        </p:spPr>
        <p:txBody>
          <a:bodyPr wrap="square" rtlCol="0">
            <a:noAutofit/>
          </a:bodyPr>
          <a:lstStyle/>
          <a:p>
            <a:pPr algn="just"/>
            <a:r>
              <a:rPr lang="en-US" altLang="zh-CN" sz="2400" dirty="0"/>
              <a:t>The above two pictures are the speed curves when the same motor is used and the pulse signal sent by the PLC to the driver is 3000 rpm. The speed of V1.19 can only reach about 2450 rpm, while the speed of V1.20 can reach 2600 rpm.</a:t>
            </a:r>
            <a:endParaRPr lang="zh-CN" altLang="en-US" sz="2400" dirty="0"/>
          </a:p>
        </p:txBody>
      </p:sp>
      <p:pic>
        <p:nvPicPr>
          <p:cNvPr id="17" name="图片 16">
            <a:extLst>
              <a:ext uri="{FF2B5EF4-FFF2-40B4-BE49-F238E27FC236}">
                <a16:creationId xmlns:a16="http://schemas.microsoft.com/office/drawing/2014/main" id="{E3FEE98F-9B07-EC82-4545-0C09452C4D77}"/>
              </a:ext>
            </a:extLst>
          </p:cNvPr>
          <p:cNvPicPr>
            <a:picLocks noChangeAspect="1"/>
          </p:cNvPicPr>
          <p:nvPr/>
        </p:nvPicPr>
        <p:blipFill>
          <a:blip r:embed="rId2"/>
          <a:stretch>
            <a:fillRect/>
          </a:stretch>
        </p:blipFill>
        <p:spPr>
          <a:xfrm>
            <a:off x="236687" y="1130007"/>
            <a:ext cx="6120680" cy="4183673"/>
          </a:xfrm>
          <a:prstGeom prst="rect">
            <a:avLst/>
          </a:prstGeom>
        </p:spPr>
      </p:pic>
      <p:pic>
        <p:nvPicPr>
          <p:cNvPr id="25" name="图片 24">
            <a:extLst>
              <a:ext uri="{FF2B5EF4-FFF2-40B4-BE49-F238E27FC236}">
                <a16:creationId xmlns:a16="http://schemas.microsoft.com/office/drawing/2014/main" id="{3F16D658-A664-A8BF-03C6-424A66E0BA73}"/>
              </a:ext>
            </a:extLst>
          </p:cNvPr>
          <p:cNvPicPr>
            <a:picLocks noChangeAspect="1"/>
          </p:cNvPicPr>
          <p:nvPr/>
        </p:nvPicPr>
        <p:blipFill>
          <a:blip r:embed="rId3"/>
          <a:stretch>
            <a:fillRect/>
          </a:stretch>
        </p:blipFill>
        <p:spPr>
          <a:xfrm>
            <a:off x="6501383" y="1129648"/>
            <a:ext cx="6120681" cy="41840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0" y="1910848"/>
            <a:ext cx="4904362" cy="5321802"/>
          </a:xfrm>
          <a:custGeom>
            <a:avLst/>
            <a:gdLst>
              <a:gd name="T0" fmla="*/ 0 w 2197"/>
              <a:gd name="T1" fmla="*/ 0 h 2384"/>
              <a:gd name="T2" fmla="*/ 2197 w 2197"/>
              <a:gd name="T3" fmla="*/ 2384 h 2384"/>
              <a:gd name="T4" fmla="*/ 0 w 2197"/>
              <a:gd name="T5" fmla="*/ 2384 h 2384"/>
              <a:gd name="T6" fmla="*/ 0 w 2197"/>
              <a:gd name="T7" fmla="*/ 0 h 2384"/>
            </a:gdLst>
            <a:ahLst/>
            <a:cxnLst>
              <a:cxn ang="0">
                <a:pos x="T0" y="T1"/>
              </a:cxn>
              <a:cxn ang="0">
                <a:pos x="T2" y="T3"/>
              </a:cxn>
              <a:cxn ang="0">
                <a:pos x="T4" y="T5"/>
              </a:cxn>
              <a:cxn ang="0">
                <a:pos x="T6" y="T7"/>
              </a:cxn>
            </a:cxnLst>
            <a:rect l="0" t="0" r="r" b="b"/>
            <a:pathLst>
              <a:path w="2197" h="2384">
                <a:moveTo>
                  <a:pt x="0" y="0"/>
                </a:moveTo>
                <a:lnTo>
                  <a:pt x="2197" y="2384"/>
                </a:lnTo>
                <a:lnTo>
                  <a:pt x="0" y="2384"/>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0" y="1910848"/>
            <a:ext cx="4904362" cy="5321802"/>
          </a:xfrm>
          <a:custGeom>
            <a:avLst/>
            <a:gdLst>
              <a:gd name="T0" fmla="*/ 0 w 2197"/>
              <a:gd name="T1" fmla="*/ 0 h 2384"/>
              <a:gd name="T2" fmla="*/ 2197 w 2197"/>
              <a:gd name="T3" fmla="*/ 2384 h 2384"/>
              <a:gd name="T4" fmla="*/ 0 w 2197"/>
              <a:gd name="T5" fmla="*/ 430 h 2384"/>
              <a:gd name="T6" fmla="*/ 0 w 2197"/>
              <a:gd name="T7" fmla="*/ 0 h 2384"/>
            </a:gdLst>
            <a:ahLst/>
            <a:cxnLst>
              <a:cxn ang="0">
                <a:pos x="T0" y="T1"/>
              </a:cxn>
              <a:cxn ang="0">
                <a:pos x="T2" y="T3"/>
              </a:cxn>
              <a:cxn ang="0">
                <a:pos x="T4" y="T5"/>
              </a:cxn>
              <a:cxn ang="0">
                <a:pos x="T6" y="T7"/>
              </a:cxn>
            </a:cxnLst>
            <a:rect l="0" t="0" r="r" b="b"/>
            <a:pathLst>
              <a:path w="2197" h="2384">
                <a:moveTo>
                  <a:pt x="0" y="0"/>
                </a:moveTo>
                <a:lnTo>
                  <a:pt x="2197" y="2384"/>
                </a:lnTo>
                <a:lnTo>
                  <a:pt x="0" y="430"/>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9" name="Freeform 9"/>
          <p:cNvSpPr/>
          <p:nvPr/>
        </p:nvSpPr>
        <p:spPr bwMode="auto">
          <a:xfrm>
            <a:off x="0" y="0"/>
            <a:ext cx="9761846" cy="5949079"/>
          </a:xfrm>
          <a:custGeom>
            <a:avLst/>
            <a:gdLst>
              <a:gd name="T0" fmla="*/ 4373 w 4373"/>
              <a:gd name="T1" fmla="*/ 0 h 2665"/>
              <a:gd name="T2" fmla="*/ 0 w 4373"/>
              <a:gd name="T3" fmla="*/ 2665 h 2665"/>
              <a:gd name="T4" fmla="*/ 0 w 4373"/>
              <a:gd name="T5" fmla="*/ 2185 h 2665"/>
              <a:gd name="T6" fmla="*/ 4373 w 4373"/>
              <a:gd name="T7" fmla="*/ 0 h 2665"/>
            </a:gdLst>
            <a:ahLst/>
            <a:cxnLst>
              <a:cxn ang="0">
                <a:pos x="T0" y="T1"/>
              </a:cxn>
              <a:cxn ang="0">
                <a:pos x="T2" y="T3"/>
              </a:cxn>
              <a:cxn ang="0">
                <a:pos x="T4" y="T5"/>
              </a:cxn>
              <a:cxn ang="0">
                <a:pos x="T6" y="T7"/>
              </a:cxn>
            </a:cxnLst>
            <a:rect l="0" t="0" r="r" b="b"/>
            <a:pathLst>
              <a:path w="4373" h="2665">
                <a:moveTo>
                  <a:pt x="4373" y="0"/>
                </a:moveTo>
                <a:lnTo>
                  <a:pt x="0" y="2665"/>
                </a:lnTo>
                <a:lnTo>
                  <a:pt x="0" y="2185"/>
                </a:lnTo>
                <a:lnTo>
                  <a:pt x="4373"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11" name="矩形 259"/>
          <p:cNvSpPr>
            <a:spLocks noChangeArrowheads="1"/>
          </p:cNvSpPr>
          <p:nvPr/>
        </p:nvSpPr>
        <p:spPr bwMode="auto">
          <a:xfrm>
            <a:off x="5853311" y="2808605"/>
            <a:ext cx="6467475" cy="161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500" dirty="0">
                <a:solidFill>
                  <a:schemeClr val="tx1"/>
                </a:solidFill>
                <a:latin typeface="印品黑体" panose="00000500000000000000" pitchFamily="2" charset="-122"/>
                <a:ea typeface="印品黑体" panose="00000500000000000000" pitchFamily="2" charset="-122"/>
                <a:cs typeface="Arial" panose="020B0604020202020204" pitchFamily="34"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1"/>
                                        </p:tgtEl>
                                      </p:cBhvr>
                                    </p:animEffect>
                                  </p:childTnLst>
                                </p:cTn>
                              </p:par>
                            </p:childTnLst>
                          </p:cTn>
                        </p:par>
                        <p:par>
                          <p:cTn id="27" fill="hold">
                            <p:stCondLst>
                              <p:cond delay="24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1"/>
                                        </p:tgtEl>
                                      </p:cBhvr>
                                    </p:animEffect>
                                    <p:animScale>
                                      <p:cBhvr>
                                        <p:cTn id="30"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11" grpId="0" bldLvl="0" animBg="1"/>
      <p:bldP spid="11"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15755" y="3260974"/>
            <a:ext cx="1558544" cy="1311626"/>
          </a:xfrm>
          <a:prstGeom prst="rect">
            <a:avLst/>
          </a:prstGeom>
          <a:noFill/>
        </p:spPr>
      </p:pic>
      <p:sp>
        <p:nvSpPr>
          <p:cNvPr id="147" name="Freeform 147"/>
          <p:cNvSpPr/>
          <p:nvPr/>
        </p:nvSpPr>
        <p:spPr>
          <a:xfrm>
            <a:off x="1932432" y="2286000"/>
            <a:ext cx="1530096" cy="1347217"/>
          </a:xfrm>
          <a:custGeom>
            <a:avLst/>
            <a:gdLst/>
            <a:ahLst/>
            <a:cxnLst/>
            <a:rect l="0" t="0" r="0" b="0"/>
            <a:pathLst>
              <a:path w="1530096" h="1347217">
                <a:moveTo>
                  <a:pt x="1116965" y="1009523"/>
                </a:moveTo>
                <a:lnTo>
                  <a:pt x="1530096" y="1009523"/>
                </a:lnTo>
                <a:lnTo>
                  <a:pt x="1530096" y="1055371"/>
                </a:lnTo>
                <a:lnTo>
                  <a:pt x="1530096" y="1205992"/>
                </a:lnTo>
                <a:lnTo>
                  <a:pt x="1530096" y="1280160"/>
                </a:lnTo>
                <a:cubicBezTo>
                  <a:pt x="1530096" y="1296543"/>
                  <a:pt x="1516888" y="1309752"/>
                  <a:pt x="1500632" y="1309752"/>
                </a:cubicBezTo>
                <a:cubicBezTo>
                  <a:pt x="1484248" y="1309752"/>
                  <a:pt x="1471040" y="1296543"/>
                  <a:pt x="1471040" y="1280160"/>
                </a:cubicBezTo>
                <a:lnTo>
                  <a:pt x="1471040" y="1205992"/>
                </a:lnTo>
                <a:lnTo>
                  <a:pt x="1471040" y="1159129"/>
                </a:lnTo>
                <a:cubicBezTo>
                  <a:pt x="1471040" y="1142873"/>
                  <a:pt x="1457833" y="1129666"/>
                  <a:pt x="1441577" y="1129666"/>
                </a:cubicBezTo>
                <a:cubicBezTo>
                  <a:pt x="1425321" y="1129666"/>
                  <a:pt x="1412113" y="1142873"/>
                  <a:pt x="1412113" y="1159129"/>
                </a:cubicBezTo>
                <a:lnTo>
                  <a:pt x="1412113" y="1205992"/>
                </a:lnTo>
                <a:lnTo>
                  <a:pt x="1412113" y="1317753"/>
                </a:lnTo>
                <a:cubicBezTo>
                  <a:pt x="1412113" y="1334008"/>
                  <a:pt x="1398904" y="1347217"/>
                  <a:pt x="1382521" y="1347217"/>
                </a:cubicBezTo>
                <a:cubicBezTo>
                  <a:pt x="1366265" y="1347217"/>
                  <a:pt x="1353058" y="1334008"/>
                  <a:pt x="1353058" y="1317753"/>
                </a:cubicBezTo>
                <a:lnTo>
                  <a:pt x="1353058" y="1205992"/>
                </a:lnTo>
                <a:lnTo>
                  <a:pt x="1352677" y="1205992"/>
                </a:lnTo>
                <a:lnTo>
                  <a:pt x="1350771" y="1196214"/>
                </a:lnTo>
                <a:cubicBezTo>
                  <a:pt x="1346200" y="1185672"/>
                  <a:pt x="1335785" y="1178179"/>
                  <a:pt x="1323594" y="1178179"/>
                </a:cubicBezTo>
                <a:cubicBezTo>
                  <a:pt x="1311275" y="1178179"/>
                  <a:pt x="1300860" y="1185672"/>
                  <a:pt x="1296288" y="1196214"/>
                </a:cubicBezTo>
                <a:lnTo>
                  <a:pt x="1294384" y="1205992"/>
                </a:lnTo>
                <a:lnTo>
                  <a:pt x="1294003" y="1205992"/>
                </a:lnTo>
                <a:lnTo>
                  <a:pt x="1294003" y="1231647"/>
                </a:lnTo>
                <a:cubicBezTo>
                  <a:pt x="1294003" y="1247903"/>
                  <a:pt x="1280794" y="1261110"/>
                  <a:pt x="1264538" y="1261110"/>
                </a:cubicBezTo>
                <a:cubicBezTo>
                  <a:pt x="1248156" y="1261110"/>
                  <a:pt x="1234947" y="1247903"/>
                  <a:pt x="1234947" y="1231647"/>
                </a:cubicBezTo>
                <a:lnTo>
                  <a:pt x="1234947" y="1205992"/>
                </a:lnTo>
                <a:lnTo>
                  <a:pt x="1234947" y="1102360"/>
                </a:lnTo>
                <a:cubicBezTo>
                  <a:pt x="1234947" y="1085978"/>
                  <a:pt x="1221740" y="1072770"/>
                  <a:pt x="1205484" y="1072770"/>
                </a:cubicBezTo>
                <a:cubicBezTo>
                  <a:pt x="1189228" y="1072770"/>
                  <a:pt x="1176019" y="1085978"/>
                  <a:pt x="1176019" y="1102360"/>
                </a:cubicBezTo>
                <a:lnTo>
                  <a:pt x="1176019" y="1205992"/>
                </a:lnTo>
                <a:lnTo>
                  <a:pt x="1176019" y="1253745"/>
                </a:lnTo>
                <a:cubicBezTo>
                  <a:pt x="1176019" y="1270000"/>
                  <a:pt x="1162812" y="1283209"/>
                  <a:pt x="1146428" y="1283209"/>
                </a:cubicBezTo>
                <a:cubicBezTo>
                  <a:pt x="1130172" y="1283209"/>
                  <a:pt x="1116965" y="1270000"/>
                  <a:pt x="1116965" y="1253745"/>
                </a:cubicBezTo>
                <a:lnTo>
                  <a:pt x="1116965" y="1205992"/>
                </a:lnTo>
                <a:lnTo>
                  <a:pt x="1116965" y="1055371"/>
                </a:lnTo>
                <a:lnTo>
                  <a:pt x="1116965" y="1009523"/>
                </a:lnTo>
                <a:close/>
                <a:moveTo>
                  <a:pt x="759713" y="0"/>
                </a:moveTo>
                <a:cubicBezTo>
                  <a:pt x="918972" y="0"/>
                  <a:pt x="1056259" y="39116"/>
                  <a:pt x="1171447" y="117222"/>
                </a:cubicBezTo>
                <a:cubicBezTo>
                  <a:pt x="1286763" y="195327"/>
                  <a:pt x="1375790" y="314706"/>
                  <a:pt x="1438528" y="475361"/>
                </a:cubicBezTo>
                <a:cubicBezTo>
                  <a:pt x="1485646" y="595885"/>
                  <a:pt x="1515109" y="751841"/>
                  <a:pt x="1526921" y="943229"/>
                </a:cubicBezTo>
                <a:cubicBezTo>
                  <a:pt x="1527556" y="965328"/>
                  <a:pt x="1528190" y="987425"/>
                  <a:pt x="1528826" y="1009523"/>
                </a:cubicBezTo>
                <a:lnTo>
                  <a:pt x="1113916" y="1009523"/>
                </a:lnTo>
                <a:lnTo>
                  <a:pt x="1111250" y="952500"/>
                </a:lnTo>
                <a:cubicBezTo>
                  <a:pt x="1099057" y="770891"/>
                  <a:pt x="1068832" y="639191"/>
                  <a:pt x="1020318" y="557658"/>
                </a:cubicBezTo>
                <a:cubicBezTo>
                  <a:pt x="955675" y="448946"/>
                  <a:pt x="871982" y="394462"/>
                  <a:pt x="769366" y="394462"/>
                </a:cubicBezTo>
                <a:cubicBezTo>
                  <a:pt x="699262" y="394462"/>
                  <a:pt x="637032" y="416941"/>
                  <a:pt x="582803" y="462027"/>
                </a:cubicBezTo>
                <a:cubicBezTo>
                  <a:pt x="528447" y="506985"/>
                  <a:pt x="487044" y="584328"/>
                  <a:pt x="458343" y="694055"/>
                </a:cubicBezTo>
                <a:cubicBezTo>
                  <a:pt x="444119" y="748920"/>
                  <a:pt x="433323" y="816610"/>
                  <a:pt x="426212" y="896874"/>
                </a:cubicBezTo>
                <a:lnTo>
                  <a:pt x="419226" y="1009523"/>
                </a:lnTo>
                <a:lnTo>
                  <a:pt x="415544" y="1055371"/>
                </a:lnTo>
                <a:lnTo>
                  <a:pt x="415544" y="1205992"/>
                </a:lnTo>
                <a:lnTo>
                  <a:pt x="415544" y="1280160"/>
                </a:lnTo>
                <a:cubicBezTo>
                  <a:pt x="415544" y="1296543"/>
                  <a:pt x="402335" y="1309752"/>
                  <a:pt x="385953" y="1309752"/>
                </a:cubicBezTo>
                <a:cubicBezTo>
                  <a:pt x="369697" y="1309752"/>
                  <a:pt x="356488" y="1296543"/>
                  <a:pt x="356488" y="1280160"/>
                </a:cubicBezTo>
                <a:lnTo>
                  <a:pt x="356488" y="1205992"/>
                </a:lnTo>
                <a:lnTo>
                  <a:pt x="356488" y="1159129"/>
                </a:lnTo>
                <a:cubicBezTo>
                  <a:pt x="356488" y="1142873"/>
                  <a:pt x="343281" y="1129666"/>
                  <a:pt x="327025" y="1129666"/>
                </a:cubicBezTo>
                <a:cubicBezTo>
                  <a:pt x="310641" y="1129666"/>
                  <a:pt x="297434" y="1142873"/>
                  <a:pt x="297434" y="1159129"/>
                </a:cubicBezTo>
                <a:lnTo>
                  <a:pt x="297434" y="1205992"/>
                </a:lnTo>
                <a:lnTo>
                  <a:pt x="297434" y="1317753"/>
                </a:lnTo>
                <a:cubicBezTo>
                  <a:pt x="297434" y="1334008"/>
                  <a:pt x="284225" y="1347217"/>
                  <a:pt x="267969" y="1347217"/>
                </a:cubicBezTo>
                <a:cubicBezTo>
                  <a:pt x="251713" y="1347217"/>
                  <a:pt x="238506" y="1334008"/>
                  <a:pt x="238506" y="1317753"/>
                </a:cubicBezTo>
                <a:lnTo>
                  <a:pt x="238506" y="1205992"/>
                </a:lnTo>
                <a:lnTo>
                  <a:pt x="238125" y="1205992"/>
                </a:lnTo>
                <a:lnTo>
                  <a:pt x="236093" y="1196214"/>
                </a:lnTo>
                <a:cubicBezTo>
                  <a:pt x="231647" y="1185672"/>
                  <a:pt x="221107" y="1178179"/>
                  <a:pt x="208915" y="1178179"/>
                </a:cubicBezTo>
                <a:cubicBezTo>
                  <a:pt x="196722" y="1178179"/>
                  <a:pt x="186182" y="1185672"/>
                  <a:pt x="181737" y="1196214"/>
                </a:cubicBezTo>
                <a:lnTo>
                  <a:pt x="179832" y="1205992"/>
                </a:lnTo>
                <a:lnTo>
                  <a:pt x="179450" y="1205992"/>
                </a:lnTo>
                <a:lnTo>
                  <a:pt x="179450" y="1231647"/>
                </a:lnTo>
                <a:cubicBezTo>
                  <a:pt x="179450" y="1247903"/>
                  <a:pt x="166243" y="1261110"/>
                  <a:pt x="149987" y="1261110"/>
                </a:cubicBezTo>
                <a:cubicBezTo>
                  <a:pt x="133603" y="1261110"/>
                  <a:pt x="120395" y="1247903"/>
                  <a:pt x="120395" y="1231647"/>
                </a:cubicBezTo>
                <a:lnTo>
                  <a:pt x="120395" y="1205992"/>
                </a:lnTo>
                <a:lnTo>
                  <a:pt x="120395" y="1102360"/>
                </a:lnTo>
                <a:cubicBezTo>
                  <a:pt x="120395" y="1085978"/>
                  <a:pt x="107188" y="1072770"/>
                  <a:pt x="90932" y="1072770"/>
                </a:cubicBezTo>
                <a:cubicBezTo>
                  <a:pt x="74548" y="1072770"/>
                  <a:pt x="61341" y="1085978"/>
                  <a:pt x="61341" y="1102360"/>
                </a:cubicBezTo>
                <a:lnTo>
                  <a:pt x="61341" y="1205992"/>
                </a:lnTo>
                <a:lnTo>
                  <a:pt x="61341" y="1253745"/>
                </a:lnTo>
                <a:cubicBezTo>
                  <a:pt x="61341" y="1270000"/>
                  <a:pt x="48132" y="1283209"/>
                  <a:pt x="31876" y="1283209"/>
                </a:cubicBezTo>
                <a:cubicBezTo>
                  <a:pt x="15620" y="1283209"/>
                  <a:pt x="2413" y="1270000"/>
                  <a:pt x="2413" y="1253745"/>
                </a:cubicBezTo>
                <a:lnTo>
                  <a:pt x="0" y="1203579"/>
                </a:lnTo>
                <a:cubicBezTo>
                  <a:pt x="762" y="1138936"/>
                  <a:pt x="1523" y="1074166"/>
                  <a:pt x="2413" y="1009523"/>
                </a:cubicBezTo>
                <a:lnTo>
                  <a:pt x="3682" y="1009523"/>
                </a:lnTo>
                <a:lnTo>
                  <a:pt x="11557" y="887604"/>
                </a:lnTo>
                <a:cubicBezTo>
                  <a:pt x="34797" y="628523"/>
                  <a:pt x="92710" y="431547"/>
                  <a:pt x="185419" y="296672"/>
                </a:cubicBezTo>
                <a:cubicBezTo>
                  <a:pt x="322960" y="98934"/>
                  <a:pt x="514350" y="0"/>
                  <a:pt x="759713" y="0"/>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48" name="Picture 1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946652" y="2328165"/>
            <a:ext cx="938276" cy="2207767"/>
          </a:xfrm>
          <a:prstGeom prst="rect">
            <a:avLst/>
          </a:prstGeom>
          <a:noFill/>
        </p:spPr>
      </p:pic>
      <p:sp>
        <p:nvSpPr>
          <p:cNvPr id="2" name="文本框 1"/>
          <p:cNvSpPr txBox="1"/>
          <p:nvPr/>
        </p:nvSpPr>
        <p:spPr>
          <a:xfrm>
            <a:off x="6138443" y="1612205"/>
            <a:ext cx="3552191" cy="584775"/>
          </a:xfrm>
          <a:prstGeom prst="rect">
            <a:avLst/>
          </a:prstGeom>
          <a:noFill/>
        </p:spPr>
        <p:txBody>
          <a:bodyPr wrap="none" rtlCol="0" anchor="t">
            <a:spAutoFit/>
          </a:bodyPr>
          <a:lstStyle/>
          <a:p>
            <a:r>
              <a:rPr lang="en-US" altLang="zh-CN" sz="3200" dirty="0"/>
              <a:t>V1.20 </a:t>
            </a:r>
            <a:r>
              <a:rPr lang="en-US" altLang="zh-CN" sz="3200" dirty="0">
                <a:latin typeface="+mn-lt"/>
                <a:ea typeface="+mn-ea"/>
                <a:sym typeface="+mn-ea"/>
              </a:rPr>
              <a:t>New Function</a:t>
            </a:r>
            <a:endParaRPr lang="zh-CN" altLang="en-US" sz="3200" dirty="0">
              <a:latin typeface="+mn-lt"/>
              <a:ea typeface="+mn-ea"/>
              <a:sym typeface="+mn-ea"/>
            </a:endParaRPr>
          </a:p>
        </p:txBody>
      </p:sp>
      <p:pic>
        <p:nvPicPr>
          <p:cNvPr id="142" name="Picture 1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2022613" y="4116070"/>
            <a:ext cx="815181" cy="1833283"/>
          </a:xfrm>
          <a:prstGeom prst="rect">
            <a:avLst/>
          </a:prstGeom>
          <a:noFill/>
        </p:spPr>
      </p:pic>
      <p:pic>
        <p:nvPicPr>
          <p:cNvPr id="3" name="Picture 1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2207970" y="5299425"/>
            <a:ext cx="630459" cy="1410157"/>
          </a:xfrm>
          <a:prstGeom prst="rect">
            <a:avLst/>
          </a:prstGeom>
          <a:noFill/>
        </p:spPr>
      </p:pic>
      <p:pic>
        <p:nvPicPr>
          <p:cNvPr id="10" name="Picture 14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9623520" y="6087565"/>
            <a:ext cx="2262154" cy="1131115"/>
          </a:xfrm>
          <a:prstGeom prst="rect">
            <a:avLst/>
          </a:prstGeom>
          <a:noFill/>
        </p:spPr>
      </p:pic>
      <p:pic>
        <p:nvPicPr>
          <p:cNvPr id="11" name="Picture 14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0602404" y="5032185"/>
            <a:ext cx="1253743" cy="1253699"/>
          </a:xfrm>
          <a:prstGeom prst="rect">
            <a:avLst/>
          </a:prstGeom>
          <a:noFill/>
        </p:spPr>
      </p:pic>
      <p:pic>
        <p:nvPicPr>
          <p:cNvPr id="12" name="Picture 1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0235072" y="6281384"/>
            <a:ext cx="371825" cy="371866"/>
          </a:xfrm>
          <a:prstGeom prst="rect">
            <a:avLst/>
          </a:prstGeom>
          <a:noFill/>
        </p:spPr>
      </p:pic>
      <p:sp>
        <p:nvSpPr>
          <p:cNvPr id="8" name="内容占位符 2"/>
          <p:cNvSpPr txBox="1"/>
          <p:nvPr/>
        </p:nvSpPr>
        <p:spPr>
          <a:xfrm>
            <a:off x="6138443" y="2246057"/>
            <a:ext cx="5937028" cy="3076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1800" dirty="0"/>
              <a:t>New function code [P10-11] :</a:t>
            </a:r>
          </a:p>
          <a:p>
            <a:pPr marL="0" indent="0" fontAlgn="auto">
              <a:spcAft>
                <a:spcPts val="0"/>
              </a:spcAft>
              <a:buNone/>
            </a:pPr>
            <a:r>
              <a:rPr lang="en-US" altLang="zh-CN" sz="1800" dirty="0"/>
              <a:t>    Motor stall over-temperature protection</a:t>
            </a:r>
          </a:p>
          <a:p>
            <a:pPr marL="0" indent="0" fontAlgn="auto">
              <a:spcAft>
                <a:spcPts val="0"/>
              </a:spcAft>
              <a:buNone/>
            </a:pPr>
            <a:endParaRPr lang="en-US" altLang="zh-CN" sz="1800" dirty="0"/>
          </a:p>
          <a:p>
            <a:pPr fontAlgn="auto">
              <a:spcAft>
                <a:spcPts val="0"/>
              </a:spcAft>
            </a:pPr>
            <a:r>
              <a:rPr lang="en-US" sz="1800" dirty="0"/>
              <a:t>New function </a:t>
            </a:r>
            <a:r>
              <a:rPr lang="en-US" altLang="zh-CN" sz="1800" dirty="0"/>
              <a:t>code [P0-30]:</a:t>
            </a:r>
          </a:p>
          <a:p>
            <a:pPr marL="0" indent="0" fontAlgn="auto">
              <a:spcAft>
                <a:spcPts val="0"/>
              </a:spcAft>
              <a:buNone/>
            </a:pPr>
            <a:r>
              <a:rPr lang="en-US" altLang="zh-CN" sz="1800" dirty="0"/>
              <a:t>     Shield encoder over-temperature fault</a:t>
            </a:r>
          </a:p>
          <a:p>
            <a:pPr marL="0" indent="0" fontAlgn="auto">
              <a:spcAft>
                <a:spcPts val="0"/>
              </a:spcAft>
              <a:buNone/>
            </a:pPr>
            <a:endParaRPr lang="en-US" altLang="zh-CN" sz="1800" dirty="0"/>
          </a:p>
          <a:p>
            <a:pPr fontAlgn="auto">
              <a:spcAft>
                <a:spcPts val="0"/>
              </a:spcAft>
            </a:pPr>
            <a:r>
              <a:rPr lang="en-US" altLang="zh-CN" sz="1800" dirty="0"/>
              <a:t>New monitoring value [U0-49]:</a:t>
            </a:r>
          </a:p>
          <a:p>
            <a:pPr marL="0" indent="0" fontAlgn="auto">
              <a:spcAft>
                <a:spcPts val="0"/>
              </a:spcAft>
              <a:buNone/>
            </a:pPr>
            <a:r>
              <a:rPr lang="en-US" altLang="zh-CN" sz="1800" dirty="0"/>
              <a:t>    Overload internal count</a:t>
            </a:r>
          </a:p>
          <a:p>
            <a:pPr marL="0" indent="0" fontAlgn="auto">
              <a:spcAft>
                <a:spcPts val="0"/>
              </a:spcAft>
              <a:buNone/>
            </a:pPr>
            <a:endParaRPr lang="en-US" altLang="zh-CN" sz="1800" dirty="0"/>
          </a:p>
          <a:p>
            <a:pPr fontAlgn="auto">
              <a:spcAft>
                <a:spcPts val="0"/>
              </a:spcAft>
            </a:pPr>
            <a:endParaRPr lang="en-US" altLang="zh-CN" sz="1800" dirty="0"/>
          </a:p>
          <a:p>
            <a:pPr fontAlgn="auto">
              <a:spcAft>
                <a:spcPts val="0"/>
              </a:spcAft>
            </a:pPr>
            <a:endParaRPr lang="zh-CN" altLang="en-US" sz="1800" dirty="0">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1172845" y="375920"/>
            <a:ext cx="9093200" cy="492125"/>
          </a:xfrm>
          <a:prstGeom prst="rect">
            <a:avLst/>
          </a:prstGeom>
          <a:noFill/>
        </p:spPr>
        <p:txBody>
          <a:bodyPr wrap="square" lIns="0" tIns="0" rIns="0" bIns="0" rtlCol="0" anchor="ctr">
            <a:spAutoFit/>
          </a:bodyPr>
          <a:lstStyle>
            <a:defPPr>
              <a:defRPr lang="zh-CN"/>
            </a:defPPr>
            <a:lvl1pPr algn="ctr">
              <a:defRPr sz="3200">
                <a:latin typeface="印品黑体" panose="00000500000000000000" pitchFamily="2" charset="-122"/>
                <a:ea typeface="印品黑体" panose="00000500000000000000" pitchFamily="2" charset="-122"/>
              </a:defRPr>
            </a:lvl1pPr>
          </a:lstStyle>
          <a:p>
            <a:pPr algn="l" fontAlgn="auto">
              <a:spcAft>
                <a:spcPts val="0"/>
              </a:spcAft>
            </a:pPr>
            <a:r>
              <a:rPr lang="en-US" altLang="zh-CN" dirty="0">
                <a:sym typeface="+mn-ea"/>
              </a:rPr>
              <a:t>[</a:t>
            </a:r>
            <a:r>
              <a:rPr lang="zh-CN" altLang="en-US" dirty="0">
                <a:sym typeface="+mn-ea"/>
              </a:rPr>
              <a:t>P10-11</a:t>
            </a:r>
            <a:r>
              <a:rPr lang="en-US" altLang="zh-CN" dirty="0">
                <a:sym typeface="+mn-ea"/>
              </a:rPr>
              <a:t>]</a:t>
            </a:r>
            <a:endParaRPr lang="zh-CN" altLang="en-US" dirty="0">
              <a:latin typeface="黑体" panose="02010609060101010101" charset="-122"/>
              <a:ea typeface="黑体" panose="02010609060101010101" charset="-122"/>
              <a:sym typeface="+mn-ea"/>
            </a:endParaRPr>
          </a:p>
        </p:txBody>
      </p:sp>
      <p:sp>
        <p:nvSpPr>
          <p:cNvPr id="3" name="矩形 2"/>
          <p:cNvSpPr/>
          <p:nvPr/>
        </p:nvSpPr>
        <p:spPr>
          <a:xfrm>
            <a:off x="1604839" y="3875747"/>
            <a:ext cx="9937115" cy="2896870"/>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 name="文本框 3"/>
          <p:cNvSpPr txBox="1"/>
          <p:nvPr/>
        </p:nvSpPr>
        <p:spPr>
          <a:xfrm>
            <a:off x="1738931" y="3976365"/>
            <a:ext cx="9514980" cy="2554545"/>
          </a:xfrm>
          <a:prstGeom prst="rect">
            <a:avLst/>
          </a:prstGeom>
          <a:noFill/>
        </p:spPr>
        <p:txBody>
          <a:bodyPr wrap="square" rtlCol="0">
            <a:spAutoFit/>
          </a:bodyPr>
          <a:lstStyle/>
          <a:p>
            <a:r>
              <a:rPr lang="en-US" altLang="zh-CN" sz="2000" dirty="0">
                <a:solidFill>
                  <a:srgbClr val="FF0000"/>
                </a:solidFill>
              </a:rPr>
              <a:t>Set P10-11 as 0</a:t>
            </a:r>
          </a:p>
          <a:p>
            <a:r>
              <a:rPr lang="en-US" altLang="zh-CN" sz="2000" dirty="0"/>
              <a:t>When the motor stalls, the actual motor speed is less than 10 rpm, the torque command exceeds the motor rated torque, and the duration reaches the motor overheating protection time under the corresponding torque, an ER.45 fault will be reported and the machine will stop immediately.</a:t>
            </a:r>
          </a:p>
          <a:p>
            <a:endParaRPr lang="zh-CN" altLang="en-US" sz="2000" dirty="0"/>
          </a:p>
          <a:p>
            <a:r>
              <a:rPr lang="en-US" altLang="zh-CN" sz="2000" dirty="0">
                <a:solidFill>
                  <a:srgbClr val="FF0000"/>
                </a:solidFill>
              </a:rPr>
              <a:t>Set P10-11 as 1</a:t>
            </a:r>
          </a:p>
          <a:p>
            <a:r>
              <a:rPr lang="en-US" altLang="zh-CN" sz="2000" dirty="0"/>
              <a:t>When the motor stalls </a:t>
            </a:r>
            <a:r>
              <a:rPr lang="en-US" altLang="zh-CN" sz="2000" dirty="0">
                <a:sym typeface="+mn-ea"/>
              </a:rPr>
              <a:t>, the torque will be changed to </a:t>
            </a:r>
            <a:r>
              <a:rPr lang="en-US" altLang="zh-CN" sz="2000" dirty="0">
                <a:solidFill>
                  <a:srgbClr val="FF0000"/>
                </a:solidFill>
                <a:sym typeface="+mn-ea"/>
              </a:rPr>
              <a:t>70% rated torque.</a:t>
            </a:r>
            <a:endParaRPr lang="zh-CN" altLang="en-US" sz="2000" dirty="0">
              <a:sym typeface="+mn-ea"/>
            </a:endParaRPr>
          </a:p>
        </p:txBody>
      </p:sp>
      <p:pic>
        <p:nvPicPr>
          <p:cNvPr id="6" name="图片 5">
            <a:extLst>
              <a:ext uri="{FF2B5EF4-FFF2-40B4-BE49-F238E27FC236}">
                <a16:creationId xmlns:a16="http://schemas.microsoft.com/office/drawing/2014/main" id="{2732AED3-1A73-22BD-E7EA-3D694251B9C7}"/>
              </a:ext>
            </a:extLst>
          </p:cNvPr>
          <p:cNvPicPr>
            <a:picLocks noChangeAspect="1"/>
          </p:cNvPicPr>
          <p:nvPr/>
        </p:nvPicPr>
        <p:blipFill>
          <a:blip r:embed="rId3"/>
          <a:stretch>
            <a:fillRect/>
          </a:stretch>
        </p:blipFill>
        <p:spPr>
          <a:xfrm>
            <a:off x="2144864" y="1127467"/>
            <a:ext cx="8569022" cy="24888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1172845" y="375920"/>
            <a:ext cx="9093200" cy="492125"/>
          </a:xfrm>
          <a:prstGeom prst="rect">
            <a:avLst/>
          </a:prstGeom>
          <a:noFill/>
        </p:spPr>
        <p:txBody>
          <a:bodyPr wrap="square" lIns="0" tIns="0" rIns="0" bIns="0" rtlCol="0" anchor="ctr">
            <a:spAutoFit/>
          </a:bodyPr>
          <a:lstStyle>
            <a:defPPr>
              <a:defRPr lang="zh-CN"/>
            </a:defPPr>
            <a:lvl1pPr algn="ctr">
              <a:defRPr sz="3200">
                <a:latin typeface="印品黑体" panose="00000500000000000000" pitchFamily="2" charset="-122"/>
                <a:ea typeface="印品黑体" panose="00000500000000000000" pitchFamily="2" charset="-122"/>
              </a:defRPr>
            </a:lvl1pPr>
          </a:lstStyle>
          <a:p>
            <a:pPr algn="l" fontAlgn="auto">
              <a:spcAft>
                <a:spcPts val="0"/>
              </a:spcAft>
            </a:pPr>
            <a:r>
              <a:rPr lang="en-US" altLang="zh-CN" dirty="0">
                <a:sym typeface="+mn-ea"/>
              </a:rPr>
              <a:t>[</a:t>
            </a:r>
            <a:r>
              <a:rPr lang="zh-CN" altLang="en-US" dirty="0">
                <a:sym typeface="+mn-ea"/>
              </a:rPr>
              <a:t>P10-11</a:t>
            </a:r>
            <a:r>
              <a:rPr lang="en-US" altLang="zh-CN" dirty="0">
                <a:sym typeface="+mn-ea"/>
              </a:rPr>
              <a:t>]</a:t>
            </a:r>
            <a:endParaRPr lang="zh-CN" altLang="en-US" dirty="0">
              <a:latin typeface="黑体" panose="02010609060101010101" charset="-122"/>
              <a:ea typeface="黑体" panose="02010609060101010101" charset="-122"/>
              <a:sym typeface="+mn-ea"/>
            </a:endParaRPr>
          </a:p>
        </p:txBody>
      </p:sp>
      <p:sp>
        <p:nvSpPr>
          <p:cNvPr id="7" name="文本框 6"/>
          <p:cNvSpPr txBox="1"/>
          <p:nvPr/>
        </p:nvSpPr>
        <p:spPr>
          <a:xfrm>
            <a:off x="596727" y="1036320"/>
            <a:ext cx="11377264" cy="523220"/>
          </a:xfrm>
          <a:prstGeom prst="rect">
            <a:avLst/>
          </a:prstGeom>
          <a:noFill/>
        </p:spPr>
        <p:txBody>
          <a:bodyPr wrap="square" rtlCol="0">
            <a:spAutoFit/>
          </a:bodyPr>
          <a:lstStyle/>
          <a:p>
            <a:r>
              <a:rPr lang="en-US" altLang="zh-CN" sz="2800" dirty="0"/>
              <a:t>P10-11=1: shield overtemperature detection of</a:t>
            </a:r>
            <a:r>
              <a:rPr lang="zh-CN" altLang="en-US" sz="2800" dirty="0"/>
              <a:t> </a:t>
            </a:r>
            <a:r>
              <a:rPr lang="en-US" altLang="zh-CN" sz="2800" dirty="0"/>
              <a:t>motor</a:t>
            </a:r>
            <a:r>
              <a:rPr lang="zh-CN" altLang="en-US" sz="2800" dirty="0"/>
              <a:t> </a:t>
            </a:r>
            <a:r>
              <a:rPr lang="en-US" altLang="zh-CN" sz="2800" dirty="0"/>
              <a:t>blocked</a:t>
            </a:r>
            <a:r>
              <a:rPr lang="zh-CN" altLang="en-US" sz="2800" dirty="0"/>
              <a:t> </a:t>
            </a:r>
            <a:r>
              <a:rPr lang="en-US" altLang="zh-CN" sz="2800" dirty="0"/>
              <a:t>rotation</a:t>
            </a:r>
            <a:endParaRPr lang="zh-CN" altLang="en-US" sz="2800" dirty="0"/>
          </a:p>
        </p:txBody>
      </p:sp>
      <p:pic>
        <p:nvPicPr>
          <p:cNvPr id="17" name="图片 16">
            <a:extLst>
              <a:ext uri="{FF2B5EF4-FFF2-40B4-BE49-F238E27FC236}">
                <a16:creationId xmlns:a16="http://schemas.microsoft.com/office/drawing/2014/main" id="{91DDF080-E852-255C-90ED-42C283BDFC32}"/>
              </a:ext>
            </a:extLst>
          </p:cNvPr>
          <p:cNvPicPr>
            <a:picLocks noChangeAspect="1"/>
          </p:cNvPicPr>
          <p:nvPr/>
        </p:nvPicPr>
        <p:blipFill>
          <a:blip r:embed="rId3"/>
          <a:stretch>
            <a:fillRect/>
          </a:stretch>
        </p:blipFill>
        <p:spPr>
          <a:xfrm>
            <a:off x="2360923" y="1559540"/>
            <a:ext cx="8136904" cy="55561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1172791" y="426756"/>
            <a:ext cx="9145016" cy="492125"/>
          </a:xfrm>
          <a:prstGeom prst="rect">
            <a:avLst/>
          </a:prstGeom>
          <a:noFill/>
        </p:spPr>
        <p:txBody>
          <a:bodyPr wrap="square" lIns="0" tIns="0" rIns="0" bIns="0" rtlCol="0" anchor="ctr">
            <a:spAutoFit/>
          </a:bodyPr>
          <a:lstStyle>
            <a:defPPr>
              <a:defRPr lang="zh-CN"/>
            </a:defPPr>
            <a:lvl1pPr algn="ctr">
              <a:defRPr sz="3200">
                <a:latin typeface="印品黑体" panose="00000500000000000000" pitchFamily="2" charset="-122"/>
                <a:ea typeface="印品黑体" panose="00000500000000000000" pitchFamily="2" charset="-122"/>
              </a:defRPr>
            </a:lvl1pPr>
          </a:lstStyle>
          <a:p>
            <a:pPr algn="l" fontAlgn="auto">
              <a:spcAft>
                <a:spcPts val="0"/>
              </a:spcAft>
            </a:pPr>
            <a:r>
              <a:rPr lang="en-US" dirty="0">
                <a:sym typeface="+mn-ea"/>
              </a:rPr>
              <a:t>[</a:t>
            </a:r>
            <a:r>
              <a:rPr dirty="0">
                <a:sym typeface="+mn-ea"/>
              </a:rPr>
              <a:t>P0-30</a:t>
            </a:r>
            <a:r>
              <a:rPr lang="en-US" dirty="0">
                <a:sym typeface="+mn-ea"/>
              </a:rPr>
              <a:t>]</a:t>
            </a:r>
            <a:endParaRPr lang="zh-CN" altLang="en-US" dirty="0">
              <a:latin typeface="黑体" panose="02010609060101010101" charset="-122"/>
              <a:ea typeface="黑体" panose="02010609060101010101" charset="-122"/>
              <a:sym typeface="+mn-ea"/>
            </a:endParaRPr>
          </a:p>
        </p:txBody>
      </p:sp>
      <p:sp>
        <p:nvSpPr>
          <p:cNvPr id="3" name="矩形 2"/>
          <p:cNvSpPr/>
          <p:nvPr/>
        </p:nvSpPr>
        <p:spPr>
          <a:xfrm>
            <a:off x="1078865" y="4575175"/>
            <a:ext cx="10701020" cy="1463675"/>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rgbClr val="FF0000"/>
                </a:solidFill>
                <a:sym typeface="+mn-ea"/>
              </a:rPr>
              <a:t>V1.20</a:t>
            </a:r>
            <a:r>
              <a:rPr lang="zh-CN" altLang="en-US" sz="2800" dirty="0">
                <a:sym typeface="+mn-ea"/>
              </a:rPr>
              <a:t> </a:t>
            </a:r>
            <a:r>
              <a:rPr lang="en-US" altLang="zh-CN" sz="2800" dirty="0">
                <a:sym typeface="+mn-ea"/>
              </a:rPr>
              <a:t>add</a:t>
            </a:r>
            <a:r>
              <a:rPr lang="zh-CN" altLang="en-US" sz="2800" dirty="0">
                <a:sym typeface="+mn-ea"/>
              </a:rPr>
              <a:t> </a:t>
            </a:r>
            <a:r>
              <a:rPr lang="en-US" altLang="zh-CN" sz="2800" dirty="0">
                <a:sym typeface="+mn-ea"/>
              </a:rPr>
              <a:t>shielding the problem of encoder over-temperature fault</a:t>
            </a:r>
            <a:endParaRPr lang="zh-CN" altLang="en-US" sz="2800" dirty="0"/>
          </a:p>
        </p:txBody>
      </p:sp>
      <p:pic>
        <p:nvPicPr>
          <p:cNvPr id="5" name="图片 4">
            <a:extLst>
              <a:ext uri="{FF2B5EF4-FFF2-40B4-BE49-F238E27FC236}">
                <a16:creationId xmlns:a16="http://schemas.microsoft.com/office/drawing/2014/main" id="{7D901705-83D6-1729-85EF-F23E2FD8CE60}"/>
              </a:ext>
            </a:extLst>
          </p:cNvPr>
          <p:cNvPicPr>
            <a:picLocks noChangeAspect="1"/>
          </p:cNvPicPr>
          <p:nvPr/>
        </p:nvPicPr>
        <p:blipFill>
          <a:blip r:embed="rId3"/>
          <a:stretch>
            <a:fillRect/>
          </a:stretch>
        </p:blipFill>
        <p:spPr>
          <a:xfrm>
            <a:off x="1595437" y="1312069"/>
            <a:ext cx="9667875" cy="2533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013551" y="2824237"/>
            <a:ext cx="4248571" cy="2736319"/>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7" name="文本框 6"/>
          <p:cNvSpPr txBox="1"/>
          <p:nvPr/>
        </p:nvSpPr>
        <p:spPr>
          <a:xfrm>
            <a:off x="8047074" y="3222900"/>
            <a:ext cx="4181523" cy="1938992"/>
          </a:xfrm>
          <a:prstGeom prst="rect">
            <a:avLst/>
          </a:prstGeom>
          <a:noFill/>
        </p:spPr>
        <p:txBody>
          <a:bodyPr wrap="square" rtlCol="0">
            <a:spAutoFit/>
          </a:bodyPr>
          <a:lstStyle/>
          <a:p>
            <a:pPr algn="just"/>
            <a:r>
              <a:rPr lang="en-US" altLang="zh-CN" sz="2400" dirty="0">
                <a:latin typeface="+mn-lt"/>
              </a:rPr>
              <a:t>When the motor is overloaded, motor overload counting will be performed. The greater the overload of the motor, the faster the count will increase.</a:t>
            </a:r>
            <a:endParaRPr lang="zh-CN" altLang="en-US" sz="2400" dirty="0">
              <a:latin typeface="+mn-lt"/>
            </a:endParaRPr>
          </a:p>
        </p:txBody>
      </p:sp>
      <p:pic>
        <p:nvPicPr>
          <p:cNvPr id="4" name="图片 3">
            <a:extLst>
              <a:ext uri="{FF2B5EF4-FFF2-40B4-BE49-F238E27FC236}">
                <a16:creationId xmlns:a16="http://schemas.microsoft.com/office/drawing/2014/main" id="{B7DB133D-0C98-1D52-8402-0CDA2307717A}"/>
              </a:ext>
            </a:extLst>
          </p:cNvPr>
          <p:cNvPicPr>
            <a:picLocks noChangeAspect="1"/>
          </p:cNvPicPr>
          <p:nvPr/>
        </p:nvPicPr>
        <p:blipFill>
          <a:blip r:embed="rId3"/>
          <a:stretch>
            <a:fillRect/>
          </a:stretch>
        </p:blipFill>
        <p:spPr>
          <a:xfrm>
            <a:off x="1063598" y="1264142"/>
            <a:ext cx="10731554" cy="413612"/>
          </a:xfrm>
          <a:prstGeom prst="rect">
            <a:avLst/>
          </a:prstGeom>
        </p:spPr>
      </p:pic>
      <p:sp>
        <p:nvSpPr>
          <p:cNvPr id="10" name="TextBox 8">
            <a:extLst>
              <a:ext uri="{FF2B5EF4-FFF2-40B4-BE49-F238E27FC236}">
                <a16:creationId xmlns:a16="http://schemas.microsoft.com/office/drawing/2014/main" id="{070C52C5-3730-E852-A583-79CB95F20BBA}"/>
              </a:ext>
            </a:extLst>
          </p:cNvPr>
          <p:cNvSpPr txBox="1"/>
          <p:nvPr/>
        </p:nvSpPr>
        <p:spPr>
          <a:xfrm>
            <a:off x="1172791" y="426756"/>
            <a:ext cx="9145016" cy="492125"/>
          </a:xfrm>
          <a:prstGeom prst="rect">
            <a:avLst/>
          </a:prstGeom>
          <a:noFill/>
        </p:spPr>
        <p:txBody>
          <a:bodyPr wrap="square" lIns="0" tIns="0" rIns="0" bIns="0" rtlCol="0" anchor="ctr">
            <a:spAutoFit/>
          </a:bodyPr>
          <a:lstStyle>
            <a:defPPr>
              <a:defRPr lang="zh-CN"/>
            </a:defPPr>
            <a:lvl1pPr algn="ctr">
              <a:defRPr sz="3200">
                <a:latin typeface="印品黑体" panose="00000500000000000000" pitchFamily="2" charset="-122"/>
                <a:ea typeface="印品黑体" panose="00000500000000000000" pitchFamily="2" charset="-122"/>
              </a:defRPr>
            </a:lvl1pPr>
          </a:lstStyle>
          <a:p>
            <a:pPr algn="l" fontAlgn="auto">
              <a:spcAft>
                <a:spcPts val="0"/>
              </a:spcAft>
            </a:pPr>
            <a:r>
              <a:rPr lang="en-US" dirty="0">
                <a:sym typeface="+mn-ea"/>
              </a:rPr>
              <a:t>[U</a:t>
            </a:r>
            <a:r>
              <a:rPr dirty="0">
                <a:sym typeface="+mn-ea"/>
              </a:rPr>
              <a:t>0-</a:t>
            </a:r>
            <a:r>
              <a:rPr lang="en-US" dirty="0">
                <a:sym typeface="+mn-ea"/>
              </a:rPr>
              <a:t>49]</a:t>
            </a:r>
            <a:endParaRPr lang="zh-CN" altLang="en-US" dirty="0">
              <a:latin typeface="黑体" panose="02010609060101010101" charset="-122"/>
              <a:ea typeface="黑体" panose="02010609060101010101" charset="-122"/>
              <a:sym typeface="+mn-ea"/>
            </a:endParaRPr>
          </a:p>
        </p:txBody>
      </p:sp>
      <p:pic>
        <p:nvPicPr>
          <p:cNvPr id="19" name="图片 18">
            <a:extLst>
              <a:ext uri="{FF2B5EF4-FFF2-40B4-BE49-F238E27FC236}">
                <a16:creationId xmlns:a16="http://schemas.microsoft.com/office/drawing/2014/main" id="{EAE98360-4169-3B05-D4A9-F49C0C87C0F2}"/>
              </a:ext>
            </a:extLst>
          </p:cNvPr>
          <p:cNvPicPr>
            <a:picLocks noChangeAspect="1"/>
          </p:cNvPicPr>
          <p:nvPr/>
        </p:nvPicPr>
        <p:blipFill>
          <a:blip r:embed="rId4"/>
          <a:stretch>
            <a:fillRect/>
          </a:stretch>
        </p:blipFill>
        <p:spPr>
          <a:xfrm>
            <a:off x="452711" y="1895127"/>
            <a:ext cx="7148860" cy="49107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2795" y="1577564"/>
            <a:ext cx="4250266" cy="584775"/>
          </a:xfrm>
          <a:prstGeom prst="rect">
            <a:avLst/>
          </a:prstGeom>
          <a:noFill/>
        </p:spPr>
        <p:txBody>
          <a:bodyPr wrap="none" rtlCol="0" anchor="t">
            <a:spAutoFit/>
          </a:bodyPr>
          <a:lstStyle/>
          <a:p>
            <a:r>
              <a:rPr lang="en-US" altLang="zh-CN" sz="3200" dirty="0">
                <a:latin typeface="+mn-lt"/>
                <a:ea typeface="+mn-ea"/>
                <a:sym typeface="+mn-ea"/>
              </a:rPr>
              <a:t>V1.20 Function Changes</a:t>
            </a:r>
            <a:endParaRPr lang="zh-CN" altLang="en-US" sz="3200" dirty="0">
              <a:latin typeface="+mn-lt"/>
              <a:ea typeface="+mn-ea"/>
              <a:sym typeface="+mn-ea"/>
            </a:endParaRPr>
          </a:p>
        </p:txBody>
      </p:sp>
      <p:pic>
        <p:nvPicPr>
          <p:cNvPr id="142" name="Picture 1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16856" y="4115543"/>
            <a:ext cx="815181" cy="1833283"/>
          </a:xfrm>
          <a:prstGeom prst="rect">
            <a:avLst/>
          </a:prstGeom>
          <a:noFill/>
        </p:spPr>
      </p:pic>
      <p:pic>
        <p:nvPicPr>
          <p:cNvPr id="3" name="Picture 1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207970" y="5299425"/>
            <a:ext cx="630459" cy="1410157"/>
          </a:xfrm>
          <a:prstGeom prst="rect">
            <a:avLst/>
          </a:prstGeom>
          <a:noFill/>
        </p:spPr>
      </p:pic>
      <p:pic>
        <p:nvPicPr>
          <p:cNvPr id="10" name="Picture 14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23520" y="6087565"/>
            <a:ext cx="2262154" cy="1131115"/>
          </a:xfrm>
          <a:prstGeom prst="rect">
            <a:avLst/>
          </a:prstGeom>
          <a:noFill/>
        </p:spPr>
      </p:pic>
      <p:pic>
        <p:nvPicPr>
          <p:cNvPr id="11" name="Picture 1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0602404" y="5032185"/>
            <a:ext cx="1253743" cy="1253699"/>
          </a:xfrm>
          <a:prstGeom prst="rect">
            <a:avLst/>
          </a:prstGeom>
          <a:noFill/>
        </p:spPr>
      </p:pic>
      <p:pic>
        <p:nvPicPr>
          <p:cNvPr id="12" name="Picture 14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0235072" y="6281384"/>
            <a:ext cx="371825" cy="371866"/>
          </a:xfrm>
          <a:prstGeom prst="rect">
            <a:avLst/>
          </a:prstGeom>
          <a:noFill/>
        </p:spPr>
      </p:pic>
      <p:pic>
        <p:nvPicPr>
          <p:cNvPr id="262" name="Picture 26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111755" y="3279170"/>
            <a:ext cx="1558544" cy="1311626"/>
          </a:xfrm>
          <a:prstGeom prst="rect">
            <a:avLst/>
          </a:prstGeom>
          <a:noFill/>
        </p:spPr>
      </p:pic>
      <p:sp>
        <p:nvSpPr>
          <p:cNvPr id="263" name="Freeform 263"/>
          <p:cNvSpPr/>
          <p:nvPr/>
        </p:nvSpPr>
        <p:spPr>
          <a:xfrm>
            <a:off x="2124455" y="2284477"/>
            <a:ext cx="1530097" cy="1348740"/>
          </a:xfrm>
          <a:custGeom>
            <a:avLst/>
            <a:gdLst/>
            <a:ahLst/>
            <a:cxnLst/>
            <a:rect l="0" t="0" r="0" b="0"/>
            <a:pathLst>
              <a:path w="1530097" h="1348740">
                <a:moveTo>
                  <a:pt x="1116965" y="1010665"/>
                </a:moveTo>
                <a:lnTo>
                  <a:pt x="1530097" y="1010665"/>
                </a:lnTo>
                <a:lnTo>
                  <a:pt x="1530097" y="1056639"/>
                </a:lnTo>
                <a:lnTo>
                  <a:pt x="1530097" y="1207262"/>
                </a:lnTo>
                <a:lnTo>
                  <a:pt x="1530097" y="1281683"/>
                </a:lnTo>
                <a:cubicBezTo>
                  <a:pt x="1530097" y="1297939"/>
                  <a:pt x="1516889" y="1311147"/>
                  <a:pt x="1500633" y="1311147"/>
                </a:cubicBezTo>
                <a:cubicBezTo>
                  <a:pt x="1484249" y="1311147"/>
                  <a:pt x="1471041" y="1297939"/>
                  <a:pt x="1471041" y="1281683"/>
                </a:cubicBezTo>
                <a:lnTo>
                  <a:pt x="1471041" y="1207262"/>
                </a:lnTo>
                <a:lnTo>
                  <a:pt x="1471041" y="1160398"/>
                </a:lnTo>
                <a:cubicBezTo>
                  <a:pt x="1471041" y="1144143"/>
                  <a:pt x="1457834" y="1130934"/>
                  <a:pt x="1441578" y="1130934"/>
                </a:cubicBezTo>
                <a:cubicBezTo>
                  <a:pt x="1425322" y="1130934"/>
                  <a:pt x="1412114" y="1144143"/>
                  <a:pt x="1412114" y="1160398"/>
                </a:cubicBezTo>
                <a:lnTo>
                  <a:pt x="1412114" y="1207262"/>
                </a:lnTo>
                <a:lnTo>
                  <a:pt x="1412114" y="1319148"/>
                </a:lnTo>
                <a:cubicBezTo>
                  <a:pt x="1412114" y="1335531"/>
                  <a:pt x="1398905" y="1348740"/>
                  <a:pt x="1382523" y="1348740"/>
                </a:cubicBezTo>
                <a:cubicBezTo>
                  <a:pt x="1366266" y="1348740"/>
                  <a:pt x="1353059" y="1335531"/>
                  <a:pt x="1353059" y="1319148"/>
                </a:cubicBezTo>
                <a:lnTo>
                  <a:pt x="1353059" y="1207262"/>
                </a:lnTo>
                <a:lnTo>
                  <a:pt x="1352678" y="1207262"/>
                </a:lnTo>
                <a:lnTo>
                  <a:pt x="1350773" y="1197609"/>
                </a:lnTo>
                <a:cubicBezTo>
                  <a:pt x="1346200" y="1186941"/>
                  <a:pt x="1335786" y="1179576"/>
                  <a:pt x="1323595" y="1179576"/>
                </a:cubicBezTo>
                <a:cubicBezTo>
                  <a:pt x="1311275" y="1179576"/>
                  <a:pt x="1300861" y="1186941"/>
                  <a:pt x="1296290" y="1197609"/>
                </a:cubicBezTo>
                <a:lnTo>
                  <a:pt x="1294385" y="1207262"/>
                </a:lnTo>
                <a:lnTo>
                  <a:pt x="1294004" y="1207262"/>
                </a:lnTo>
                <a:lnTo>
                  <a:pt x="1294004" y="1233043"/>
                </a:lnTo>
                <a:cubicBezTo>
                  <a:pt x="1294004" y="1249298"/>
                  <a:pt x="1280796" y="1262507"/>
                  <a:pt x="1264540" y="1262507"/>
                </a:cubicBezTo>
                <a:cubicBezTo>
                  <a:pt x="1248156" y="1262507"/>
                  <a:pt x="1234948" y="1249298"/>
                  <a:pt x="1234948" y="1233043"/>
                </a:cubicBezTo>
                <a:lnTo>
                  <a:pt x="1234948" y="1207262"/>
                </a:lnTo>
                <a:lnTo>
                  <a:pt x="1234948" y="1103629"/>
                </a:lnTo>
                <a:cubicBezTo>
                  <a:pt x="1234948" y="1087246"/>
                  <a:pt x="1221741" y="1074039"/>
                  <a:pt x="1205485" y="1074039"/>
                </a:cubicBezTo>
                <a:cubicBezTo>
                  <a:pt x="1189229" y="1074039"/>
                  <a:pt x="1176021" y="1087246"/>
                  <a:pt x="1176021" y="1103629"/>
                </a:cubicBezTo>
                <a:lnTo>
                  <a:pt x="1176021" y="1207262"/>
                </a:lnTo>
                <a:lnTo>
                  <a:pt x="1176021" y="1255140"/>
                </a:lnTo>
                <a:cubicBezTo>
                  <a:pt x="1176021" y="1271396"/>
                  <a:pt x="1162812" y="1284604"/>
                  <a:pt x="1146429" y="1284604"/>
                </a:cubicBezTo>
                <a:cubicBezTo>
                  <a:pt x="1130173" y="1284604"/>
                  <a:pt x="1116965" y="1271396"/>
                  <a:pt x="1116965" y="1255140"/>
                </a:cubicBezTo>
                <a:lnTo>
                  <a:pt x="1116965" y="1207262"/>
                </a:lnTo>
                <a:lnTo>
                  <a:pt x="1116965" y="1056639"/>
                </a:lnTo>
                <a:lnTo>
                  <a:pt x="1116965" y="1010665"/>
                </a:lnTo>
                <a:close/>
                <a:moveTo>
                  <a:pt x="759715" y="0"/>
                </a:moveTo>
                <a:cubicBezTo>
                  <a:pt x="918972" y="0"/>
                  <a:pt x="1056259" y="39115"/>
                  <a:pt x="1171448" y="117347"/>
                </a:cubicBezTo>
                <a:cubicBezTo>
                  <a:pt x="1286765" y="195452"/>
                  <a:pt x="1375791" y="314959"/>
                  <a:pt x="1438529" y="475869"/>
                </a:cubicBezTo>
                <a:cubicBezTo>
                  <a:pt x="1485647" y="596519"/>
                  <a:pt x="1515110" y="752602"/>
                  <a:pt x="1526922" y="944245"/>
                </a:cubicBezTo>
                <a:cubicBezTo>
                  <a:pt x="1527556" y="966470"/>
                  <a:pt x="1528191" y="988568"/>
                  <a:pt x="1528827" y="1010665"/>
                </a:cubicBezTo>
                <a:lnTo>
                  <a:pt x="1113918" y="1010665"/>
                </a:lnTo>
                <a:lnTo>
                  <a:pt x="1111250" y="953643"/>
                </a:lnTo>
                <a:cubicBezTo>
                  <a:pt x="1099059" y="771778"/>
                  <a:pt x="1068833" y="639952"/>
                  <a:pt x="1020318" y="558291"/>
                </a:cubicBezTo>
                <a:cubicBezTo>
                  <a:pt x="955675" y="449452"/>
                  <a:pt x="871983" y="394970"/>
                  <a:pt x="769367" y="394970"/>
                </a:cubicBezTo>
                <a:cubicBezTo>
                  <a:pt x="699262" y="394970"/>
                  <a:pt x="637033" y="417448"/>
                  <a:pt x="582803" y="462533"/>
                </a:cubicBezTo>
                <a:cubicBezTo>
                  <a:pt x="528447" y="507491"/>
                  <a:pt x="487046" y="584962"/>
                  <a:pt x="458343" y="694944"/>
                </a:cubicBezTo>
                <a:cubicBezTo>
                  <a:pt x="444120" y="749808"/>
                  <a:pt x="433324" y="817498"/>
                  <a:pt x="426212" y="897889"/>
                </a:cubicBezTo>
                <a:lnTo>
                  <a:pt x="419227" y="1010665"/>
                </a:lnTo>
                <a:lnTo>
                  <a:pt x="415545" y="1056639"/>
                </a:lnTo>
                <a:lnTo>
                  <a:pt x="415545" y="1207262"/>
                </a:lnTo>
                <a:lnTo>
                  <a:pt x="415545" y="1281683"/>
                </a:lnTo>
                <a:cubicBezTo>
                  <a:pt x="415545" y="1297939"/>
                  <a:pt x="402337" y="1311147"/>
                  <a:pt x="385953" y="1311147"/>
                </a:cubicBezTo>
                <a:cubicBezTo>
                  <a:pt x="369697" y="1311147"/>
                  <a:pt x="356490" y="1297939"/>
                  <a:pt x="356490" y="1281683"/>
                </a:cubicBezTo>
                <a:lnTo>
                  <a:pt x="356490" y="1207262"/>
                </a:lnTo>
                <a:lnTo>
                  <a:pt x="356490" y="1160398"/>
                </a:lnTo>
                <a:cubicBezTo>
                  <a:pt x="356490" y="1144143"/>
                  <a:pt x="343281" y="1130934"/>
                  <a:pt x="327025" y="1130934"/>
                </a:cubicBezTo>
                <a:cubicBezTo>
                  <a:pt x="310643" y="1130934"/>
                  <a:pt x="297434" y="1144143"/>
                  <a:pt x="297434" y="1160398"/>
                </a:cubicBezTo>
                <a:lnTo>
                  <a:pt x="297434" y="1207262"/>
                </a:lnTo>
                <a:lnTo>
                  <a:pt x="297434" y="1319148"/>
                </a:lnTo>
                <a:cubicBezTo>
                  <a:pt x="297434" y="1335531"/>
                  <a:pt x="284227" y="1348740"/>
                  <a:pt x="267971" y="1348740"/>
                </a:cubicBezTo>
                <a:cubicBezTo>
                  <a:pt x="251715" y="1348740"/>
                  <a:pt x="238506" y="1335531"/>
                  <a:pt x="238506" y="1319148"/>
                </a:cubicBezTo>
                <a:lnTo>
                  <a:pt x="238506" y="1207262"/>
                </a:lnTo>
                <a:lnTo>
                  <a:pt x="238125" y="1207262"/>
                </a:lnTo>
                <a:lnTo>
                  <a:pt x="236093" y="1197609"/>
                </a:lnTo>
                <a:cubicBezTo>
                  <a:pt x="231649" y="1186941"/>
                  <a:pt x="221108" y="1179576"/>
                  <a:pt x="208915" y="1179576"/>
                </a:cubicBezTo>
                <a:cubicBezTo>
                  <a:pt x="196724" y="1179576"/>
                  <a:pt x="186183" y="1186941"/>
                  <a:pt x="181737" y="1197609"/>
                </a:cubicBezTo>
                <a:lnTo>
                  <a:pt x="179833" y="1207262"/>
                </a:lnTo>
                <a:lnTo>
                  <a:pt x="179452" y="1207262"/>
                </a:lnTo>
                <a:lnTo>
                  <a:pt x="179452" y="1233043"/>
                </a:lnTo>
                <a:cubicBezTo>
                  <a:pt x="179452" y="1249298"/>
                  <a:pt x="166243" y="1262507"/>
                  <a:pt x="149987" y="1262507"/>
                </a:cubicBezTo>
                <a:cubicBezTo>
                  <a:pt x="133605" y="1262507"/>
                  <a:pt x="120396" y="1249298"/>
                  <a:pt x="120396" y="1233043"/>
                </a:cubicBezTo>
                <a:lnTo>
                  <a:pt x="120396" y="1207262"/>
                </a:lnTo>
                <a:lnTo>
                  <a:pt x="120396" y="1103629"/>
                </a:lnTo>
                <a:cubicBezTo>
                  <a:pt x="120396" y="1087246"/>
                  <a:pt x="107189" y="1074039"/>
                  <a:pt x="90933" y="1074039"/>
                </a:cubicBezTo>
                <a:cubicBezTo>
                  <a:pt x="74549" y="1074039"/>
                  <a:pt x="61342" y="1087246"/>
                  <a:pt x="61342" y="1103629"/>
                </a:cubicBezTo>
                <a:lnTo>
                  <a:pt x="61342" y="1207262"/>
                </a:lnTo>
                <a:lnTo>
                  <a:pt x="61342" y="1255140"/>
                </a:lnTo>
                <a:cubicBezTo>
                  <a:pt x="61342" y="1271396"/>
                  <a:pt x="48134" y="1284604"/>
                  <a:pt x="31877" y="1284604"/>
                </a:cubicBezTo>
                <a:cubicBezTo>
                  <a:pt x="15621" y="1284604"/>
                  <a:pt x="2414" y="1271396"/>
                  <a:pt x="2414" y="1255140"/>
                </a:cubicBezTo>
                <a:lnTo>
                  <a:pt x="0" y="1204976"/>
                </a:lnTo>
                <a:cubicBezTo>
                  <a:pt x="762" y="1140206"/>
                  <a:pt x="1524" y="1075435"/>
                  <a:pt x="2414" y="1010665"/>
                </a:cubicBezTo>
                <a:lnTo>
                  <a:pt x="3684" y="1010665"/>
                </a:lnTo>
                <a:lnTo>
                  <a:pt x="11558" y="888619"/>
                </a:lnTo>
                <a:cubicBezTo>
                  <a:pt x="34799" y="629284"/>
                  <a:pt x="92711" y="432053"/>
                  <a:pt x="185421" y="296926"/>
                </a:cubicBezTo>
                <a:cubicBezTo>
                  <a:pt x="322962" y="98933"/>
                  <a:pt x="514350" y="0"/>
                  <a:pt x="759715" y="0"/>
                </a:cubicBezTo>
                <a:close/>
              </a:path>
            </a:pathLst>
          </a:custGeom>
          <a:solidFill>
            <a:srgbClr val="FF940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4013708" y="2299209"/>
            <a:ext cx="1564639" cy="2264155"/>
          </a:xfrm>
          <a:prstGeom prst="rect">
            <a:avLst/>
          </a:prstGeom>
          <a:noFill/>
        </p:spPr>
      </p:pic>
      <p:sp>
        <p:nvSpPr>
          <p:cNvPr id="8" name="内容占位符 2"/>
          <p:cNvSpPr txBox="1"/>
          <p:nvPr/>
        </p:nvSpPr>
        <p:spPr>
          <a:xfrm>
            <a:off x="5842795" y="2165657"/>
            <a:ext cx="5225346" cy="3740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t>Parameter group P15 and P16 no longer support Modbus communication modification.</a:t>
            </a:r>
          </a:p>
          <a:p>
            <a:pPr marL="0" indent="0" fontAlgn="auto">
              <a:spcAft>
                <a:spcPts val="0"/>
              </a:spcAft>
              <a:buNone/>
            </a:pPr>
            <a:endParaRPr lang="en-US" sz="1800" dirty="0"/>
          </a:p>
          <a:p>
            <a:pPr fontAlgn="auto">
              <a:spcAft>
                <a:spcPts val="0"/>
              </a:spcAft>
            </a:pPr>
            <a:r>
              <a:rPr lang="en-US" sz="1800" dirty="0"/>
              <a:t>Modified the voltage point of under-voltage fault of VD2-TA1G model.</a:t>
            </a:r>
          </a:p>
          <a:p>
            <a:pPr fontAlgn="auto">
              <a:spcAft>
                <a:spcPts val="0"/>
              </a:spcAft>
            </a:pPr>
            <a:endParaRPr lang="en-US" sz="1800" dirty="0"/>
          </a:p>
          <a:p>
            <a:pPr fontAlgn="auto">
              <a:spcAft>
                <a:spcPts val="0"/>
              </a:spcAft>
            </a:pPr>
            <a:r>
              <a:rPr lang="en-US" sz="1800" dirty="0"/>
              <a:t>Modified the default value of [P1-19] :</a:t>
            </a:r>
          </a:p>
          <a:p>
            <a:pPr marL="0" indent="0" fontAlgn="auto">
              <a:spcAft>
                <a:spcPts val="0"/>
              </a:spcAft>
              <a:buNone/>
            </a:pPr>
            <a:r>
              <a:rPr lang="en-US" sz="1800" dirty="0"/>
              <a:t>     torque saturation timeout time</a:t>
            </a:r>
          </a:p>
          <a:p>
            <a:pPr fontAlgn="auto">
              <a:spcAft>
                <a:spcPts val="0"/>
              </a:spcAft>
            </a:pPr>
            <a:endParaRPr lang="en-US" sz="1800" dirty="0"/>
          </a:p>
          <a:p>
            <a:pPr fontAlgn="auto">
              <a:spcAft>
                <a:spcPts val="0"/>
              </a:spcAft>
            </a:pPr>
            <a:r>
              <a:rPr lang="en-US" sz="1800" dirty="0"/>
              <a:t>P10-4 Motor overload protection time coefficient range modification</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44799" y="374559"/>
            <a:ext cx="8928100" cy="442595"/>
          </a:xfrm>
          <a:noFill/>
        </p:spPr>
        <p:txBody>
          <a:bodyPr wrap="square" lIns="0" tIns="0" rIns="0" bIns="0" rtlCol="0" anchor="ctr">
            <a:spAutoFit/>
          </a:bodyPr>
          <a:lstStyle/>
          <a:p>
            <a:pPr fontAlgn="auto">
              <a:spcAft>
                <a:spcPts val="0"/>
              </a:spcAft>
            </a:pPr>
            <a:r>
              <a:rPr lang="en-US" sz="3200" dirty="0">
                <a:sym typeface="+mn-ea"/>
              </a:rPr>
              <a:t>P15 group and P16 group</a:t>
            </a:r>
            <a:endParaRPr lang="en-US" altLang="zh-CN" sz="3200" dirty="0"/>
          </a:p>
        </p:txBody>
      </p:sp>
      <p:pic>
        <p:nvPicPr>
          <p:cNvPr id="4" name="图片 3"/>
          <p:cNvPicPr>
            <a:picLocks noChangeAspect="1"/>
          </p:cNvPicPr>
          <p:nvPr>
            <p:custDataLst>
              <p:tags r:id="rId1"/>
            </p:custDataLst>
          </p:nvPr>
        </p:nvPicPr>
        <p:blipFill>
          <a:blip r:embed="rId4"/>
          <a:stretch>
            <a:fillRect/>
          </a:stretch>
        </p:blipFill>
        <p:spPr>
          <a:xfrm>
            <a:off x="6645910" y="1384300"/>
            <a:ext cx="4695825" cy="3933825"/>
          </a:xfrm>
          <a:prstGeom prst="rect">
            <a:avLst/>
          </a:prstGeom>
        </p:spPr>
      </p:pic>
      <p:pic>
        <p:nvPicPr>
          <p:cNvPr id="6" name="图片 5"/>
          <p:cNvPicPr>
            <a:picLocks noChangeAspect="1"/>
          </p:cNvPicPr>
          <p:nvPr>
            <p:custDataLst>
              <p:tags r:id="rId2"/>
            </p:custDataLst>
          </p:nvPr>
        </p:nvPicPr>
        <p:blipFill>
          <a:blip r:embed="rId5"/>
          <a:stretch>
            <a:fillRect/>
          </a:stretch>
        </p:blipFill>
        <p:spPr>
          <a:xfrm>
            <a:off x="1172845" y="1384300"/>
            <a:ext cx="4733925" cy="3971925"/>
          </a:xfrm>
          <a:prstGeom prst="rect">
            <a:avLst/>
          </a:prstGeom>
        </p:spPr>
      </p:pic>
      <p:sp>
        <p:nvSpPr>
          <p:cNvPr id="8" name="矩形 7"/>
          <p:cNvSpPr/>
          <p:nvPr/>
        </p:nvSpPr>
        <p:spPr>
          <a:xfrm>
            <a:off x="2468880" y="5776595"/>
            <a:ext cx="7705090" cy="1152525"/>
          </a:xfrm>
          <a:prstGeom prst="rect">
            <a:avLst/>
          </a:prstGeom>
        </p:spPr>
        <p:style>
          <a:lnRef idx="2">
            <a:schemeClr val="accent2"/>
          </a:lnRef>
          <a:fillRef idx="1">
            <a:schemeClr val="lt1"/>
          </a:fillRef>
          <a:effectRef idx="0">
            <a:schemeClr val="accent2"/>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9" name="文本框 8"/>
          <p:cNvSpPr txBox="1"/>
          <p:nvPr/>
        </p:nvSpPr>
        <p:spPr>
          <a:xfrm>
            <a:off x="2643105" y="5782772"/>
            <a:ext cx="7529794" cy="1200329"/>
          </a:xfrm>
          <a:prstGeom prst="rect">
            <a:avLst/>
          </a:prstGeom>
          <a:noFill/>
        </p:spPr>
        <p:txBody>
          <a:bodyPr wrap="square" rtlCol="0">
            <a:spAutoFit/>
          </a:bodyPr>
          <a:lstStyle/>
          <a:p>
            <a:r>
              <a:rPr lang="en-US" altLang="zh-CN" sz="2400" dirty="0"/>
              <a:t>In the V1.20 version, group P15 and group P16 are set as internal parameters, and Modbus cannot be used for read and write operations.</a:t>
            </a:r>
            <a:endParaRPr lang="zh-CN" altLang="en-US"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UxYWYzNzc3NjUzNjA4NTRkZGY4NWQ4YzExOWJiOW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自定义设计方案">
  <a:themeElements>
    <a:clrScheme name="自定义 41">
      <a:dk1>
        <a:sysClr val="windowText" lastClr="000000"/>
      </a:dk1>
      <a:lt1>
        <a:sysClr val="window" lastClr="FFFFFF"/>
      </a:lt1>
      <a:dk2>
        <a:srgbClr val="44546A"/>
      </a:dk2>
      <a:lt2>
        <a:srgbClr val="E7E6E6"/>
      </a:lt2>
      <a:accent1>
        <a:srgbClr val="004358"/>
      </a:accent1>
      <a:accent2>
        <a:srgbClr val="18B29D"/>
      </a:accent2>
      <a:accent3>
        <a:srgbClr val="004358"/>
      </a:accent3>
      <a:accent4>
        <a:srgbClr val="18B29D"/>
      </a:accent4>
      <a:accent5>
        <a:srgbClr val="004358"/>
      </a:accent5>
      <a:accent6>
        <a:srgbClr val="18B29D"/>
      </a:accent6>
      <a:hlink>
        <a:srgbClr val="004358"/>
      </a:hlink>
      <a:folHlink>
        <a:srgbClr val="18B29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dirty="0"/>
        </a:defPPr>
      </a:lstStyle>
      <a:style>
        <a:lnRef idx="2">
          <a:schemeClr val="accent2"/>
        </a:lnRef>
        <a:fillRef idx="1">
          <a:schemeClr val="lt1"/>
        </a:fillRef>
        <a:effectRef idx="0">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自定义</PresentationFormat>
  <Paragraphs>96</Paragraphs>
  <Slides>22</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黑体</vt:lpstr>
      <vt:lpstr>微软雅黑</vt:lpstr>
      <vt:lpstr>印品黑体</vt:lpstr>
      <vt:lpstr>Arial</vt:lpstr>
      <vt:lpstr>Calibri</vt:lpstr>
      <vt:lpstr>Courier New</vt:lpstr>
      <vt:lpstr>Impact</vt:lpstr>
      <vt:lpstr>Times New Roman</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P15 group and P16 group</vt:lpstr>
      <vt:lpstr>VD2-TA1G undervoltage point modification </vt:lpstr>
      <vt:lpstr>PowerPoint 演示文稿</vt:lpstr>
      <vt:lpstr>PowerPoint 演示文稿</vt:lpstr>
      <vt:lpstr>PowerPoint 演示文稿</vt:lpstr>
      <vt:lpstr>[U1-05]</vt:lpstr>
      <vt:lpstr>[U0-56]</vt:lpstr>
      <vt:lpstr>Internal muti-segment acce/dece problem</vt:lpstr>
      <vt:lpstr>PowerPoint 演示文稿</vt:lpstr>
      <vt:lpstr>PowerPoint 演示文稿</vt:lpstr>
      <vt:lpstr>Eliminates relay control signal glitches</vt:lpstr>
      <vt:lpstr>PowerPoint 演示文稿</vt:lpstr>
      <vt:lpstr>Improved bus voltage utilization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bt200</dc:title>
  <dc:creator/>
  <cp:lastModifiedBy/>
  <cp:revision>506</cp:revision>
  <dcterms:created xsi:type="dcterms:W3CDTF">2016-11-28T17:01:00Z</dcterms:created>
  <dcterms:modified xsi:type="dcterms:W3CDTF">2024-03-01T03:24:54Z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1C65B9A9D4A3456D8BA15E9EC3561BD8</vt:lpwstr>
  </property>
</Properties>
</file>