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1.svg" ContentType="image/svg+xml"/>
  <Override PartName="/ppt/media/image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4776" r:id="rId3"/>
    <p:sldId id="4777" r:id="rId5"/>
    <p:sldId id="4778" r:id="rId6"/>
    <p:sldId id="5409" r:id="rId7"/>
    <p:sldId id="5560" r:id="rId8"/>
    <p:sldId id="5561" r:id="rId9"/>
    <p:sldId id="5538" r:id="rId10"/>
    <p:sldId id="5541" r:id="rId11"/>
    <p:sldId id="5562" r:id="rId12"/>
    <p:sldId id="5563" r:id="rId13"/>
    <p:sldId id="5564" r:id="rId14"/>
    <p:sldId id="5565" r:id="rId15"/>
    <p:sldId id="5573" r:id="rId16"/>
    <p:sldId id="5539" r:id="rId17"/>
    <p:sldId id="5567" r:id="rId18"/>
    <p:sldId id="5566" r:id="rId19"/>
    <p:sldId id="5574" r:id="rId20"/>
    <p:sldId id="4814" r:id="rId21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98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FFFF"/>
    <a:srgbClr val="C00000"/>
    <a:srgbClr val="38AABA"/>
    <a:srgbClr val="1E6C7A"/>
    <a:srgbClr val="BF0000"/>
    <a:srgbClr val="166CA3"/>
    <a:srgbClr val="10517A"/>
    <a:srgbClr val="19B7F4"/>
    <a:srgbClr val="4BC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9" autoAdjust="0"/>
    <p:restoredTop sz="95274" autoAdjust="0"/>
  </p:normalViewPr>
  <p:slideViewPr>
    <p:cSldViewPr>
      <p:cViewPr varScale="1">
        <p:scale>
          <a:sx n="64" d="100"/>
          <a:sy n="64" d="100"/>
        </p:scale>
        <p:origin x="86" y="475"/>
      </p:cViewPr>
      <p:guideLst>
        <p:guide orient="horz" pos="194"/>
        <p:guide pos="4087"/>
        <p:guide pos="606"/>
        <p:guide orient="horz" pos="4238"/>
        <p:guide pos="7600"/>
        <p:guide pos="686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5436" y="376143"/>
            <a:ext cx="8293039" cy="464750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309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5150" y="906330"/>
            <a:ext cx="11052321" cy="1"/>
          </a:xfrm>
          <a:prstGeom prst="line">
            <a:avLst/>
          </a:prstGeom>
          <a:ln w="15875" cmpd="sng">
            <a:solidFill>
              <a:srgbClr val="18B2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56279" y="349355"/>
            <a:ext cx="556875" cy="556844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18B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177" y="37591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" name="矩形 36"/>
          <p:cNvSpPr/>
          <p:nvPr userDrawn="1"/>
        </p:nvSpPr>
        <p:spPr>
          <a:xfrm>
            <a:off x="0" y="6845300"/>
            <a:ext cx="12858750" cy="38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-无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961" y="1110247"/>
            <a:ext cx="12050089" cy="553263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93685" y="6703595"/>
            <a:ext cx="3000375" cy="385072"/>
          </a:xfrm>
        </p:spPr>
        <p:txBody>
          <a:bodyPr/>
          <a:lstStyle/>
          <a:p>
            <a:fld id="{9125718D-374B-48EB-A1E7-112597E39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C02-8E92-4DF7-AA55-62B0BA459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LOGO英文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29825" y="232410"/>
            <a:ext cx="2700020" cy="466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795780" y="3832225"/>
            <a:ext cx="1053846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sz="3600" b="1" dirty="0">
                <a:cs typeface="微软雅黑" panose="020B0503020204020204" pitchFamily="34" charset="-122"/>
              </a:rPr>
              <a:t>Servo Gain Parameter Introduction</a:t>
            </a:r>
            <a:endParaRPr lang="en-US" sz="3600" b="1" dirty="0">
              <a:cs typeface="微软雅黑" panose="020B0503020204020204" pitchFamily="34" charset="-122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766685" y="4749837"/>
            <a:ext cx="4495779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By Jim</a:t>
            </a:r>
            <a:endParaRPr lang="en-US" altLang="zh-CN" sz="2800" dirty="0"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1" grpId="0"/>
      <p:bldP spid="11" grpId="1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71755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-71755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——Speed loop gain(P2-02)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1217295"/>
            <a:ext cx="6045835" cy="34086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30" y="1216660"/>
            <a:ext cx="6419850" cy="34163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3345" y="5128260"/>
            <a:ext cx="126555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Small speed loop gain</a:t>
            </a:r>
            <a:r>
              <a:rPr lang="en-US" altLang="zh-CN" sz="2800"/>
              <a:t>: H</a:t>
            </a:r>
            <a:r>
              <a:rPr lang="zh-CN" altLang="en-US" sz="2800"/>
              <a:t>a</a:t>
            </a:r>
            <a:r>
              <a:rPr lang="en-US" altLang="zh-CN" sz="2800"/>
              <a:t>ve</a:t>
            </a:r>
            <a:r>
              <a:rPr lang="zh-CN" altLang="en-US" sz="2800"/>
              <a:t> a delayed start</a:t>
            </a:r>
            <a:r>
              <a:rPr lang="en-US" altLang="zh-CN" sz="2800"/>
              <a:t> </a:t>
            </a:r>
            <a:r>
              <a:rPr lang="zh-CN" altLang="en-US" sz="2800"/>
              <a:t>and slow stabilization.</a:t>
            </a:r>
            <a:endParaRPr lang="zh-CN" altLang="en-US" sz="2800"/>
          </a:p>
          <a:p>
            <a:r>
              <a:rPr lang="en-US" altLang="zh-CN" sz="2800"/>
              <a:t>Large </a:t>
            </a:r>
            <a:r>
              <a:rPr lang="zh-CN" altLang="en-US" sz="2800"/>
              <a:t>speed loop gai</a:t>
            </a:r>
            <a:r>
              <a:rPr lang="en-US" altLang="zh-CN" sz="2800"/>
              <a:t>n:</a:t>
            </a:r>
            <a:r>
              <a:rPr lang="zh-CN" altLang="en-US" sz="2800"/>
              <a:t> </a:t>
            </a:r>
            <a:r>
              <a:rPr lang="en-US" altLang="zh-CN" sz="2800"/>
              <a:t>S</a:t>
            </a:r>
            <a:r>
              <a:rPr lang="zh-CN" altLang="en-US" sz="2800"/>
              <a:t>tarts quickly and stabilizes quickly, but too large causes system vibration.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71755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——Speed loop integral time constant(P2-03)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1363345"/>
            <a:ext cx="6306185" cy="328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1384300"/>
            <a:ext cx="6325235" cy="3296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345" y="5055870"/>
            <a:ext cx="127920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U</a:t>
            </a:r>
            <a:r>
              <a:rPr lang="zh-CN" altLang="en-US" sz="2800"/>
              <a:t>sed </a:t>
            </a:r>
            <a:r>
              <a:rPr lang="en-US" altLang="zh-CN" sz="2800"/>
              <a:t>to</a:t>
            </a:r>
            <a:r>
              <a:rPr lang="zh-CN" altLang="en-US" sz="2800"/>
              <a:t> eliminate velocity loop deviations. </a:t>
            </a:r>
            <a:endParaRPr lang="zh-CN" altLang="en-US" sz="2800"/>
          </a:p>
          <a:p>
            <a:r>
              <a:rPr lang="en-US" altLang="zh-CN" sz="2800"/>
              <a:t>Small gain: </a:t>
            </a:r>
            <a:r>
              <a:rPr lang="zh-CN" altLang="en-US" sz="2800"/>
              <a:t>improves speed </a:t>
            </a:r>
            <a:r>
              <a:rPr lang="en-US" altLang="zh-CN" sz="2800"/>
              <a:t>response</a:t>
            </a:r>
            <a:r>
              <a:rPr lang="zh-CN" altLang="en-US" sz="2800"/>
              <a:t>, too small</a:t>
            </a:r>
            <a:r>
              <a:rPr lang="en-US" altLang="zh-CN" sz="2800"/>
              <a:t> will </a:t>
            </a:r>
            <a:r>
              <a:rPr lang="zh-CN" altLang="en-US" sz="2800"/>
              <a:t>cause speed overshoot or vibration; </a:t>
            </a:r>
            <a:endParaRPr lang="zh-CN" altLang="en-US" sz="2800"/>
          </a:p>
          <a:p>
            <a:r>
              <a:rPr lang="en-US" altLang="zh-CN" sz="2800"/>
              <a:t>L</a:t>
            </a:r>
            <a:r>
              <a:rPr lang="zh-CN" altLang="en-US" sz="2800"/>
              <a:t>arge</a:t>
            </a:r>
            <a:r>
              <a:rPr lang="en-US" altLang="zh-CN" sz="2800"/>
              <a:t> gain:</a:t>
            </a:r>
            <a:r>
              <a:rPr lang="zh-CN" altLang="en-US" sz="2800"/>
              <a:t> </a:t>
            </a:r>
            <a:r>
              <a:rPr lang="en-US" altLang="zh-CN" sz="2800"/>
              <a:t>r</a:t>
            </a:r>
            <a:r>
              <a:rPr lang="zh-CN" altLang="en-US" sz="2800"/>
              <a:t>esulting in speed loop bias.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71755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——Speed feedforward gain(P2-09)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3345" y="5629910"/>
            <a:ext cx="127920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/>
              <a:t>Used to eliminate errors.</a:t>
            </a:r>
            <a:endParaRPr sz="2800"/>
          </a:p>
          <a:p>
            <a:r>
              <a:rPr lang="en-US" sz="2800">
                <a:sym typeface="+mn-ea"/>
              </a:rPr>
              <a:t>Increase P2-09: </a:t>
            </a:r>
            <a:r>
              <a:rPr sz="2800">
                <a:sym typeface="+mn-ea"/>
              </a:rPr>
              <a:t>further reduce position deviation and improve responsiveness</a:t>
            </a:r>
            <a:r>
              <a:rPr lang="en-US" sz="2800">
                <a:sym typeface="+mn-ea"/>
              </a:rPr>
              <a:t>.</a:t>
            </a:r>
            <a:endParaRPr sz="2800"/>
          </a:p>
          <a:p>
            <a:r>
              <a:rPr lang="en-US" sz="2800"/>
              <a:t>Increase too much: </a:t>
            </a:r>
            <a:r>
              <a:rPr sz="2800"/>
              <a:t>lead to overshoot and vibration.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1111250"/>
            <a:ext cx="6413500" cy="3640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35" y="1111250"/>
            <a:ext cx="6259830" cy="36404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93950" y="4751705"/>
            <a:ext cx="1783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P2-09=0</a:t>
            </a:r>
            <a:endParaRPr 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8877300" y="4768215"/>
            <a:ext cx="1783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P2-09=240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71755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——Torque filter time constant(P4-04)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275080" y="4624705"/>
            <a:ext cx="3798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Mechanical Resonancce</a:t>
            </a:r>
            <a:endParaRPr 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345" y="1096010"/>
            <a:ext cx="5940425" cy="3507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65" y="1096010"/>
            <a:ext cx="6694170" cy="35242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72855" y="4619625"/>
            <a:ext cx="1364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Normal</a:t>
            </a:r>
            <a:endParaRPr 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236220" y="5315585"/>
            <a:ext cx="123348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Used to suppress mechanical resonance. </a:t>
            </a:r>
            <a:endParaRPr lang="en-US" altLang="zh-CN" sz="2800"/>
          </a:p>
          <a:p>
            <a:r>
              <a:rPr lang="en-US" altLang="zh-CN" sz="2800"/>
              <a:t>The higher the value of this parameter, the stronger the suppression, but setting too large will cause vibration.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2225" y="4030345"/>
            <a:ext cx="1291971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General Commissioning Steps</a:t>
            </a:r>
            <a:endParaRPr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6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03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General Commissioning Steps</a:t>
            </a:r>
            <a:endParaRPr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lvl="0" algn="l"/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——Vibration solution</a:t>
            </a:r>
            <a:endParaRPr lang="en-US" altLang="zh-CN" sz="2800" dirty="0">
              <a:solidFill>
                <a:srgbClr val="FFC000"/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410" y="808990"/>
            <a:ext cx="12648565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800"/>
              <a:t>S1: </a:t>
            </a:r>
            <a:r>
              <a:rPr lang="zh-CN" altLang="en-US" sz="2800"/>
              <a:t>Confirm the source of vibration: whether it is generated by the motor itself or by external interference. (Off enable judgment)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S2: </a:t>
            </a:r>
            <a:r>
              <a:rPr lang="zh-CN" altLang="en-US" sz="2800"/>
              <a:t>Set the appropriate load inertia ratio</a:t>
            </a:r>
            <a:r>
              <a:rPr lang="en-US" altLang="zh-CN" sz="2800"/>
              <a:t>(p3-01)</a:t>
            </a:r>
            <a:r>
              <a:rPr lang="zh-CN" altLang="en-US" sz="2800"/>
              <a:t>.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S3: R</a:t>
            </a:r>
            <a:r>
              <a:rPr lang="zh-CN" altLang="en-US" sz="2800"/>
              <a:t>educe</a:t>
            </a:r>
            <a:r>
              <a:rPr lang="en-US" altLang="zh-CN" sz="2800"/>
              <a:t> </a:t>
            </a:r>
            <a:r>
              <a:rPr lang="zh-CN" altLang="en-US" sz="2800"/>
              <a:t>rigidity level</a:t>
            </a:r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P03-02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.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S4: A</a:t>
            </a:r>
            <a:r>
              <a:rPr lang="zh-CN" altLang="en-US" sz="2800"/>
              <a:t>djust torque filtering time constant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P0</a:t>
            </a:r>
            <a:r>
              <a:rPr lang="en-US" altLang="zh-CN" sz="2800">
                <a:sym typeface="+mn-ea"/>
              </a:rPr>
              <a:t>4</a:t>
            </a:r>
            <a:r>
              <a:rPr lang="zh-CN" altLang="en-US" sz="2800">
                <a:sym typeface="+mn-ea"/>
              </a:rPr>
              <a:t>-0</a:t>
            </a:r>
            <a:r>
              <a:rPr lang="en-US" altLang="zh-CN" sz="2800">
                <a:sym typeface="+mn-ea"/>
              </a:rPr>
              <a:t>4</a:t>
            </a:r>
            <a:r>
              <a:rPr lang="en-US" altLang="zh-CN" sz="2800"/>
              <a:t>)</a:t>
            </a:r>
            <a:r>
              <a:rPr lang="zh-CN" altLang="en-US" sz="2800"/>
              <a:t>, from the minimum to large.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S5: </a:t>
            </a:r>
            <a:r>
              <a:rPr lang="zh-CN" altLang="en-US" sz="2800"/>
              <a:t>Adjust the trap, set the</a:t>
            </a:r>
            <a:r>
              <a:rPr lang="en-US" altLang="zh-CN" sz="2800"/>
              <a:t> </a:t>
            </a:r>
            <a:r>
              <a:rPr lang="zh-CN" altLang="en-US" sz="2800"/>
              <a:t>trap frequency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P04-05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, reduce the</a:t>
            </a:r>
            <a:r>
              <a:rPr lang="en-US" altLang="zh-CN" sz="2800"/>
              <a:t> </a:t>
            </a:r>
            <a:r>
              <a:rPr lang="zh-CN" altLang="en-US" sz="2800"/>
              <a:t>trap depth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P04-</a:t>
            </a:r>
            <a:r>
              <a:rPr lang="en-US" altLang="zh-CN" sz="2800">
                <a:sym typeface="+mn-ea"/>
              </a:rPr>
              <a:t>06)</a:t>
            </a:r>
            <a:r>
              <a:rPr lang="zh-CN" altLang="en-US" sz="2800"/>
              <a:t> (100: no inhibition. 0: the strongest suppression)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S6: </a:t>
            </a:r>
            <a:r>
              <a:rPr lang="zh-CN" altLang="en-US" sz="2800"/>
              <a:t>Reduce the input </a:t>
            </a:r>
            <a:r>
              <a:rPr lang="zh-CN" altLang="en-US" sz="2800">
                <a:sym typeface="+mn-ea"/>
              </a:rPr>
              <a:t>command </a:t>
            </a:r>
            <a:r>
              <a:rPr lang="zh-CN" altLang="en-US" sz="2800"/>
              <a:t>frequency.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S7: Reduce </a:t>
            </a:r>
            <a:r>
              <a:rPr lang="zh-CN" altLang="en-US" sz="2800"/>
              <a:t>speed feedforward gain value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P02-09</a:t>
            </a:r>
            <a:r>
              <a:rPr lang="en-US" altLang="zh-CN" sz="2800"/>
              <a:t>)</a:t>
            </a:r>
            <a:r>
              <a:rPr lang="zh-CN" altLang="en-US" sz="2800"/>
              <a:t>.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General Commissioning Steps</a:t>
            </a:r>
            <a:endParaRPr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lvl="0" algn="l"/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Position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commissioning steps</a:t>
            </a:r>
            <a:endParaRPr lang="en-US" altLang="zh-CN" sz="2800" dirty="0">
              <a:solidFill>
                <a:srgbClr val="FFC000"/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410" y="808990"/>
            <a:ext cx="1264856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800"/>
              <a:t>S1: Set the appropriate load inertia ratio(P3-01)</a:t>
            </a:r>
            <a:endParaRPr lang="en-US" altLang="zh-CN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S2: </a:t>
            </a:r>
            <a:r>
              <a:rPr lang="zh-CN" altLang="en-US" sz="2800"/>
              <a:t>Set </a:t>
            </a:r>
            <a:r>
              <a:rPr lang="en-US" altLang="zh-CN" sz="2800"/>
              <a:t>the s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peed loop integral time constant</a:t>
            </a:r>
            <a:r>
              <a:rPr lang="en-US" altLang="zh-CN" sz="2800">
                <a:sym typeface="+mn-ea"/>
              </a:rPr>
              <a:t>(P2-03)</a:t>
            </a:r>
            <a:r>
              <a:rPr lang="en-US" altLang="zh-CN" sz="2800"/>
              <a:t> as a big value.</a:t>
            </a:r>
            <a:endParaRPr lang="en-US" altLang="zh-CN" sz="2800"/>
          </a:p>
          <a:p>
            <a:pPr algn="just"/>
            <a:endParaRPr lang="en-US" altLang="zh-CN" sz="2800"/>
          </a:p>
          <a:p>
            <a:pPr algn="just"/>
            <a:r>
              <a:rPr lang="en-US" altLang="zh-CN" sz="2800"/>
              <a:t>S3: Increase speed loop gain(P2-02) until mechanical vibration, take 80% current value. </a:t>
            </a:r>
            <a:endParaRPr lang="en-US" altLang="zh-CN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S4: Reduce </a:t>
            </a:r>
            <a:r>
              <a:rPr lang="en-US" altLang="zh-CN" sz="2800">
                <a:sym typeface="+mn-ea"/>
              </a:rPr>
              <a:t>s</a:t>
            </a:r>
            <a:r>
              <a:rPr lang="en-US" altLang="zh-CN" sz="2800" dirty="0">
                <a:sym typeface="+mn-ea"/>
              </a:rPr>
              <a:t>peed loop integral time constant</a:t>
            </a:r>
            <a:r>
              <a:rPr lang="en-US" altLang="zh-CN" sz="2800">
                <a:sym typeface="+mn-ea"/>
              </a:rPr>
              <a:t>(P2-03) until system begin to vibrate</a:t>
            </a:r>
            <a:r>
              <a:rPr lang="zh-CN" altLang="en-US" sz="2800"/>
              <a:t>. </a:t>
            </a:r>
            <a:endParaRPr lang="zh-CN" altLang="en-US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S5: </a:t>
            </a:r>
            <a:r>
              <a:rPr lang="en-US" altLang="zh-CN" sz="2800">
                <a:sym typeface="+mn-ea"/>
              </a:rPr>
              <a:t>Increase position loop gain(P2-01) until system begin to vibrate.</a:t>
            </a:r>
            <a:endParaRPr lang="en-US" altLang="zh-CN" sz="2800">
              <a:sym typeface="+mn-ea"/>
            </a:endParaRPr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S6: If you need shorter positioning time and smaller position devition, you can increase the speed forward gain(P2-09), but should not exceed 80%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General Commissioning Steps</a:t>
            </a:r>
            <a:endParaRPr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lvl="0" algn="l"/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——Speed commissioning steps</a:t>
            </a:r>
            <a:endParaRPr lang="en-US" altLang="zh-CN" sz="2800" dirty="0">
              <a:solidFill>
                <a:srgbClr val="FFC000"/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410" y="808990"/>
            <a:ext cx="1264856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800"/>
              <a:t>S1: Set the appropriate load inertia ratio(P3-01)</a:t>
            </a:r>
            <a:endParaRPr lang="en-US" altLang="zh-CN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S2: </a:t>
            </a:r>
            <a:r>
              <a:rPr lang="zh-CN" altLang="en-US" sz="2800"/>
              <a:t>Set </a:t>
            </a:r>
            <a:r>
              <a:rPr lang="en-US" altLang="zh-CN" sz="2800"/>
              <a:t>the s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peed loop integral time constant</a:t>
            </a:r>
            <a:r>
              <a:rPr lang="en-US" altLang="zh-CN" sz="2800">
                <a:sym typeface="+mn-ea"/>
              </a:rPr>
              <a:t>(P2-03)</a:t>
            </a:r>
            <a:r>
              <a:rPr lang="en-US" altLang="zh-CN" sz="2800"/>
              <a:t> as a big value.</a:t>
            </a:r>
            <a:endParaRPr lang="en-US" altLang="zh-CN" sz="2800"/>
          </a:p>
          <a:p>
            <a:pPr algn="just"/>
            <a:endParaRPr lang="en-US" altLang="zh-CN" sz="2800"/>
          </a:p>
          <a:p>
            <a:pPr algn="just"/>
            <a:r>
              <a:rPr lang="en-US" altLang="zh-CN" sz="2800"/>
              <a:t>S3: Increase speed loop gain(P2-02) until mechanical vibration, take 80% current value. </a:t>
            </a:r>
            <a:endParaRPr lang="en-US" altLang="zh-CN" sz="2800"/>
          </a:p>
          <a:p>
            <a:pPr algn="just"/>
            <a:endParaRPr lang="zh-CN" altLang="en-US" sz="2800"/>
          </a:p>
          <a:p>
            <a:pPr algn="just"/>
            <a:r>
              <a:rPr lang="en-US" altLang="zh-CN" sz="2800"/>
              <a:t>S4: Reduce </a:t>
            </a:r>
            <a:r>
              <a:rPr lang="en-US" altLang="zh-CN" sz="2800">
                <a:sym typeface="+mn-ea"/>
              </a:rPr>
              <a:t>s</a:t>
            </a:r>
            <a:r>
              <a:rPr lang="en-US" altLang="zh-CN" sz="2800" dirty="0">
                <a:sym typeface="+mn-ea"/>
              </a:rPr>
              <a:t>peed loop integral time constant</a:t>
            </a:r>
            <a:r>
              <a:rPr lang="en-US" altLang="zh-CN" sz="2800">
                <a:sym typeface="+mn-ea"/>
              </a:rPr>
              <a:t>(P2-03) until system begin to vibrate</a:t>
            </a:r>
            <a:r>
              <a:rPr lang="zh-CN" altLang="en-US" sz="2800"/>
              <a:t>. 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Freeform 6"/>
          <p:cNvSpPr/>
          <p:nvPr/>
        </p:nvSpPr>
        <p:spPr bwMode="auto">
          <a:xfrm flipH="1">
            <a:off x="7948295" y="189433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 flipH="1">
            <a:off x="7941310" y="188798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71720" y="2447925"/>
            <a:ext cx="30429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54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Thank You </a:t>
            </a:r>
            <a:endParaRPr lang="en-US" altLang="zh-CN" sz="54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85031" y="5298440"/>
            <a:ext cx="3488055" cy="920750"/>
            <a:chOff x="7493" y="6649"/>
            <a:chExt cx="5493" cy="1450"/>
          </a:xfrm>
        </p:grpSpPr>
        <p:sp>
          <p:nvSpPr>
            <p:cNvPr id="20" name="Rectangle 38"/>
            <p:cNvSpPr txBox="1">
              <a:spLocks noChangeArrowheads="1"/>
            </p:cNvSpPr>
            <p:nvPr/>
          </p:nvSpPr>
          <p:spPr bwMode="auto">
            <a:xfrm>
              <a:off x="8278" y="6649"/>
              <a:ext cx="4708" cy="90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vert="horz" wrap="square" lIns="0" tIns="0" rIns="0" bIns="172800" numCol="1" anchor="ctr" anchorCtr="0" compatLnSpc="1"/>
            <a:lstStyle/>
            <a:p>
              <a:pPr lvl="0"/>
              <a:r>
                <a:rPr lang="en-US" altLang="zh-CN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www.we-con.com.cn</a:t>
              </a:r>
              <a:endPara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1" name="Rectangle 38"/>
            <p:cNvSpPr txBox="1">
              <a:spLocks noChangeArrowheads="1"/>
            </p:cNvSpPr>
            <p:nvPr/>
          </p:nvSpPr>
          <p:spPr bwMode="auto">
            <a:xfrm>
              <a:off x="8278" y="7508"/>
              <a:ext cx="2885" cy="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vert="horz" wrap="square" lIns="0" tIns="0" rIns="0" bIns="172800" numCol="1" anchor="ctr" anchorCtr="0" compatLnSpc="1"/>
            <a:lstStyle/>
            <a:p>
              <a:pPr lvl="0"/>
              <a:r>
                <a:rPr lang="en-US" altLang="zh-CN" sz="20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400 799 8189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j-cs"/>
              </a:endParaRPr>
            </a:p>
          </p:txBody>
        </p:sp>
        <p:pic>
          <p:nvPicPr>
            <p:cNvPr id="4" name="图形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565" y="7395"/>
              <a:ext cx="477" cy="477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3" y="6649"/>
              <a:ext cx="549" cy="549"/>
            </a:xfrm>
            <a:prstGeom prst="rect">
              <a:avLst/>
            </a:prstGeom>
          </p:spPr>
        </p:pic>
      </p:grpSp>
      <p:pic>
        <p:nvPicPr>
          <p:cNvPr id="10" name="图片 9" descr="公众号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5" y="3860800"/>
            <a:ext cx="977265" cy="9772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315835" y="5156200"/>
            <a:ext cx="428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8071561" cy="4596949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407656" y="2268694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6881495" y="2312035"/>
            <a:ext cx="6045835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sz="24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Self-adjusting</a:t>
            </a:r>
            <a:r>
              <a:rPr lang="en-US" sz="24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407656" y="316208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6881495" y="3204210"/>
            <a:ext cx="4900295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4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4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407656" y="4055472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6"/>
            </p:custDataLst>
          </p:nvPr>
        </p:nvSpPr>
        <p:spPr>
          <a:xfrm>
            <a:off x="3411220" y="2917190"/>
            <a:ext cx="3108325" cy="83058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CONTENTS</a:t>
            </a:r>
            <a:endParaRPr lang="en-US" altLang="zh-CN" sz="5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1" name="MH_Entry_3"/>
          <p:cNvSpPr/>
          <p:nvPr>
            <p:custDataLst>
              <p:tags r:id="rId7"/>
            </p:custDataLst>
          </p:nvPr>
        </p:nvSpPr>
        <p:spPr>
          <a:xfrm>
            <a:off x="6875780" y="4045903"/>
            <a:ext cx="4457700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sz="2525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General Commissioning Steps</a:t>
            </a:r>
            <a:endParaRPr sz="2525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025" y="4250055"/>
            <a:ext cx="2933700" cy="2477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0" grpId="0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2225" y="4030345"/>
            <a:ext cx="1291971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Self-adjusting</a:t>
            </a:r>
            <a:r>
              <a:rPr lang="en-US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Parameter</a:t>
            </a:r>
            <a:endParaRPr lang="en-US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88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01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Self-adjusting</a:t>
            </a:r>
            <a:endParaRPr 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/>
              <a:t>           </a:t>
            </a:r>
            <a:r>
              <a:rPr lang="en-US" altLang="zh-CN" sz="2800" dirty="0">
                <a:solidFill>
                  <a:srgbClr val="FFC000"/>
                </a:solidFill>
              </a:rPr>
              <a:t>——Load i</a:t>
            </a:r>
            <a:r>
              <a:rPr lang="en-US" altLang="en-GB" sz="2800" dirty="0">
                <a:solidFill>
                  <a:srgbClr val="FFC000"/>
                </a:solidFill>
                <a:sym typeface="+mn-ea"/>
              </a:rPr>
              <a:t>nertia recognition</a:t>
            </a:r>
            <a:endParaRPr lang="en-US" altLang="en-GB" sz="2800" dirty="0">
              <a:solidFill>
                <a:srgbClr val="FFC000"/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77260" y="6568440"/>
            <a:ext cx="620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 dirty="0">
                <a:solidFill>
                  <a:srgbClr val="FF0000"/>
                </a:solidFill>
              </a:rPr>
              <a:t>NOTE: Set servo in position mode(P0-01)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930275"/>
            <a:ext cx="9327515" cy="552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Self-adjusting</a:t>
            </a:r>
            <a:endParaRPr 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/>
              <a:t>           </a:t>
            </a:r>
            <a:r>
              <a:rPr lang="en-US" altLang="zh-CN" sz="2800" dirty="0">
                <a:solidFill>
                  <a:srgbClr val="FFC000"/>
                </a:solidFill>
              </a:rPr>
              <a:t>——Load i</a:t>
            </a:r>
            <a:r>
              <a:rPr lang="en-US" altLang="en-GB" sz="2800" dirty="0">
                <a:solidFill>
                  <a:srgbClr val="FFC000"/>
                </a:solidFill>
                <a:sym typeface="+mn-ea"/>
              </a:rPr>
              <a:t>nertia recognition</a:t>
            </a:r>
            <a:endParaRPr lang="en-US" altLang="en-GB" sz="2800" dirty="0">
              <a:solidFill>
                <a:srgbClr val="FFC000"/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254635" y="6336665"/>
            <a:ext cx="124231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800" dirty="0"/>
              <a:t>If there are </a:t>
            </a:r>
            <a:r>
              <a:rPr lang="en-GB" altLang="en-US" sz="2800" dirty="0"/>
              <a:t>loud sound and strong vibration</a:t>
            </a:r>
            <a:r>
              <a:rPr lang="en-US" altLang="en-GB" sz="2800" dirty="0"/>
              <a:t> during inertia recognition,</a:t>
            </a:r>
            <a:r>
              <a:rPr lang="en-GB" altLang="en-US" sz="2800" dirty="0"/>
              <a:t> please reduce the rigidity</a:t>
            </a:r>
            <a:r>
              <a:rPr lang="en-US" altLang="en-GB" sz="2800" dirty="0"/>
              <a:t>(P3-02)</a:t>
            </a:r>
            <a:r>
              <a:rPr lang="en-GB" altLang="en-US" sz="2800" dirty="0"/>
              <a:t> and then </a:t>
            </a:r>
            <a:r>
              <a:rPr lang="en-US" altLang="en-GB" sz="2800" dirty="0"/>
              <a:t>try again</a:t>
            </a:r>
            <a:r>
              <a:rPr lang="en-GB" altLang="en-US" sz="2800" dirty="0"/>
              <a:t>.</a:t>
            </a:r>
            <a:endParaRPr lang="en-GB" altLang="en-US" sz="2800" dirty="0"/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623695" y="897255"/>
            <a:ext cx="9812020" cy="5521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Self-adjusting</a:t>
            </a:r>
            <a:endParaRPr 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/>
              <a:t>           </a:t>
            </a:r>
            <a:r>
              <a:rPr lang="en-US" altLang="zh-CN" sz="2800" dirty="0">
                <a:solidFill>
                  <a:srgbClr val="FFC000"/>
                </a:solidFill>
              </a:rPr>
              <a:t>——</a:t>
            </a:r>
            <a:r>
              <a:rPr lang="en-US" sz="28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Parameter </a:t>
            </a:r>
            <a:r>
              <a:rPr sz="28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adjust</a:t>
            </a:r>
            <a:r>
              <a:rPr lang="en-US" sz="28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ment</a:t>
            </a:r>
            <a:endParaRPr lang="en-US" sz="2800" dirty="0">
              <a:solidFill>
                <a:srgbClr val="FFC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2325370" y="6496050"/>
            <a:ext cx="849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/>
              <a:t>Measure the parameters and save the gain result to servo</a:t>
            </a:r>
            <a:endParaRPr lang="en-US" sz="2800" dirty="0"/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599565" y="927735"/>
            <a:ext cx="9927590" cy="5494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2225" y="4030345"/>
            <a:ext cx="1291971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6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02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0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——Position loop gain(P2-01)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597535" y="5200015"/>
            <a:ext cx="118332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Increasing the position loop gain </a:t>
            </a:r>
            <a:r>
              <a:rPr lang="en-US" altLang="zh-CN" sz="2800"/>
              <a:t>can </a:t>
            </a:r>
            <a:r>
              <a:rPr lang="zh-CN" altLang="en-US" sz="2800"/>
              <a:t>speed up the positioning time and </a:t>
            </a:r>
            <a:r>
              <a:rPr lang="en-US" altLang="zh-CN" sz="2800"/>
              <a:t>reduce position deviation</a:t>
            </a:r>
            <a:r>
              <a:rPr lang="zh-CN" altLang="en-US" sz="2800"/>
              <a:t>. However, too high a setting may lead to system instability and oscillation.</a:t>
            </a:r>
            <a:endParaRPr lang="zh-CN" altLang="en-US" sz="28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936625"/>
            <a:ext cx="6003925" cy="41560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60" y="953135"/>
            <a:ext cx="6227445" cy="415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71755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3345" y="-71755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Manual Adjusting Parameter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ym typeface="+mn-ea"/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——Speed loop gain(P2-02)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93345" y="5128260"/>
            <a:ext cx="126746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With no vibration in the mechanical system, the larger the speed loop gain setting, the better the responsiveness of the servo system and the better the speed following.</a:t>
            </a:r>
            <a:endParaRPr lang="zh-CN" altLang="en-US" sz="28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1168400"/>
            <a:ext cx="6286500" cy="33756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130" y="1168400"/>
            <a:ext cx="6286500" cy="336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KSO_WM_UNIT_PLACING_PICTURE_USER_VIEWPORT" val="{&quot;height&quot;:2858,&quot;width&quot;:19795}"/>
</p:tagLst>
</file>

<file path=ppt/tags/tag11.xml><?xml version="1.0" encoding="utf-8"?>
<p:tagLst xmlns:p="http://schemas.openxmlformats.org/presentationml/2006/main">
  <p:tag name="KSO_WM_UNIT_PLACING_PICTURE_USER_VIEWPORT" val="{&quot;height&quot;:2858,&quot;width&quot;:19795}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p="http://schemas.openxmlformats.org/presentationml/2006/main">
  <p:tag name="KSO_WM_UNIT_PLACING_PICTURE_USER_VIEWPORT" val="{&quot;height&quot;:6504,&quot;width&quot;:10920}"/>
</p:tagLst>
</file>

<file path=ppt/tags/tag1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0"/>
  <p:tag name="ISPRING_FIRST_PUBLISH" val="1"/>
  <p:tag name="COMMONDATA" val="eyJoZGlkIjoiZDMwMmRjYjg5ZjVlM2E4MWZmYWU2MjU2NDE4NWE5ZDYifQ=="/>
  <p:tag name="KSO_WPP_MARK_KEY" val="aef13f59-fe88-44b0-8f29-3745f2a48ac0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KSO_WM_UNIT_PLACING_PICTURE_USER_VIEWPORT" val="{&quot;height&quot;:2858,&quot;width&quot;:19795}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3573</Words>
  <Application>WPS 演示</Application>
  <PresentationFormat>自定义</PresentationFormat>
  <Paragraphs>143</Paragraphs>
  <Slides>18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印品黑体</vt:lpstr>
      <vt:lpstr>黑体</vt:lpstr>
      <vt:lpstr>微软雅黑</vt:lpstr>
      <vt:lpstr>Times New Roman</vt:lpstr>
      <vt:lpstr>楷体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bt200</dc:title>
  <dc:creator/>
  <cp:lastModifiedBy>赖家豪</cp:lastModifiedBy>
  <cp:revision>154</cp:revision>
  <dcterms:created xsi:type="dcterms:W3CDTF">2016-11-28T17:01:00Z</dcterms:created>
  <dcterms:modified xsi:type="dcterms:W3CDTF">2022-10-13T09:42:54Z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D2784E0DF76C459FB5C3EF5FD208EE23</vt:lpwstr>
  </property>
</Properties>
</file>