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22.svg" ContentType="image/svg+xml"/>
  <Override PartName="/ppt/media/image2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4776" r:id="rId3"/>
    <p:sldId id="4777" r:id="rId5"/>
    <p:sldId id="4778" r:id="rId6"/>
    <p:sldId id="5409" r:id="rId7"/>
    <p:sldId id="5457" r:id="rId8"/>
    <p:sldId id="5508" r:id="rId9"/>
    <p:sldId id="5458" r:id="rId10"/>
    <p:sldId id="5460" r:id="rId11"/>
    <p:sldId id="5522" r:id="rId12"/>
    <p:sldId id="5459" r:id="rId13"/>
    <p:sldId id="5524" r:id="rId14"/>
    <p:sldId id="5525" r:id="rId15"/>
    <p:sldId id="5493" r:id="rId16"/>
    <p:sldId id="5534" r:id="rId17"/>
    <p:sldId id="5535" r:id="rId18"/>
    <p:sldId id="4814" r:id="rId19"/>
  </p:sldIdLst>
  <p:sldSz cx="12858750" cy="7232650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98" initials="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38AABA"/>
    <a:srgbClr val="1E6C7A"/>
    <a:srgbClr val="BF0000"/>
    <a:srgbClr val="166CA3"/>
    <a:srgbClr val="10517A"/>
    <a:srgbClr val="19B7F4"/>
    <a:srgbClr val="4BC1DD"/>
    <a:srgbClr val="EE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9" autoAdjust="0"/>
    <p:restoredTop sz="95274" autoAdjust="0"/>
  </p:normalViewPr>
  <p:slideViewPr>
    <p:cSldViewPr>
      <p:cViewPr varScale="1">
        <p:scale>
          <a:sx n="64" d="100"/>
          <a:sy n="64" d="100"/>
        </p:scale>
        <p:origin x="86" y="475"/>
      </p:cViewPr>
      <p:guideLst>
        <p:guide orient="horz" pos="240"/>
        <p:guide pos="4062"/>
        <p:guide pos="547"/>
        <p:guide orient="horz" pos="4277"/>
        <p:guide pos="7608"/>
        <p:guide pos="686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5436" y="376143"/>
            <a:ext cx="8293039" cy="464750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309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1275150" y="906330"/>
            <a:ext cx="11052321" cy="1"/>
          </a:xfrm>
          <a:prstGeom prst="line">
            <a:avLst/>
          </a:prstGeom>
          <a:ln w="15875" cmpd="sng">
            <a:solidFill>
              <a:srgbClr val="18B2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556279" y="349355"/>
            <a:ext cx="556875" cy="556844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18B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7177" y="37591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7" name="矩形 36"/>
          <p:cNvSpPr/>
          <p:nvPr userDrawn="1"/>
        </p:nvSpPr>
        <p:spPr>
          <a:xfrm>
            <a:off x="0" y="6845300"/>
            <a:ext cx="12858750" cy="387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-无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961" y="1110247"/>
            <a:ext cx="12050089" cy="553263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93685" y="6703595"/>
            <a:ext cx="3000375" cy="385072"/>
          </a:xfrm>
        </p:spPr>
        <p:txBody>
          <a:bodyPr/>
          <a:lstStyle/>
          <a:p>
            <a:fld id="{9125718D-374B-48EB-A1E7-112597E39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C02-8E92-4DF7-AA55-62B0BA459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LOGO英文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29825" y="232410"/>
            <a:ext cx="2700020" cy="466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tags" Target="../tags/tag15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11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sv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795780" y="3832225"/>
            <a:ext cx="1053846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sz="3600" b="1" dirty="0">
                <a:cs typeface="微软雅黑" panose="020B0503020204020204" pitchFamily="34" charset="-122"/>
              </a:rPr>
              <a:t>Servo Multi-segment Postion Mode</a:t>
            </a:r>
            <a:endParaRPr lang="en-US" sz="3600" b="1" dirty="0">
              <a:cs typeface="微软雅黑" panose="020B0503020204020204" pitchFamily="34" charset="-122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7766685" y="4749837"/>
            <a:ext cx="4495779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By Jim</a:t>
            </a:r>
            <a:endParaRPr lang="en-US" altLang="zh-CN" sz="2800" dirty="0"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4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4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9" grpId="0" bldLvl="0" animBg="1"/>
      <p:bldP spid="11" grpId="0"/>
      <p:bldP spid="11" grpId="1" bldLvl="0" animBg="1"/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93040" y="4030345"/>
            <a:ext cx="12919710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Cyclic Operation</a:t>
            </a:r>
            <a:endParaRPr lang="en-US" altLang="zh-CN" sz="60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6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03</a:t>
            </a:r>
            <a:endParaRPr lang="en-US" altLang="zh-CN" sz="6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555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40" y="0"/>
            <a:ext cx="12858750" cy="7232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9648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Cyclic Operation</a:t>
            </a:r>
            <a:endParaRPr lang="en-US" altLang="zh-CN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           ——Operation introduction</a:t>
            </a:r>
            <a:r>
              <a:rPr lang="en-US" altLang="zh-CN" sz="2800" b="1" dirty="0">
                <a:solidFill>
                  <a:schemeClr val="tx1"/>
                </a:solidFill>
              </a:rPr>
              <a:t>    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0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5145" y="1168400"/>
            <a:ext cx="118376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cs typeface="Calibri" panose="020F0502020204030204" pitchFamily="34" charset="0"/>
              </a:rPr>
              <a:t>In this operation mode, the segment number is automatically increased and switched, and the servo drive</a:t>
            </a:r>
            <a:r>
              <a:rPr lang="en-US" altLang="zh-CN" sz="2400">
                <a:cs typeface="Calibri" panose="020F0502020204030204" pitchFamily="34" charset="0"/>
              </a:rPr>
              <a:t> will</a:t>
            </a:r>
            <a:r>
              <a:rPr lang="zh-CN" altLang="en-US" sz="2400">
                <a:cs typeface="Calibri" panose="020F0502020204030204" pitchFamily="34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cs typeface="Calibri" panose="020F0502020204030204" pitchFamily="34" charset="0"/>
              </a:rPr>
              <a:t>run continuously</a:t>
            </a:r>
            <a:r>
              <a:rPr lang="zh-CN" altLang="en-US" sz="2400">
                <a:cs typeface="Calibri" panose="020F0502020204030204" pitchFamily="34" charset="0"/>
              </a:rPr>
              <a:t> (from P07_02 to P07_03)</a:t>
            </a:r>
            <a:r>
              <a:rPr lang="en-US" altLang="zh-CN" sz="2400">
                <a:cs typeface="Calibri" panose="020F0502020204030204" pitchFamily="34" charset="0"/>
              </a:rPr>
              <a:t> until user disenable the servo.</a:t>
            </a:r>
            <a:endParaRPr lang="en-US" altLang="zh-CN" sz="2400"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15" y="2176145"/>
            <a:ext cx="6598920" cy="2430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40" y="0"/>
            <a:ext cx="12858750" cy="7232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9648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Cyclic Operation</a:t>
            </a:r>
            <a:endParaRPr lang="en-US" altLang="zh-CN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           ——Parameter setting</a:t>
            </a:r>
            <a:r>
              <a:rPr lang="en-US" altLang="zh-CN" sz="2800" b="1" dirty="0">
                <a:solidFill>
                  <a:schemeClr val="tx1"/>
                </a:solidFill>
              </a:rPr>
              <a:t>    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0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96900" y="953135"/>
            <a:ext cx="1217041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>
                <a:cs typeface="Calibri" panose="020F0502020204030204" pitchFamily="34" charset="0"/>
              </a:rPr>
              <a:t>Step 1</a:t>
            </a:r>
            <a:r>
              <a:rPr sz="2400">
                <a:cs typeface="Calibri" panose="020F0502020204030204" pitchFamily="34" charset="0"/>
              </a:rPr>
              <a:t>: Set the running mode and the number of pulses per revolution</a:t>
            </a:r>
            <a:r>
              <a:rPr lang="en-US" sz="2400">
                <a:cs typeface="Calibri" panose="020F0502020204030204" pitchFamily="34" charset="0"/>
              </a:rPr>
              <a:t>:</a:t>
            </a:r>
            <a:endParaRPr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P00-01=1, P00-16=10000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2</a:t>
            </a:r>
            <a:r>
              <a:rPr lang="en-US" sz="2400">
                <a:cs typeface="Calibri" panose="020F0502020204030204" pitchFamily="34" charset="0"/>
              </a:rPr>
              <a:t>: Select the position command source: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P01-06=1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3</a:t>
            </a:r>
            <a:r>
              <a:rPr lang="en-US" sz="2400">
                <a:cs typeface="Calibri" panose="020F0502020204030204" pitchFamily="34" charset="0"/>
              </a:rPr>
              <a:t>: Set the servo enable DI terminal and the internal multi-segment position enable DI terminal: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P06-02=1, P06-03=1, P06-04=1, P06-05=20, P06-06=1, P06-07=1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4</a:t>
            </a:r>
            <a:r>
              <a:rPr lang="en-US" sz="2400">
                <a:cs typeface="Calibri" panose="020F0502020204030204" pitchFamily="34" charset="0"/>
              </a:rPr>
              <a:t>: Set multi-segment position operation mode: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P07-01=1, P07-02=1, P07-03=2 P07-04=0, P07-05=0, P07-06=0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5</a:t>
            </a:r>
            <a:r>
              <a:rPr lang="en-US" sz="2400">
                <a:cs typeface="Calibri" panose="020F0502020204030204" pitchFamily="34" charset="0"/>
              </a:rPr>
              <a:t>: Set the parameters of 2 segments: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P07-09=50000, P07-10=60, P07-11=100, P07-12=2000, P07-13=-50000, P07-14=60, P07-15=100, P07-16=2000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6</a:t>
            </a:r>
            <a:r>
              <a:rPr lang="en-US" sz="2400">
                <a:cs typeface="Calibri" panose="020F0502020204030204" pitchFamily="34" charset="0"/>
              </a:rPr>
              <a:t>: Turn on the servo enable and internal multi-segment position enable signals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P13-01=1、P13-02=1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solidFill>
                  <a:srgbClr val="FF0000"/>
                </a:solidFill>
                <a:cs typeface="Calibri" panose="020F0502020204030204" pitchFamily="34" charset="0"/>
              </a:rPr>
              <a:t>Note:</a:t>
            </a:r>
            <a:r>
              <a:rPr lang="en-US" sz="2400">
                <a:cs typeface="Calibri" panose="020F0502020204030204" pitchFamily="34" charset="0"/>
              </a:rPr>
              <a:t> The biggest difference from single operation is that user need to set </a:t>
            </a:r>
            <a:r>
              <a:rPr lang="en-US" sz="2400">
                <a:cs typeface="Calibri" panose="020F0502020204030204" pitchFamily="34" charset="0"/>
                <a:sym typeface="+mn-ea"/>
              </a:rPr>
              <a:t>P07-01 as 1</a:t>
            </a:r>
            <a:endParaRPr lang="en-US" sz="240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22225" y="4030345"/>
            <a:ext cx="12919710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DI Switching Operation</a:t>
            </a:r>
            <a:endParaRPr lang="en-US" altLang="zh-CN" sz="60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6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04</a:t>
            </a:r>
            <a:endParaRPr lang="en-US" altLang="zh-CN" sz="6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555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40" y="0"/>
            <a:ext cx="12858750" cy="7232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9648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DI Switching Operation</a:t>
            </a:r>
            <a:endParaRPr lang="en-US" altLang="zh-CN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           ——Operation introduction</a:t>
            </a:r>
            <a:r>
              <a:rPr lang="en-US" altLang="zh-CN" sz="2800" b="1" dirty="0">
                <a:solidFill>
                  <a:schemeClr val="tx1"/>
                </a:solidFill>
              </a:rPr>
              <a:t>    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0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5145" y="1168400"/>
            <a:ext cx="118376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cs typeface="Calibri" panose="020F0502020204030204" pitchFamily="34" charset="0"/>
              </a:rPr>
              <a:t>In this operation mode, the segment number is </a:t>
            </a:r>
            <a:r>
              <a:rPr sz="2400">
                <a:cs typeface="Calibri" panose="020F0502020204030204" pitchFamily="34" charset="0"/>
              </a:rPr>
              <a:t>determined by the DI terminal. If the current segment number does not change, the current segment will be run cyclically.</a:t>
            </a:r>
            <a:r>
              <a:rPr lang="en-US" sz="2400">
                <a:cs typeface="Calibri" panose="020F0502020204030204" pitchFamily="34" charset="0"/>
              </a:rPr>
              <a:t> </a:t>
            </a:r>
            <a:endParaRPr lang="en-US" sz="2400"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92935" y="1960245"/>
            <a:ext cx="9048750" cy="4180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1000" y="6207760"/>
            <a:ext cx="118376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cs typeface="Calibri" panose="020F0502020204030204" pitchFamily="34" charset="0"/>
              </a:rPr>
              <a:t>Note: </a:t>
            </a:r>
            <a:r>
              <a:rPr lang="en-US" sz="2400">
                <a:cs typeface="Calibri" panose="020F0502020204030204" pitchFamily="34" charset="0"/>
              </a:rPr>
              <a:t>If the segment number is changed during operation, the new segment number will be run after the current segment is completed.</a:t>
            </a:r>
            <a:endParaRPr lang="en-US" sz="240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40" y="0"/>
            <a:ext cx="12858750" cy="7232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9648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DI Switching Operation</a:t>
            </a:r>
            <a:endParaRPr lang="en-US" altLang="zh-CN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           ——Parameter setting</a:t>
            </a:r>
            <a:r>
              <a:rPr lang="en-US" altLang="zh-CN" sz="2800" b="1" dirty="0">
                <a:solidFill>
                  <a:schemeClr val="tx1"/>
                </a:solidFill>
              </a:rPr>
              <a:t>    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0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6370" y="953135"/>
            <a:ext cx="12860655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>
                <a:cs typeface="Calibri" panose="020F0502020204030204" pitchFamily="34" charset="0"/>
              </a:rPr>
              <a:t>Step 1</a:t>
            </a:r>
            <a:r>
              <a:rPr sz="2400">
                <a:cs typeface="Calibri" panose="020F0502020204030204" pitchFamily="34" charset="0"/>
              </a:rPr>
              <a:t>: Set the running mode and the number of pulses per revolution</a:t>
            </a:r>
            <a:r>
              <a:rPr lang="en-US" sz="2400">
                <a:cs typeface="Calibri" panose="020F0502020204030204" pitchFamily="34" charset="0"/>
              </a:rPr>
              <a:t>:</a:t>
            </a:r>
            <a:endParaRPr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P00-01=1, P00-16=10000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2</a:t>
            </a:r>
            <a:r>
              <a:rPr lang="en-US" sz="2400">
                <a:cs typeface="Calibri" panose="020F0502020204030204" pitchFamily="34" charset="0"/>
              </a:rPr>
              <a:t>: Select the position command source: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P01-06=1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3</a:t>
            </a:r>
            <a:r>
              <a:rPr lang="en-US" sz="2400">
                <a:cs typeface="Calibri" panose="020F0502020204030204" pitchFamily="34" charset="0"/>
              </a:rPr>
              <a:t>: Set the servo enable DI terminal and the internal multi-segment position enable DI terminal: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P06-02=1, P06-03=1, P06-04=1, P06-05=20, P06-06=1, P06-07=1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4</a:t>
            </a:r>
            <a:r>
              <a:rPr lang="en-US" sz="2400">
                <a:cs typeface="Calibri" panose="020F0502020204030204" pitchFamily="34" charset="0"/>
              </a:rPr>
              <a:t>: Set multi-segment position operation mode: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P07-01=1, P07-02=1, P07-03=2 P07-04=0, P07-05=0, P07-06=0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  <a:sym typeface="+mn-ea"/>
              </a:rPr>
              <a:t>Step 5</a:t>
            </a:r>
            <a:r>
              <a:rPr lang="en-US" sz="2400">
                <a:cs typeface="Calibri" panose="020F0502020204030204" pitchFamily="34" charset="0"/>
                <a:sym typeface="+mn-ea"/>
              </a:rPr>
              <a:t>:</a:t>
            </a:r>
            <a:r>
              <a:rPr lang="en-US" sz="2400" b="1">
                <a:cs typeface="Calibri" panose="020F0502020204030204" pitchFamily="34" charset="0"/>
                <a:sym typeface="+mn-ea"/>
              </a:rPr>
              <a:t> </a:t>
            </a:r>
            <a:r>
              <a:rPr lang="en-US" sz="2400">
                <a:cs typeface="Calibri" panose="020F0502020204030204" pitchFamily="34" charset="0"/>
              </a:rPr>
              <a:t>Set the internal multi-segment position segment selection DI terminal: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P06-08=21, P06-09=1, P06-10=1, P06-11=22, P06-12=1, P06-13=1, P06-14=23, P06-15=1, P06-16=1, P06-17=24, P06-18=1, P06-19=1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6</a:t>
            </a:r>
            <a:r>
              <a:rPr lang="en-US" sz="2400">
                <a:cs typeface="Calibri" panose="020F0502020204030204" pitchFamily="34" charset="0"/>
              </a:rPr>
              <a:t>: Set the parameters of 16 segments: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P07-09=50000, P07-10=60, P07-11=100, P07-12=2000, P07-13=-50000, P07-14=60, P07-15=100, P07-16=2000, other 14 segments use default setting.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7</a:t>
            </a:r>
            <a:r>
              <a:rPr lang="en-US" sz="2400">
                <a:cs typeface="Calibri" panose="020F0502020204030204" pitchFamily="34" charset="0"/>
              </a:rPr>
              <a:t>: Turn on the servo enable and internal multi-segment position enable signals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P13-01=1、P13-02=1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solidFill>
                  <a:srgbClr val="FF0000"/>
                </a:solidFill>
                <a:cs typeface="Calibri" panose="020F0502020204030204" pitchFamily="34" charset="0"/>
              </a:rPr>
              <a:t>Note:</a:t>
            </a:r>
            <a:r>
              <a:rPr lang="en-US" sz="2400">
                <a:cs typeface="Calibri" panose="020F0502020204030204" pitchFamily="34" charset="0"/>
              </a:rPr>
              <a:t> Set the DI terminals(21~24) according to the required number of segments</a:t>
            </a:r>
            <a:endParaRPr lang="en-US" sz="240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" name="Freeform 6"/>
          <p:cNvSpPr/>
          <p:nvPr/>
        </p:nvSpPr>
        <p:spPr bwMode="auto">
          <a:xfrm flipH="1">
            <a:off x="7948295" y="189433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 flipH="1">
            <a:off x="7941310" y="188798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871720" y="2447925"/>
            <a:ext cx="304292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54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Thank You </a:t>
            </a:r>
            <a:endParaRPr lang="en-US" altLang="zh-CN" sz="54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85031" y="5298440"/>
            <a:ext cx="3488055" cy="920750"/>
            <a:chOff x="7493" y="6649"/>
            <a:chExt cx="5493" cy="1450"/>
          </a:xfrm>
        </p:grpSpPr>
        <p:sp>
          <p:nvSpPr>
            <p:cNvPr id="20" name="Rectangle 38"/>
            <p:cNvSpPr txBox="1">
              <a:spLocks noChangeArrowheads="1"/>
            </p:cNvSpPr>
            <p:nvPr/>
          </p:nvSpPr>
          <p:spPr bwMode="auto">
            <a:xfrm>
              <a:off x="8278" y="6649"/>
              <a:ext cx="4708" cy="90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vert="horz" wrap="square" lIns="0" tIns="0" rIns="0" bIns="172800" numCol="1" anchor="ctr" anchorCtr="0" compatLnSpc="1"/>
            <a:lstStyle/>
            <a:p>
              <a:pPr lvl="0"/>
              <a:r>
                <a:rPr lang="en-US" altLang="zh-CN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www.we-con.com.cn</a:t>
              </a:r>
              <a:endPara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1" name="Rectangle 38"/>
            <p:cNvSpPr txBox="1">
              <a:spLocks noChangeArrowheads="1"/>
            </p:cNvSpPr>
            <p:nvPr/>
          </p:nvSpPr>
          <p:spPr bwMode="auto">
            <a:xfrm>
              <a:off x="8278" y="7508"/>
              <a:ext cx="2885" cy="5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vert="horz" wrap="square" lIns="0" tIns="0" rIns="0" bIns="172800" numCol="1" anchor="ctr" anchorCtr="0" compatLnSpc="1"/>
            <a:lstStyle/>
            <a:p>
              <a:pPr lvl="0"/>
              <a:r>
                <a:rPr lang="en-US" altLang="zh-CN" sz="20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400 799 8189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j-cs"/>
              </a:endParaRPr>
            </a:p>
          </p:txBody>
        </p:sp>
        <p:pic>
          <p:nvPicPr>
            <p:cNvPr id="4" name="图形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565" y="7395"/>
              <a:ext cx="477" cy="477"/>
            </a:xfrm>
            <a:prstGeom prst="rect">
              <a:avLst/>
            </a:prstGeom>
          </p:spPr>
        </p:pic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3" y="6649"/>
              <a:ext cx="549" cy="549"/>
            </a:xfrm>
            <a:prstGeom prst="rect">
              <a:avLst/>
            </a:prstGeom>
          </p:spPr>
        </p:pic>
      </p:grpSp>
      <p:pic>
        <p:nvPicPr>
          <p:cNvPr id="10" name="图片 9" descr="公众号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75" y="3860800"/>
            <a:ext cx="977265" cy="9772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05735" y="3400425"/>
            <a:ext cx="7945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Form link</a:t>
            </a:r>
            <a:r>
              <a:rPr lang="en-US" altLang="zh-CN" sz="2800">
                <a:solidFill>
                  <a:schemeClr val="tx1"/>
                </a:solidFill>
              </a:rPr>
              <a:t>: </a:t>
            </a:r>
            <a:r>
              <a:rPr lang="zh-CN" altLang="en-US" sz="2800">
                <a:solidFill>
                  <a:schemeClr val="tx1"/>
                </a:solidFill>
              </a:rPr>
              <a:t>https://forms.gle/KrCTWwRXySUuBo4V8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8071561" cy="4596949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407656" y="2279489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6881495" y="2322830"/>
            <a:ext cx="6045835" cy="3689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Multi-segment Postion Mode</a:t>
            </a:r>
            <a:r>
              <a:rPr lang="en-US" altLang="zh-CN" sz="24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 Introduction</a:t>
            </a:r>
            <a:endParaRPr lang="en-US" altLang="zh-CN" sz="24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407656" y="3172878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6881495" y="3215006"/>
            <a:ext cx="3458210" cy="3689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en-US" altLang="zh-CN" sz="24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Single Operation</a:t>
            </a:r>
            <a:endParaRPr lang="en-US" altLang="zh-CN" sz="24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407656" y="4066267"/>
            <a:ext cx="379667" cy="37966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6881495" y="4958398"/>
            <a:ext cx="4452620" cy="38862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en-US" altLang="zh-CN" sz="2525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DI Switching Operation</a:t>
            </a:r>
            <a:endParaRPr lang="zh-CN" altLang="en-US" sz="253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407656" y="4959655"/>
            <a:ext cx="379667" cy="37966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8"/>
            </p:custDataLst>
          </p:nvPr>
        </p:nvSpPr>
        <p:spPr>
          <a:xfrm>
            <a:off x="3411220" y="3347720"/>
            <a:ext cx="3108325" cy="83058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CONTENTS</a:t>
            </a:r>
            <a:endParaRPr lang="en-US" altLang="zh-CN" sz="5400" b="1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1" name="MH_Entry_3"/>
          <p:cNvSpPr/>
          <p:nvPr>
            <p:custDataLst>
              <p:tags r:id="rId9"/>
            </p:custDataLst>
          </p:nvPr>
        </p:nvSpPr>
        <p:spPr>
          <a:xfrm>
            <a:off x="6875780" y="4056698"/>
            <a:ext cx="4457700" cy="38862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en-US" altLang="zh-CN" sz="2525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Cyclic Operation</a:t>
            </a:r>
            <a:endParaRPr sz="253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025" y="4250055"/>
            <a:ext cx="2933700" cy="24777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45050" y="6136640"/>
            <a:ext cx="7945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Form link</a:t>
            </a:r>
            <a:r>
              <a:rPr lang="en-US" altLang="zh-CN" sz="2800">
                <a:solidFill>
                  <a:schemeClr val="tx1"/>
                </a:solidFill>
              </a:rPr>
              <a:t>: </a:t>
            </a:r>
            <a:r>
              <a:rPr lang="zh-CN" altLang="en-US" sz="2800">
                <a:solidFill>
                  <a:schemeClr val="tx1"/>
                </a:solidFill>
              </a:rPr>
              <a:t>https://forms.gle/KrCTWwRXySUuBo4V8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20" grpId="0"/>
      <p:bldP spid="2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93040" y="4030345"/>
            <a:ext cx="12919710" cy="1846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Multi-segment Postion Mode</a:t>
            </a:r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 Introduction</a:t>
            </a:r>
            <a:endParaRPr lang="en-US" altLang="zh-CN" sz="60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88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01</a:t>
            </a:r>
            <a:endParaRPr lang="en-US" altLang="zh-CN" sz="6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555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55880"/>
            <a:ext cx="12858750" cy="72739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835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Multi-segment Postion Mode</a:t>
            </a:r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 Introduction</a:t>
            </a:r>
            <a:endParaRPr lang="en-US" altLang="zh-CN" sz="2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chemeClr val="tx1"/>
                </a:solidFill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</a:rPr>
              <a:t>——Application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-71755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34620" y="5473700"/>
            <a:ext cx="125698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800" dirty="0"/>
              <a:t>In this case, the product needs to be soaked in 4 different liquids</a:t>
            </a:r>
            <a:r>
              <a:rPr lang="zh-CN" altLang="en-US" sz="2800" dirty="0"/>
              <a:t>，</a:t>
            </a:r>
            <a:r>
              <a:rPr lang="en-US" altLang="zh-CN" sz="2800" dirty="0"/>
              <a:t>a</a:t>
            </a:r>
            <a:r>
              <a:rPr lang="zh-CN" altLang="en-US" sz="2800" dirty="0"/>
              <a:t>nd each soaking time is different</a:t>
            </a:r>
            <a:r>
              <a:rPr lang="en-US" altLang="zh-CN" sz="2800" dirty="0"/>
              <a:t>. One cycle needs to run 12 displacements. So we can use our multi-segment position mode to realize.</a:t>
            </a:r>
            <a:endParaRPr lang="en-US" altLang="zh-CN" sz="2800" dirty="0"/>
          </a:p>
        </p:txBody>
      </p:sp>
      <p:pic>
        <p:nvPicPr>
          <p:cNvPr id="2" name="图片 1" descr="31393935333939383b31373432363535323bcab5d1e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6340" y="3902075"/>
            <a:ext cx="1221105" cy="1221105"/>
          </a:xfrm>
          <a:prstGeom prst="rect">
            <a:avLst/>
          </a:prstGeom>
        </p:spPr>
      </p:pic>
      <p:pic>
        <p:nvPicPr>
          <p:cNvPr id="4" name="图片 3" descr="31393935333939383b31373432363535323bcab5d1e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2995" y="3902075"/>
            <a:ext cx="1221105" cy="1221105"/>
          </a:xfrm>
          <a:prstGeom prst="rect">
            <a:avLst/>
          </a:prstGeom>
        </p:spPr>
      </p:pic>
      <p:pic>
        <p:nvPicPr>
          <p:cNvPr id="11" name="图片 10" descr="31393935333939383b31373432363535323bcab5d1e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6235" y="3902075"/>
            <a:ext cx="1221105" cy="1221105"/>
          </a:xfrm>
          <a:prstGeom prst="rect">
            <a:avLst/>
          </a:prstGeom>
        </p:spPr>
      </p:pic>
      <p:pic>
        <p:nvPicPr>
          <p:cNvPr id="13" name="图片 12" descr="31393935333939383b31373432363535323bcab5d1e9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53585" y="3902075"/>
            <a:ext cx="1221105" cy="1221105"/>
          </a:xfrm>
          <a:prstGeom prst="rect">
            <a:avLst/>
          </a:prstGeom>
        </p:spPr>
      </p:pic>
      <p:pic>
        <p:nvPicPr>
          <p:cNvPr id="14" name="图片 13" descr="传送带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1245" y="1385570"/>
            <a:ext cx="1927860" cy="601980"/>
          </a:xfrm>
          <a:prstGeom prst="rect">
            <a:avLst/>
          </a:prstGeom>
        </p:spPr>
      </p:pic>
      <p:pic>
        <p:nvPicPr>
          <p:cNvPr id="17" name="图片 16" descr="传送带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5695" y="1385570"/>
            <a:ext cx="1927860" cy="601980"/>
          </a:xfrm>
          <a:prstGeom prst="rect">
            <a:avLst/>
          </a:prstGeom>
        </p:spPr>
      </p:pic>
      <p:pic>
        <p:nvPicPr>
          <p:cNvPr id="18" name="图片 17" descr="传送带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6090" y="1385570"/>
            <a:ext cx="1927860" cy="601980"/>
          </a:xfrm>
          <a:prstGeom prst="rect">
            <a:avLst/>
          </a:prstGeom>
        </p:spPr>
      </p:pic>
      <p:pic>
        <p:nvPicPr>
          <p:cNvPr id="19" name="图片 18" descr="传送带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9105" y="1385570"/>
            <a:ext cx="1927860" cy="601980"/>
          </a:xfrm>
          <a:prstGeom prst="rect">
            <a:avLst/>
          </a:prstGeom>
        </p:spPr>
      </p:pic>
      <p:pic>
        <p:nvPicPr>
          <p:cNvPr id="22" name="图片 21" descr="a7a775a9_E368488_1b8214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4755" y="2031365"/>
            <a:ext cx="641985" cy="803275"/>
          </a:xfrm>
          <a:prstGeom prst="rect">
            <a:avLst/>
          </a:prstGeom>
        </p:spPr>
      </p:pic>
      <p:sp>
        <p:nvSpPr>
          <p:cNvPr id="24" name="下箭头 23"/>
          <p:cNvSpPr/>
          <p:nvPr/>
        </p:nvSpPr>
        <p:spPr>
          <a:xfrm>
            <a:off x="2661920" y="2828290"/>
            <a:ext cx="287655" cy="1008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上箭头 25"/>
          <p:cNvSpPr/>
          <p:nvPr/>
        </p:nvSpPr>
        <p:spPr>
          <a:xfrm>
            <a:off x="3261360" y="2031365"/>
            <a:ext cx="287655" cy="1800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3592830" y="2031365"/>
            <a:ext cx="1170940" cy="329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4772660" y="2103755"/>
            <a:ext cx="288290" cy="1727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上箭头 28"/>
          <p:cNvSpPr/>
          <p:nvPr/>
        </p:nvSpPr>
        <p:spPr>
          <a:xfrm>
            <a:off x="5349240" y="2031365"/>
            <a:ext cx="287655" cy="1800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5709285" y="2031365"/>
            <a:ext cx="1170940" cy="329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7653655" y="2031365"/>
            <a:ext cx="1170940" cy="329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下箭头 32"/>
          <p:cNvSpPr/>
          <p:nvPr/>
        </p:nvSpPr>
        <p:spPr>
          <a:xfrm>
            <a:off x="8878570" y="2132965"/>
            <a:ext cx="288290" cy="1727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下箭头 33"/>
          <p:cNvSpPr/>
          <p:nvPr/>
        </p:nvSpPr>
        <p:spPr>
          <a:xfrm>
            <a:off x="6861175" y="2188845"/>
            <a:ext cx="288290" cy="1727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上箭头 34"/>
          <p:cNvSpPr/>
          <p:nvPr/>
        </p:nvSpPr>
        <p:spPr>
          <a:xfrm>
            <a:off x="9382760" y="2116455"/>
            <a:ext cx="287655" cy="1800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上箭头 35"/>
          <p:cNvSpPr/>
          <p:nvPr/>
        </p:nvSpPr>
        <p:spPr>
          <a:xfrm>
            <a:off x="7320915" y="2096770"/>
            <a:ext cx="287655" cy="1800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左箭头 36"/>
          <p:cNvSpPr/>
          <p:nvPr/>
        </p:nvSpPr>
        <p:spPr>
          <a:xfrm>
            <a:off x="2324735" y="1094740"/>
            <a:ext cx="7705090" cy="2882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40" y="0"/>
            <a:ext cx="12858750" cy="7232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9648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Multi-segment Postion Mode</a:t>
            </a:r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 Introduction</a:t>
            </a:r>
            <a:endParaRPr lang="en-US" altLang="zh-CN" sz="2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chemeClr val="tx1"/>
                </a:solidFill>
              </a:rPr>
              <a:t>           </a:t>
            </a:r>
            <a:r>
              <a:rPr lang="en-US" altLang="zh-CN" sz="2800" dirty="0">
                <a:solidFill>
                  <a:srgbClr val="FFC000"/>
                </a:solidFill>
              </a:rPr>
              <a:t>——Principle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0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36855" y="953770"/>
            <a:ext cx="712851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2400">
                <a:ea typeface="+mj-ea"/>
                <a:cs typeface="Calibri" panose="020F0502020204030204" pitchFamily="34" charset="0"/>
              </a:rPr>
              <a:t>• </a:t>
            </a:r>
            <a:r>
              <a:rPr lang="en-US" altLang="zh-CN" sz="2400">
                <a:ea typeface="+mj-ea"/>
                <a:cs typeface="Calibri" panose="020F0502020204030204" pitchFamily="34" charset="0"/>
              </a:rPr>
              <a:t>M</a:t>
            </a:r>
            <a:r>
              <a:rPr lang="zh-CN" altLang="en-US" sz="2400">
                <a:ea typeface="+mj-ea"/>
                <a:cs typeface="Calibri" panose="020F0502020204030204" pitchFamily="34" charset="0"/>
              </a:rPr>
              <a:t>ulti-segment position commands support </a:t>
            </a:r>
            <a:r>
              <a:rPr lang="zh-CN" altLang="en-US" sz="2400" b="1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16-segment</a:t>
            </a:r>
            <a:r>
              <a:rPr lang="zh-CN" altLang="en-US" sz="2400">
                <a:ea typeface="+mj-ea"/>
                <a:cs typeface="Calibri" panose="020F0502020204030204" pitchFamily="34" charset="0"/>
              </a:rPr>
              <a:t> commands</a:t>
            </a:r>
            <a:endParaRPr lang="zh-CN" altLang="en-US" sz="2400"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zh-CN" altLang="en-US" sz="2400">
                <a:ea typeface="+mj-ea"/>
                <a:cs typeface="Calibri" panose="020F0502020204030204" pitchFamily="34" charset="0"/>
              </a:rPr>
              <a:t>• </a:t>
            </a:r>
            <a:r>
              <a:rPr lang="en-US" altLang="zh-CN" sz="2400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3 o</a:t>
            </a:r>
            <a:r>
              <a:rPr lang="zh-CN" altLang="en-US" sz="2400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peration modes</a:t>
            </a:r>
            <a:r>
              <a:rPr lang="en-US" altLang="zh-CN" sz="2400">
                <a:ea typeface="+mj-ea"/>
                <a:cs typeface="Calibri" panose="020F0502020204030204" pitchFamily="34" charset="0"/>
              </a:rPr>
              <a:t>: </a:t>
            </a:r>
            <a:r>
              <a:rPr lang="zh-CN" altLang="en-US" sz="2400">
                <a:ea typeface="+mj-ea"/>
                <a:cs typeface="Calibri" panose="020F0502020204030204" pitchFamily="34" charset="0"/>
              </a:rPr>
              <a:t>single operation, cyclic operation</a:t>
            </a:r>
            <a:r>
              <a:rPr lang="en-US" altLang="zh-CN" sz="2400">
                <a:ea typeface="+mj-ea"/>
                <a:cs typeface="Calibri" panose="020F0502020204030204" pitchFamily="34" charset="0"/>
              </a:rPr>
              <a:t>,</a:t>
            </a:r>
            <a:endParaRPr lang="en-US" altLang="zh-CN" sz="2400"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zh-CN" altLang="en-US" sz="2400">
                <a:ea typeface="+mj-ea"/>
                <a:cs typeface="Calibri" panose="020F0502020204030204" pitchFamily="34" charset="0"/>
              </a:rPr>
              <a:t>DI switching operation.</a:t>
            </a:r>
            <a:endParaRPr lang="zh-CN" altLang="en-US" sz="2400"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zh-CN" altLang="en-US" sz="2400">
                <a:ea typeface="+mj-ea"/>
                <a:cs typeface="Calibri" panose="020F0502020204030204" pitchFamily="34" charset="0"/>
              </a:rPr>
              <a:t>• Each </a:t>
            </a:r>
            <a:r>
              <a:rPr lang="en-US" altLang="zh-CN" sz="2400">
                <a:ea typeface="+mj-ea"/>
                <a:cs typeface="Calibri" panose="020F0502020204030204" pitchFamily="34" charset="0"/>
              </a:rPr>
              <a:t>segment</a:t>
            </a:r>
            <a:r>
              <a:rPr lang="zh-CN" altLang="en-US" sz="2400">
                <a:ea typeface="+mj-ea"/>
                <a:cs typeface="Calibri" panose="020F0502020204030204" pitchFamily="34" charset="0"/>
              </a:rPr>
              <a:t> consists of</a:t>
            </a:r>
            <a:r>
              <a:rPr lang="en-US" altLang="zh-CN" sz="2400">
                <a:ea typeface="+mj-ea"/>
                <a:cs typeface="Calibri" panose="020F0502020204030204" pitchFamily="34" charset="0"/>
              </a:rPr>
              <a:t> </a:t>
            </a:r>
            <a:r>
              <a:rPr lang="zh-CN" altLang="en-US" sz="2400">
                <a:ea typeface="+mj-ea"/>
                <a:cs typeface="Calibri" panose="020F0502020204030204" pitchFamily="34" charset="0"/>
              </a:rPr>
              <a:t>four parameter: </a:t>
            </a:r>
            <a:r>
              <a:rPr lang="zh-CN" altLang="en-US" sz="2400" b="1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displacement</a:t>
            </a:r>
            <a:r>
              <a:rPr lang="en-US" altLang="zh-CN" sz="2400" b="1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 length</a:t>
            </a:r>
            <a:r>
              <a:rPr lang="zh-CN" altLang="en-US" sz="2400" b="1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, steady-state running speed, acceleration/deceleration time, and</a:t>
            </a:r>
            <a:r>
              <a:rPr lang="en-US" altLang="zh-CN" sz="2400" b="1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waiting time.</a:t>
            </a:r>
            <a:endParaRPr lang="zh-CN" altLang="en-US" sz="2400"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zh-CN" altLang="en-US" sz="2400">
                <a:ea typeface="+mj-ea"/>
                <a:cs typeface="Calibri" panose="020F0502020204030204" pitchFamily="34" charset="0"/>
              </a:rPr>
              <a:t>• Sequential execution</a:t>
            </a:r>
            <a:r>
              <a:rPr lang="en-US" altLang="zh-CN" sz="2400">
                <a:ea typeface="+mj-ea"/>
                <a:cs typeface="Calibri" panose="020F0502020204030204" pitchFamily="34" charset="0"/>
              </a:rPr>
              <a:t>(</a:t>
            </a:r>
            <a:r>
              <a:rPr lang="zh-CN" altLang="en-US" sz="2400">
                <a:ea typeface="+mj-ea"/>
                <a:cs typeface="Calibri" panose="020F0502020204030204" pitchFamily="34" charset="0"/>
                <a:sym typeface="+mn-ea"/>
              </a:rPr>
              <a:t>single operation</a:t>
            </a:r>
            <a:r>
              <a:rPr lang="en-US" altLang="zh-CN" sz="2400">
                <a:ea typeface="+mj-ea"/>
                <a:cs typeface="Calibri" panose="020F0502020204030204" pitchFamily="34" charset="0"/>
                <a:sym typeface="+mn-ea"/>
              </a:rPr>
              <a:t> and c</a:t>
            </a:r>
            <a:r>
              <a:rPr lang="zh-CN" altLang="en-US" sz="2400">
                <a:ea typeface="+mj-ea"/>
                <a:cs typeface="Calibri" panose="020F0502020204030204" pitchFamily="34" charset="0"/>
                <a:sym typeface="+mn-ea"/>
              </a:rPr>
              <a:t>yclic operation</a:t>
            </a:r>
            <a:r>
              <a:rPr lang="en-US" altLang="zh-CN" sz="2400">
                <a:ea typeface="+mj-ea"/>
                <a:cs typeface="Calibri" panose="020F0502020204030204" pitchFamily="34" charset="0"/>
              </a:rPr>
              <a:t>)</a:t>
            </a:r>
            <a:r>
              <a:rPr lang="zh-CN" altLang="en-US" sz="2400">
                <a:ea typeface="+mj-ea"/>
                <a:cs typeface="Calibri" panose="020F0502020204030204" pitchFamily="34" charset="0"/>
              </a:rPr>
              <a:t> can set the </a:t>
            </a:r>
            <a:r>
              <a:rPr lang="zh-CN" altLang="en-US" sz="2400" b="1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start segment number</a:t>
            </a:r>
            <a:r>
              <a:rPr lang="zh-CN" altLang="en-US" sz="2400">
                <a:ea typeface="+mj-ea"/>
                <a:cs typeface="Calibri" panose="020F0502020204030204" pitchFamily="34" charset="0"/>
              </a:rPr>
              <a:t> and </a:t>
            </a:r>
            <a:r>
              <a:rPr lang="zh-CN" altLang="en-US" sz="2400" b="1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end segment number</a:t>
            </a:r>
            <a:r>
              <a:rPr lang="en-US" altLang="zh-CN" sz="2400">
                <a:ea typeface="+mj-ea"/>
                <a:cs typeface="Calibri" panose="020F0502020204030204" pitchFamily="34" charset="0"/>
              </a:rPr>
              <a:t>.</a:t>
            </a:r>
            <a:endParaRPr lang="zh-CN" altLang="en-US" sz="2400"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zh-CN" altLang="en-US" sz="2400">
                <a:ea typeface="+mj-ea"/>
                <a:cs typeface="Calibri" panose="020F0502020204030204" pitchFamily="34" charset="0"/>
              </a:rPr>
              <a:t>• </a:t>
            </a:r>
            <a:r>
              <a:rPr lang="en-US" altLang="zh-CN" sz="2400">
                <a:ea typeface="+mj-ea"/>
                <a:cs typeface="Calibri" panose="020F0502020204030204" pitchFamily="34" charset="0"/>
              </a:rPr>
              <a:t>DI switching operation</a:t>
            </a:r>
            <a:r>
              <a:rPr lang="zh-CN" altLang="en-US" sz="2400">
                <a:ea typeface="+mj-ea"/>
                <a:cs typeface="Calibri" panose="020F0502020204030204" pitchFamily="34" charset="0"/>
              </a:rPr>
              <a:t> determines the number of running segments through </a:t>
            </a:r>
            <a:r>
              <a:rPr lang="zh-CN" altLang="en-US" sz="2400" b="1">
                <a:solidFill>
                  <a:srgbClr val="FF0000"/>
                </a:solidFill>
                <a:ea typeface="+mj-ea"/>
                <a:cs typeface="Calibri" panose="020F0502020204030204" pitchFamily="34" charset="0"/>
              </a:rPr>
              <a:t>4 DI</a:t>
            </a:r>
            <a:r>
              <a:rPr lang="zh-CN" altLang="en-US" sz="2400">
                <a:ea typeface="+mj-ea"/>
                <a:cs typeface="Calibri" panose="020F0502020204030204" pitchFamily="34" charset="0"/>
              </a:rPr>
              <a:t> terminals</a:t>
            </a:r>
            <a:r>
              <a:rPr lang="en-US" altLang="zh-CN" sz="2400">
                <a:ea typeface="+mj-ea"/>
                <a:cs typeface="Calibri" panose="020F0502020204030204" pitchFamily="34" charset="0"/>
              </a:rPr>
              <a:t>.</a:t>
            </a:r>
            <a:endParaRPr lang="en-US" altLang="zh-CN" sz="2400"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365" y="1743710"/>
            <a:ext cx="5409565" cy="2900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6855" y="5704205"/>
            <a:ext cx="75692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1. VD2-xxxSA1G firmware: V1.10 and above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2. VD2F firmware: V1.00 and above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3. VD2 B-type incremental drive does not support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40" y="0"/>
            <a:ext cx="12858750" cy="7232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9648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Multi-segment Postion Mode</a:t>
            </a:r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 Introduction</a:t>
            </a:r>
            <a:endParaRPr lang="en-US" altLang="zh-CN" sz="2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C000"/>
                </a:solidFill>
              </a:rPr>
              <a:t>           ——Parameter introduction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0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" y="969010"/>
            <a:ext cx="6202680" cy="5503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25" y="953135"/>
            <a:ext cx="6496050" cy="4747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13475" y="5704840"/>
            <a:ext cx="59105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1.Main parameters are in group7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2.Need to select a DI terminal set to 20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80" y="6500495"/>
            <a:ext cx="10694035" cy="70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30480" y="4017645"/>
            <a:ext cx="12919710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Single Operation</a:t>
            </a:r>
            <a:endParaRPr lang="en-US" altLang="zh-CN" sz="60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6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02</a:t>
            </a:r>
            <a:endParaRPr lang="en-US" altLang="zh-CN" sz="6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555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40" y="0"/>
            <a:ext cx="12858750" cy="7232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9648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Single Operation</a:t>
            </a:r>
            <a:endParaRPr lang="en-US" altLang="zh-CN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           ——Operation introduction</a:t>
            </a:r>
            <a:r>
              <a:rPr lang="en-US" altLang="zh-CN" sz="2800" b="1" dirty="0">
                <a:solidFill>
                  <a:schemeClr val="tx1"/>
                </a:solidFill>
              </a:rPr>
              <a:t>    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0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5145" y="1168400"/>
            <a:ext cx="118376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cs typeface="Calibri" panose="020F0502020204030204" pitchFamily="34" charset="0"/>
              </a:rPr>
              <a:t>In this operation mode, the segment number is automatically increased and switched, and the servo drive only </a:t>
            </a:r>
            <a:r>
              <a:rPr lang="zh-CN" altLang="en-US" sz="2400" b="1">
                <a:solidFill>
                  <a:srgbClr val="FF0000"/>
                </a:solidFill>
                <a:cs typeface="Calibri" panose="020F0502020204030204" pitchFamily="34" charset="0"/>
              </a:rPr>
              <a:t>runs one round</a:t>
            </a:r>
            <a:r>
              <a:rPr lang="zh-CN" altLang="en-US" sz="2400">
                <a:cs typeface="Calibri" panose="020F0502020204030204" pitchFamily="34" charset="0"/>
              </a:rPr>
              <a:t> (from P07_02 to P07_03)</a:t>
            </a:r>
            <a:r>
              <a:rPr lang="en-US" altLang="zh-CN" sz="2400">
                <a:cs typeface="Calibri" panose="020F0502020204030204" pitchFamily="34" charset="0"/>
              </a:rPr>
              <a:t> and then stop.</a:t>
            </a:r>
            <a:endParaRPr lang="en-US" altLang="zh-CN" sz="2400"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15" y="2176145"/>
            <a:ext cx="6598920" cy="2430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40" y="0"/>
            <a:ext cx="12858750" cy="7232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92710" y="15875"/>
            <a:ext cx="9648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Single Operation</a:t>
            </a:r>
            <a:endParaRPr lang="en-US" altLang="zh-CN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           ——Parameter setting</a:t>
            </a:r>
            <a:r>
              <a:rPr lang="en-US" altLang="zh-CN" sz="2800" b="1" dirty="0">
                <a:solidFill>
                  <a:schemeClr val="tx1"/>
                </a:solidFill>
              </a:rPr>
              <a:t>    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15550" y="0"/>
            <a:ext cx="276225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96900" y="953135"/>
            <a:ext cx="12170410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>
                <a:cs typeface="Calibri" panose="020F0502020204030204" pitchFamily="34" charset="0"/>
              </a:rPr>
              <a:t>Step 1</a:t>
            </a:r>
            <a:r>
              <a:rPr sz="2400">
                <a:cs typeface="Calibri" panose="020F0502020204030204" pitchFamily="34" charset="0"/>
              </a:rPr>
              <a:t>: Set the running mode and the number of pulses per revolution</a:t>
            </a:r>
            <a:r>
              <a:rPr lang="en-US" sz="2400">
                <a:cs typeface="Calibri" panose="020F0502020204030204" pitchFamily="34" charset="0"/>
              </a:rPr>
              <a:t>:</a:t>
            </a:r>
            <a:endParaRPr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P00-01=1, P00-16=10000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2</a:t>
            </a:r>
            <a:r>
              <a:rPr lang="en-US" sz="2400">
                <a:cs typeface="Calibri" panose="020F0502020204030204" pitchFamily="34" charset="0"/>
              </a:rPr>
              <a:t>: Select the position command source: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P01-06=1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3</a:t>
            </a:r>
            <a:r>
              <a:rPr lang="en-US" sz="2400">
                <a:cs typeface="Calibri" panose="020F0502020204030204" pitchFamily="34" charset="0"/>
              </a:rPr>
              <a:t>: Set the servo enable DI terminal and the internal multi-segment position enable DI terminal: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P06-02=1, P06-03=1, P06-04=1, P06-05=20, P06-06=1, P06-07=1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4</a:t>
            </a:r>
            <a:r>
              <a:rPr lang="en-US" sz="2400">
                <a:cs typeface="Calibri" panose="020F0502020204030204" pitchFamily="34" charset="0"/>
              </a:rPr>
              <a:t>: Set multi-segment position operation mode: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P07-01=0, P07-02=1, P07-03=2 P07-04=0, P07-05=0, P07-06=0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5</a:t>
            </a:r>
            <a:r>
              <a:rPr lang="en-US" sz="2400">
                <a:cs typeface="Calibri" panose="020F0502020204030204" pitchFamily="34" charset="0"/>
              </a:rPr>
              <a:t>: Set the parameters of 2 segments: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P07-09=50000, P07-10=60, P07-11=100, P07-12=2000, P07-13=-50000, P07-14=60, P07-15=100, P07-16=2000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cs typeface="Calibri" panose="020F0502020204030204" pitchFamily="34" charset="0"/>
              </a:rPr>
              <a:t>Step 6</a:t>
            </a:r>
            <a:r>
              <a:rPr lang="en-US" sz="2400">
                <a:cs typeface="Calibri" panose="020F0502020204030204" pitchFamily="34" charset="0"/>
              </a:rPr>
              <a:t>: Turn on the servo enable and internal multi-segment position enable signals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>
                <a:cs typeface="Calibri" panose="020F0502020204030204" pitchFamily="34" charset="0"/>
              </a:rPr>
              <a:t>P13-01=1、P13-02=1</a:t>
            </a:r>
            <a:endParaRPr lang="en-US" sz="2400">
              <a:cs typeface="Calibri" panose="020F0502020204030204" pitchFamily="34" charset="0"/>
            </a:endParaRPr>
          </a:p>
          <a:p>
            <a:r>
              <a:rPr lang="en-US" sz="2400" b="1">
                <a:solidFill>
                  <a:srgbClr val="FF0000"/>
                </a:solidFill>
                <a:cs typeface="Calibri" panose="020F0502020204030204" pitchFamily="34" charset="0"/>
              </a:rPr>
              <a:t>Not</a:t>
            </a:r>
            <a:r>
              <a:rPr lang="en-US" sz="2400" b="1">
                <a:solidFill>
                  <a:srgbClr val="FF0000"/>
                </a:solidFill>
                <a:cs typeface="Calibri" panose="020F0502020204030204" pitchFamily="34" charset="0"/>
              </a:rPr>
              <a:t>e: </a:t>
            </a:r>
            <a:r>
              <a:rPr lang="en-US" sz="2400">
                <a:cs typeface="Calibri" panose="020F0502020204030204" pitchFamily="34" charset="0"/>
              </a:rPr>
              <a:t>This example uses virtual VDI_1 to control the servo enable and virtual VDI_2 to control the internal multi-segment position enable signal.</a:t>
            </a:r>
            <a:endParaRPr lang="en-US" sz="240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KSO_WM_UNIT_PLACING_PICTURE_USER_VIEWPORT" val="{&quot;height&quot;:2858,&quot;width&quot;:19795}"/>
</p:tagLst>
</file>

<file path=ppt/tags/tag1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p="http://schemas.openxmlformats.org/presentationml/2006/main">
  <p:tag name="KSO_WM_UNIT_PLACING_PICTURE_USER_VIEWPORT" val="{&quot;height&quot;:6672,&quot;width&quot;:12996}"/>
</p:tagLst>
</file>

<file path=ppt/tags/tag16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00"/>
  <p:tag name="ISPRING_FIRST_PUBLISH" val="1"/>
  <p:tag name="COMMONDATA" val="eyJoZGlkIjoiZDMwMmRjYjg5ZjVlM2E4MWZmYWU2MjU2NDE4NWE5ZDYifQ=="/>
  <p:tag name="KSO_WPP_MARK_KEY" val="aef13f59-fe88-44b0-8f29-3745f2a48ac0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358"/>
      </a:accent1>
      <a:accent2>
        <a:srgbClr val="18B29D"/>
      </a:accent2>
      <a:accent3>
        <a:srgbClr val="004358"/>
      </a:accent3>
      <a:accent4>
        <a:srgbClr val="18B29D"/>
      </a:accent4>
      <a:accent5>
        <a:srgbClr val="004358"/>
      </a:accent5>
      <a:accent6>
        <a:srgbClr val="18B29D"/>
      </a:accent6>
      <a:hlink>
        <a:srgbClr val="004358"/>
      </a:hlink>
      <a:folHlink>
        <a:srgbClr val="18B29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4948</Words>
  <Application>WPS 演示</Application>
  <PresentationFormat>自定义</PresentationFormat>
  <Paragraphs>147</Paragraphs>
  <Slides>16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印品黑体</vt:lpstr>
      <vt:lpstr>黑体</vt:lpstr>
      <vt:lpstr>微软雅黑</vt:lpstr>
      <vt:lpstr>Times New Roman</vt:lpstr>
      <vt:lpstr>楷体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bt200</dc:title>
  <dc:creator/>
  <cp:lastModifiedBy>赖家豪</cp:lastModifiedBy>
  <cp:revision>115</cp:revision>
  <dcterms:created xsi:type="dcterms:W3CDTF">2016-11-28T17:01:00Z</dcterms:created>
  <dcterms:modified xsi:type="dcterms:W3CDTF">2022-07-11T01:40:07Z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DB217C71FB6B412CADE056EEA25D55A0</vt:lpwstr>
  </property>
</Properties>
</file>