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media/image17.svg" ContentType="image/svg+xml"/>
  <Override PartName="/ppt/media/image19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handoutMasterIdLst>
    <p:handoutMasterId r:id="rId19"/>
  </p:handoutMasterIdLst>
  <p:sldIdLst>
    <p:sldId id="4776" r:id="rId3"/>
    <p:sldId id="4777" r:id="rId5"/>
    <p:sldId id="4778" r:id="rId6"/>
    <p:sldId id="5409" r:id="rId7"/>
    <p:sldId id="5549" r:id="rId8"/>
    <p:sldId id="5538" r:id="rId9"/>
    <p:sldId id="5541" r:id="rId10"/>
    <p:sldId id="5550" r:id="rId11"/>
    <p:sldId id="5539" r:id="rId12"/>
    <p:sldId id="5542" r:id="rId13"/>
    <p:sldId id="5551" r:id="rId14"/>
    <p:sldId id="5540" r:id="rId15"/>
    <p:sldId id="5544" r:id="rId16"/>
    <p:sldId id="5552" r:id="rId17"/>
    <p:sldId id="4814" r:id="rId18"/>
  </p:sldIdLst>
  <p:sldSz cx="12858750" cy="7232650"/>
  <p:notesSz cx="6858000" cy="9144000"/>
  <p:custDataLst>
    <p:tags r:id="rId2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86198" initials="8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FFFF"/>
    <a:srgbClr val="38AABA"/>
    <a:srgbClr val="1E6C7A"/>
    <a:srgbClr val="BF0000"/>
    <a:srgbClr val="166CA3"/>
    <a:srgbClr val="10517A"/>
    <a:srgbClr val="19B7F4"/>
    <a:srgbClr val="4BC1DD"/>
    <a:srgbClr val="EE91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19" autoAdjust="0"/>
    <p:restoredTop sz="95274" autoAdjust="0"/>
  </p:normalViewPr>
  <p:slideViewPr>
    <p:cSldViewPr>
      <p:cViewPr varScale="1">
        <p:scale>
          <a:sx n="64" d="100"/>
          <a:sy n="64" d="100"/>
        </p:scale>
        <p:origin x="86" y="475"/>
      </p:cViewPr>
      <p:guideLst>
        <p:guide orient="horz" pos="194"/>
        <p:guide pos="4063"/>
        <p:guide pos="566"/>
        <p:guide orient="horz" pos="4238"/>
        <p:guide pos="7608"/>
        <p:guide pos="6868"/>
      </p:guideLst>
    </p:cSldViewPr>
  </p:slideViewPr>
  <p:outlineViewPr>
    <p:cViewPr>
      <p:scale>
        <a:sx n="100" d="100"/>
        <a:sy n="100" d="100"/>
      </p:scale>
      <p:origin x="0" y="-103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54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4" Type="http://schemas.openxmlformats.org/officeDocument/2006/relationships/tags" Target="tags/tag17.xml"/><Relationship Id="rId23" Type="http://schemas.openxmlformats.org/officeDocument/2006/relationships/commentAuthors" Target="commentAuthors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7B8-9A4B-45E2-BBE5-FB86ADE287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A611-6692-4583-86AB-5AB9B972BD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75436" y="376143"/>
            <a:ext cx="8293039" cy="464750"/>
          </a:xfrm>
        </p:spPr>
        <p:txBody>
          <a:bodyPr vert="horz" lIns="68580" tIns="34290" rIns="68580" bIns="34290" rtlCol="0" anchor="ctr">
            <a:noAutofit/>
          </a:bodyPr>
          <a:lstStyle>
            <a:lvl1pPr algn="l">
              <a:defRPr lang="zh-CN" altLang="en-US" sz="3095" b="0" i="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defTabSz="514350">
              <a:lnSpc>
                <a:spcPct val="90000"/>
              </a:lnSpc>
            </a:pPr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cxnSp>
        <p:nvCxnSpPr>
          <p:cNvPr id="12" name="直接连接符 11"/>
          <p:cNvCxnSpPr/>
          <p:nvPr userDrawn="1"/>
        </p:nvCxnSpPr>
        <p:spPr>
          <a:xfrm flipV="1">
            <a:off x="1275150" y="906330"/>
            <a:ext cx="11052321" cy="1"/>
          </a:xfrm>
          <a:prstGeom prst="line">
            <a:avLst/>
          </a:prstGeom>
          <a:ln w="15875" cmpd="sng">
            <a:solidFill>
              <a:srgbClr val="18B29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 userDrawn="1"/>
        </p:nvGrpSpPr>
        <p:grpSpPr>
          <a:xfrm>
            <a:off x="556279" y="349355"/>
            <a:ext cx="556875" cy="556844"/>
            <a:chOff x="406574" y="236732"/>
            <a:chExt cx="612048" cy="593261"/>
          </a:xfrm>
        </p:grpSpPr>
        <p:sp>
          <p:nvSpPr>
            <p:cNvPr id="15" name="矩形 14"/>
            <p:cNvSpPr/>
            <p:nvPr userDrawn="1"/>
          </p:nvSpPr>
          <p:spPr>
            <a:xfrm>
              <a:off x="406574" y="236732"/>
              <a:ext cx="504000" cy="50400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"/>
            </a:p>
          </p:txBody>
        </p:sp>
        <p:sp>
          <p:nvSpPr>
            <p:cNvPr id="16" name="矩形 15"/>
            <p:cNvSpPr/>
            <p:nvPr userDrawn="1"/>
          </p:nvSpPr>
          <p:spPr>
            <a:xfrm>
              <a:off x="694606" y="512239"/>
              <a:ext cx="324016" cy="317754"/>
            </a:xfrm>
            <a:prstGeom prst="rect">
              <a:avLst/>
            </a:prstGeom>
            <a:solidFill>
              <a:srgbClr val="18B2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"/>
            </a:p>
          </p:txBody>
        </p:sp>
      </p:grpSp>
      <p:pic>
        <p:nvPicPr>
          <p:cNvPr id="6149" name="图片 3" descr="维控logo中文副本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277177" y="375919"/>
            <a:ext cx="2182416" cy="427709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37" name="矩形 36"/>
          <p:cNvSpPr/>
          <p:nvPr userDrawn="1"/>
        </p:nvSpPr>
        <p:spPr>
          <a:xfrm>
            <a:off x="0" y="6845300"/>
            <a:ext cx="12858750" cy="387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-无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4961" y="1110247"/>
            <a:ext cx="12050089" cy="5532632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93685" y="6703595"/>
            <a:ext cx="3000375" cy="385072"/>
          </a:xfrm>
        </p:spPr>
        <p:txBody>
          <a:bodyPr/>
          <a:lstStyle/>
          <a:p>
            <a:fld id="{9125718D-374B-48EB-A1E7-112597E392C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4C02-8E92-4DF7-AA55-62B0BA459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82D2-7A68-459D-A996-9BDDA2518FA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EE5D-26FB-46D5-A381-ECFB35BF1D34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 descr="LOGO英文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029825" y="232410"/>
            <a:ext cx="2700020" cy="4660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印品黑体" panose="00000500000000000000" pitchFamily="2" charset="-122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1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tags" Target="../tags/tag16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1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1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5.xml"/><Relationship Id="rId6" Type="http://schemas.openxmlformats.org/officeDocument/2006/relationships/slideLayout" Target="../slideLayouts/slideLayout5.xml"/><Relationship Id="rId5" Type="http://schemas.openxmlformats.org/officeDocument/2006/relationships/image" Target="../media/image20.png"/><Relationship Id="rId4" Type="http://schemas.openxmlformats.org/officeDocument/2006/relationships/image" Target="../media/image19.svg"/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image" Target="../media/image3.png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2" Type="http://schemas.openxmlformats.org/officeDocument/2006/relationships/notesSlide" Target="../notesSlides/notesSlide2.xml"/><Relationship Id="rId11" Type="http://schemas.openxmlformats.org/officeDocument/2006/relationships/slideLayout" Target="../slideLayouts/slideLayout2.xml"/><Relationship Id="rId10" Type="http://schemas.openxmlformats.org/officeDocument/2006/relationships/tags" Target="../tags/tag9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.png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png"/><Relationship Id="rId2" Type="http://schemas.openxmlformats.org/officeDocument/2006/relationships/tags" Target="../tags/tag13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tags" Target="../tags/tag14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2384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23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430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4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9" name="Freeform 9"/>
          <p:cNvSpPr/>
          <p:nvPr/>
        </p:nvSpPr>
        <p:spPr bwMode="auto">
          <a:xfrm>
            <a:off x="0" y="0"/>
            <a:ext cx="9761846" cy="5949079"/>
          </a:xfrm>
          <a:custGeom>
            <a:avLst/>
            <a:gdLst>
              <a:gd name="T0" fmla="*/ 4373 w 4373"/>
              <a:gd name="T1" fmla="*/ 0 h 2665"/>
              <a:gd name="T2" fmla="*/ 0 w 4373"/>
              <a:gd name="T3" fmla="*/ 2665 h 2665"/>
              <a:gd name="T4" fmla="*/ 0 w 4373"/>
              <a:gd name="T5" fmla="*/ 2185 h 2665"/>
              <a:gd name="T6" fmla="*/ 4373 w 4373"/>
              <a:gd name="T7" fmla="*/ 0 h 2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3" h="2665">
                <a:moveTo>
                  <a:pt x="4373" y="0"/>
                </a:moveTo>
                <a:lnTo>
                  <a:pt x="0" y="2665"/>
                </a:lnTo>
                <a:lnTo>
                  <a:pt x="0" y="2185"/>
                </a:lnTo>
                <a:lnTo>
                  <a:pt x="437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1795780" y="3832225"/>
            <a:ext cx="10538460" cy="553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>
              <a:buNone/>
            </a:pPr>
            <a:r>
              <a:rPr lang="en-US" sz="3600" b="1" dirty="0">
                <a:cs typeface="微软雅黑" panose="020B0503020204020204" pitchFamily="34" charset="-122"/>
              </a:rPr>
              <a:t>Servo T</a:t>
            </a:r>
            <a:r>
              <a:rPr lang="en-US" sz="3600" b="1" dirty="0">
                <a:cs typeface="微软雅黑" panose="020B0503020204020204" pitchFamily="34" charset="-122"/>
              </a:rPr>
              <a:t>orque Mode Training</a:t>
            </a:r>
            <a:endParaRPr lang="en-US" sz="3600" b="1" dirty="0">
              <a:cs typeface="微软雅黑" panose="020B0503020204020204" pitchFamily="34" charset="-122"/>
            </a:endParaRPr>
          </a:p>
        </p:txBody>
      </p:sp>
      <p:sp>
        <p:nvSpPr>
          <p:cNvPr id="12" name="矩形 259"/>
          <p:cNvSpPr>
            <a:spLocks noChangeArrowheads="1"/>
          </p:cNvSpPr>
          <p:nvPr/>
        </p:nvSpPr>
        <p:spPr bwMode="auto">
          <a:xfrm>
            <a:off x="7766685" y="4749837"/>
            <a:ext cx="4495779" cy="430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>
              <a:buNone/>
            </a:pPr>
            <a:r>
              <a:rPr lang="en-US" altLang="zh-CN" sz="2800" dirty="0">
                <a:latin typeface="印品黑体" panose="00000500000000000000" pitchFamily="2" charset="-122"/>
                <a:ea typeface="印品黑体" panose="00000500000000000000" pitchFamily="2" charset="-122"/>
                <a:cs typeface="Arial" panose="020B0604020202020204" pitchFamily="34" charset="0"/>
              </a:rPr>
              <a:t>By Jim</a:t>
            </a:r>
            <a:endParaRPr lang="en-US" altLang="zh-CN" sz="2800" dirty="0">
              <a:latin typeface="印品黑体" panose="00000500000000000000" pitchFamily="2" charset="-122"/>
              <a:ea typeface="印品黑体" panose="00000500000000000000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50"/>
                            </p:stCondLst>
                            <p:childTnLst>
                              <p:par>
                                <p:cTn id="3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5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ldLvl="0" animBg="1"/>
      <p:bldP spid="9" grpId="0" bldLvl="0" animBg="1"/>
      <p:bldP spid="11" grpId="0"/>
      <p:bldP spid="11" grpId="1" bldLvl="0" animBg="1"/>
      <p:bldP spid="12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9050" y="-41275"/>
            <a:ext cx="12858750" cy="727392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/>
          </a:p>
        </p:txBody>
      </p:sp>
      <p:sp>
        <p:nvSpPr>
          <p:cNvPr id="31" name="文本框 30"/>
          <p:cNvSpPr txBox="1"/>
          <p:nvPr/>
        </p:nvSpPr>
        <p:spPr>
          <a:xfrm>
            <a:off x="92710" y="15875"/>
            <a:ext cx="835279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sz="28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Analog </a:t>
            </a:r>
            <a:r>
              <a:rPr lang="en-US" sz="28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T</a:t>
            </a:r>
            <a:r>
              <a:rPr sz="28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orque </a:t>
            </a:r>
            <a:r>
              <a:rPr lang="en-US" sz="28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C</a:t>
            </a:r>
            <a:r>
              <a:rPr sz="28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ommand </a:t>
            </a:r>
            <a:r>
              <a:rPr lang="en-US" sz="28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I</a:t>
            </a:r>
            <a:r>
              <a:rPr sz="28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nput</a:t>
            </a:r>
            <a:endParaRPr sz="2800" dirty="0">
              <a:solidFill>
                <a:schemeClr val="bg1"/>
              </a:solidFill>
              <a:latin typeface="印品黑体" panose="00000500000000000000" pitchFamily="2" charset="-122"/>
              <a:ea typeface="印品黑体" panose="00000500000000000000" pitchFamily="2" charset="-122"/>
              <a:sym typeface="Arial" panose="020B0604020202020204" pitchFamily="34" charset="0"/>
            </a:endParaRPr>
          </a:p>
          <a:p>
            <a:pPr lvl="0" algn="l"/>
            <a:r>
              <a:rPr lang="en-US" altLang="zh-CN" sz="2800" b="1" dirty="0">
                <a:sym typeface="+mn-ea"/>
              </a:rPr>
              <a:t>           </a:t>
            </a:r>
            <a:r>
              <a:rPr lang="en-US" altLang="zh-CN" sz="2800" dirty="0">
                <a:solidFill>
                  <a:srgbClr val="FFC000"/>
                </a:solidFill>
                <a:sym typeface="+mn-ea"/>
              </a:rPr>
              <a:t>——Parameters Setting</a:t>
            </a:r>
            <a:endParaRPr lang="en-US" altLang="zh-CN" sz="2800" dirty="0">
              <a:solidFill>
                <a:srgbClr val="FFC000"/>
              </a:solidFill>
            </a:endParaRPr>
          </a:p>
        </p:txBody>
      </p:sp>
      <p:pic>
        <p:nvPicPr>
          <p:cNvPr id="100" name="图片 99"/>
          <p:cNvPicPr/>
          <p:nvPr/>
        </p:nvPicPr>
        <p:blipFill>
          <a:blip r:embed="rId1"/>
          <a:stretch>
            <a:fillRect/>
          </a:stretch>
        </p:blipFill>
        <p:spPr>
          <a:xfrm>
            <a:off x="10115550" y="-55880"/>
            <a:ext cx="2785110" cy="762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516890" y="762635"/>
            <a:ext cx="1125728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endParaRPr lang="en-US" sz="2400">
              <a:cs typeface="Calibri" panose="020F0502020204030204" pitchFamily="34" charset="0"/>
              <a:sym typeface="+mn-ea"/>
            </a:endParaRPr>
          </a:p>
          <a:p>
            <a:endParaRPr lang="en-US" sz="2400">
              <a:cs typeface="Calibri" panose="020F0502020204030204" pitchFamily="3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72085" y="1096010"/>
            <a:ext cx="12514580" cy="1445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/>
              <a:t>VD2A and VD2B series servo have 2 analog input channels:</a:t>
            </a:r>
            <a:endParaRPr lang="zh-CN" altLang="en-US" sz="2400"/>
          </a:p>
          <a:p>
            <a:r>
              <a:rPr lang="zh-CN" altLang="en-US" sz="2400"/>
              <a:t>AI_1 </a:t>
            </a:r>
            <a:r>
              <a:rPr lang="en-US" altLang="zh-CN" sz="2400"/>
              <a:t>---&gt; </a:t>
            </a:r>
            <a:r>
              <a:rPr lang="zh-CN" altLang="en-US" sz="2400"/>
              <a:t>analog torque input</a:t>
            </a:r>
            <a:endParaRPr lang="zh-CN" altLang="en-US" sz="2400"/>
          </a:p>
          <a:p>
            <a:r>
              <a:rPr lang="zh-CN" altLang="en-US" sz="2400"/>
              <a:t>AI_2 </a:t>
            </a:r>
            <a:r>
              <a:rPr lang="en-US" altLang="zh-CN" sz="2400"/>
              <a:t>---&gt; </a:t>
            </a:r>
            <a:r>
              <a:rPr lang="zh-CN" altLang="en-US" sz="2400"/>
              <a:t>analog torque limit</a:t>
            </a:r>
            <a:r>
              <a:rPr lang="zh-CN" altLang="en-US" sz="1600"/>
              <a:t>.</a:t>
            </a:r>
            <a:endParaRPr lang="zh-CN" altLang="en-US" sz="1600"/>
          </a:p>
          <a:p>
            <a:endParaRPr lang="zh-CN" altLang="en-US" sz="160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90" y="2750820"/>
            <a:ext cx="5570220" cy="27400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4550" y="2159635"/>
            <a:ext cx="6936105" cy="33318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9050" y="-41275"/>
            <a:ext cx="12858750" cy="727392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/>
          </a:p>
        </p:txBody>
      </p:sp>
      <p:sp>
        <p:nvSpPr>
          <p:cNvPr id="31" name="文本框 30"/>
          <p:cNvSpPr txBox="1"/>
          <p:nvPr/>
        </p:nvSpPr>
        <p:spPr>
          <a:xfrm>
            <a:off x="92710" y="15875"/>
            <a:ext cx="835279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sz="28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Analog </a:t>
            </a:r>
            <a:r>
              <a:rPr lang="en-US" sz="28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T</a:t>
            </a:r>
            <a:r>
              <a:rPr sz="28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orque </a:t>
            </a:r>
            <a:r>
              <a:rPr lang="en-US" sz="28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C</a:t>
            </a:r>
            <a:r>
              <a:rPr sz="28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ommand </a:t>
            </a:r>
            <a:r>
              <a:rPr lang="en-US" sz="28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I</a:t>
            </a:r>
            <a:r>
              <a:rPr sz="28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nput</a:t>
            </a:r>
            <a:endParaRPr sz="2800" dirty="0">
              <a:solidFill>
                <a:schemeClr val="bg1"/>
              </a:solidFill>
              <a:latin typeface="印品黑体" panose="00000500000000000000" pitchFamily="2" charset="-122"/>
              <a:ea typeface="印品黑体" panose="00000500000000000000" pitchFamily="2" charset="-122"/>
              <a:sym typeface="Arial" panose="020B0604020202020204" pitchFamily="34" charset="0"/>
            </a:endParaRPr>
          </a:p>
          <a:p>
            <a:pPr lvl="0" algn="l"/>
            <a:r>
              <a:rPr lang="en-US" altLang="zh-CN" sz="2800" b="1" dirty="0">
                <a:sym typeface="+mn-ea"/>
              </a:rPr>
              <a:t>           </a:t>
            </a:r>
            <a:r>
              <a:rPr lang="en-US" altLang="zh-CN" sz="2800" dirty="0">
                <a:solidFill>
                  <a:srgbClr val="FFC000"/>
                </a:solidFill>
                <a:sym typeface="+mn-ea"/>
              </a:rPr>
              <a:t>——</a:t>
            </a:r>
            <a:r>
              <a:rPr lang="en-US" altLang="zh-CN" sz="2800" dirty="0">
                <a:solidFill>
                  <a:srgbClr val="FFC000"/>
                </a:solidFill>
                <a:sym typeface="+mn-ea"/>
              </a:rPr>
              <a:t>Parameters Setting</a:t>
            </a:r>
            <a:endParaRPr lang="en-US" altLang="zh-CN" sz="2800" dirty="0">
              <a:solidFill>
                <a:srgbClr val="FFC000"/>
              </a:solidFill>
            </a:endParaRPr>
          </a:p>
        </p:txBody>
      </p:sp>
      <p:pic>
        <p:nvPicPr>
          <p:cNvPr id="100" name="图片 99"/>
          <p:cNvPicPr/>
          <p:nvPr/>
        </p:nvPicPr>
        <p:blipFill>
          <a:blip r:embed="rId1"/>
          <a:stretch>
            <a:fillRect/>
          </a:stretch>
        </p:blipFill>
        <p:spPr>
          <a:xfrm>
            <a:off x="10115550" y="-55880"/>
            <a:ext cx="2785110" cy="762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516890" y="762635"/>
            <a:ext cx="1125728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endParaRPr lang="en-US" sz="2400">
              <a:cs typeface="Calibri" panose="020F0502020204030204" pitchFamily="34" charset="0"/>
              <a:sym typeface="+mn-ea"/>
            </a:endParaRPr>
          </a:p>
          <a:p>
            <a:endParaRPr lang="en-US" sz="2400">
              <a:cs typeface="Calibri" panose="020F0502020204030204" pitchFamily="3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8575" y="1096010"/>
            <a:ext cx="1274000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sz="2400" b="1">
                <a:solidFill>
                  <a:srgbClr val="C00000"/>
                </a:solidFill>
              </a:rPr>
              <a:t>Zero drift</a:t>
            </a:r>
            <a:r>
              <a:rPr sz="2400"/>
              <a:t>: When analog input voltage is 0, the servo drive sample voltage value relative to the value of GND.</a:t>
            </a:r>
            <a:endParaRPr sz="2400"/>
          </a:p>
          <a:p>
            <a:r>
              <a:rPr sz="2400" b="1">
                <a:solidFill>
                  <a:srgbClr val="C00000"/>
                </a:solidFill>
              </a:rPr>
              <a:t>Bias</a:t>
            </a:r>
            <a:r>
              <a:rPr sz="2400"/>
              <a:t>: After zero drift correction, the corresponding analog input voltage when the sample voltage is 0.</a:t>
            </a:r>
            <a:endParaRPr sz="2400"/>
          </a:p>
          <a:p>
            <a:r>
              <a:rPr sz="2400" b="1">
                <a:solidFill>
                  <a:srgbClr val="C00000"/>
                </a:solidFill>
              </a:rPr>
              <a:t>Dead zone</a:t>
            </a:r>
            <a:r>
              <a:rPr sz="2400"/>
              <a:t>: It is the corresponding analog input voltage interval when the sample voltage is 0</a:t>
            </a:r>
            <a:endParaRPr sz="240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4540" y="3105785"/>
            <a:ext cx="8391525" cy="40284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12858750" cy="72326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-22225" y="4030345"/>
            <a:ext cx="12919710" cy="923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sz="60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Torque </a:t>
            </a:r>
            <a:r>
              <a:rPr lang="en-US" sz="60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C</a:t>
            </a:r>
            <a:r>
              <a:rPr sz="60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ontrol </a:t>
            </a:r>
            <a:r>
              <a:rPr lang="en-US" sz="60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DI/DO Setting</a:t>
            </a:r>
            <a:endParaRPr lang="en-US" altLang="en-US" sz="6000" b="1" dirty="0">
              <a:solidFill>
                <a:schemeClr val="bg1"/>
              </a:solidFill>
              <a:latin typeface="印品黑体" panose="00000500000000000000" pitchFamily="2" charset="-122"/>
              <a:ea typeface="印品黑体" panose="00000500000000000000" pitchFamily="2" charset="-122"/>
              <a:sym typeface="Arial" panose="020B0604020202020204" pitchFamily="34" charset="0"/>
            </a:endParaRPr>
          </a:p>
        </p:txBody>
      </p:sp>
      <p:sp>
        <p:nvSpPr>
          <p:cNvPr id="111" name="MH_Others_2"/>
          <p:cNvSpPr txBox="1"/>
          <p:nvPr>
            <p:custDataLst>
              <p:tags r:id="rId1"/>
            </p:custDataLst>
          </p:nvPr>
        </p:nvSpPr>
        <p:spPr>
          <a:xfrm>
            <a:off x="4678964" y="1996519"/>
            <a:ext cx="3500822" cy="1538605"/>
          </a:xfrm>
          <a:prstGeom prst="rect">
            <a:avLst/>
          </a:prstGeom>
          <a:noFill/>
        </p:spPr>
        <p:txBody>
          <a:bodyPr vert="horz"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60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04</a:t>
            </a:r>
            <a:endParaRPr lang="en-US" altLang="zh-CN" sz="6000" dirty="0">
              <a:solidFill>
                <a:schemeClr val="bg1"/>
              </a:solidFill>
              <a:latin typeface="印品黑体" panose="00000500000000000000" pitchFamily="2" charset="-122"/>
              <a:ea typeface="印品黑体" panose="00000500000000000000" pitchFamily="2" charset="-122"/>
              <a:sym typeface="Arial" panose="020B0604020202020204" pitchFamily="34" charset="0"/>
            </a:endParaRPr>
          </a:p>
          <a:p>
            <a:pPr algn="ctr">
              <a:defRPr/>
            </a:pPr>
            <a:r>
              <a:rPr lang="en-US" altLang="zh-CN" sz="40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SECTION</a:t>
            </a:r>
            <a:endParaRPr lang="zh-CN" altLang="en-US" sz="4000" dirty="0">
              <a:solidFill>
                <a:schemeClr val="bg1"/>
              </a:solidFill>
              <a:latin typeface="印品黑体" panose="00000500000000000000" pitchFamily="2" charset="-122"/>
              <a:ea typeface="印品黑体" panose="00000500000000000000" pitchFamily="2" charset="-122"/>
              <a:sym typeface="Arial" panose="020B0604020202020204" pitchFamily="34" charset="0"/>
            </a:endParaRPr>
          </a:p>
        </p:txBody>
      </p:sp>
      <p:pic>
        <p:nvPicPr>
          <p:cNvPr id="100" name="图片 99"/>
          <p:cNvPicPr/>
          <p:nvPr/>
        </p:nvPicPr>
        <p:blipFill>
          <a:blip r:embed="rId2"/>
          <a:stretch>
            <a:fillRect/>
          </a:stretch>
        </p:blipFill>
        <p:spPr>
          <a:xfrm>
            <a:off x="10115550" y="0"/>
            <a:ext cx="2743200" cy="762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55880"/>
            <a:ext cx="12858750" cy="727392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/>
          </a:p>
        </p:txBody>
      </p:sp>
      <p:sp>
        <p:nvSpPr>
          <p:cNvPr id="31" name="文本框 30"/>
          <p:cNvSpPr txBox="1"/>
          <p:nvPr/>
        </p:nvSpPr>
        <p:spPr>
          <a:xfrm>
            <a:off x="92710" y="15875"/>
            <a:ext cx="835279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8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Torque </a:t>
            </a:r>
            <a:r>
              <a:rPr lang="en-US" sz="28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C</a:t>
            </a:r>
            <a:r>
              <a:rPr sz="28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ontrol </a:t>
            </a:r>
            <a:r>
              <a:rPr lang="en-US" sz="28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DI/DO Setting</a:t>
            </a:r>
            <a:endParaRPr lang="en-US" sz="2800" dirty="0">
              <a:solidFill>
                <a:schemeClr val="bg1"/>
              </a:solidFill>
              <a:latin typeface="印品黑体" panose="00000500000000000000" pitchFamily="2" charset="-122"/>
              <a:ea typeface="印品黑体" panose="00000500000000000000" pitchFamily="2" charset="-122"/>
              <a:sym typeface="Arial" panose="020B0604020202020204" pitchFamily="34" charset="0"/>
            </a:endParaRPr>
          </a:p>
          <a:p>
            <a:r>
              <a:rPr lang="en-US" altLang="zh-CN" sz="2800" b="1" dirty="0">
                <a:sym typeface="+mn-ea"/>
              </a:rPr>
              <a:t>           </a:t>
            </a:r>
            <a:r>
              <a:rPr lang="en-US" altLang="zh-CN" sz="2800" dirty="0">
                <a:solidFill>
                  <a:srgbClr val="FFC000"/>
                </a:solidFill>
                <a:sym typeface="+mn-ea"/>
              </a:rPr>
              <a:t>——Related Parameters</a:t>
            </a:r>
            <a:endParaRPr lang="en-US" altLang="zh-CN" sz="2800" dirty="0">
              <a:solidFill>
                <a:srgbClr val="FFC000"/>
              </a:solidFill>
              <a:sym typeface="+mn-ea"/>
            </a:endParaRPr>
          </a:p>
        </p:txBody>
      </p:sp>
      <p:pic>
        <p:nvPicPr>
          <p:cNvPr id="100" name="图片 99"/>
          <p:cNvPicPr/>
          <p:nvPr/>
        </p:nvPicPr>
        <p:blipFill>
          <a:blip r:embed="rId1"/>
          <a:stretch>
            <a:fillRect/>
          </a:stretch>
        </p:blipFill>
        <p:spPr>
          <a:xfrm>
            <a:off x="10115550" y="-71755"/>
            <a:ext cx="2762250" cy="762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93345" y="737235"/>
            <a:ext cx="503682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/>
              <a:t>Torque mode related DI functions</a:t>
            </a:r>
            <a:endParaRPr lang="zh-CN" altLang="en-US" sz="2800"/>
          </a:p>
        </p:txBody>
      </p:sp>
      <p:sp>
        <p:nvSpPr>
          <p:cNvPr id="6" name="文本框 5"/>
          <p:cNvSpPr txBox="1"/>
          <p:nvPr/>
        </p:nvSpPr>
        <p:spPr>
          <a:xfrm>
            <a:off x="7335520" y="737235"/>
            <a:ext cx="527367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/>
              <a:t>Torque mode related D</a:t>
            </a:r>
            <a:r>
              <a:rPr lang="en-US" altLang="zh-CN" sz="2800"/>
              <a:t>O</a:t>
            </a:r>
            <a:r>
              <a:rPr lang="zh-CN" altLang="en-US" sz="2800"/>
              <a:t> functions</a:t>
            </a:r>
            <a:endParaRPr lang="zh-CN" altLang="en-US" sz="2800"/>
          </a:p>
        </p:txBody>
      </p:sp>
      <p:sp>
        <p:nvSpPr>
          <p:cNvPr id="7" name="文本框 6"/>
          <p:cNvSpPr txBox="1"/>
          <p:nvPr/>
        </p:nvSpPr>
        <p:spPr>
          <a:xfrm>
            <a:off x="165100" y="1170305"/>
            <a:ext cx="642620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/>
              <a:t>01-SON Servo enable</a:t>
            </a:r>
            <a:endParaRPr lang="zh-CN" altLang="en-US" sz="2400"/>
          </a:p>
          <a:p>
            <a:r>
              <a:rPr lang="zh-CN" altLang="en-US" sz="2400"/>
              <a:t>02-A-CLR fault and alarm clear</a:t>
            </a:r>
            <a:endParaRPr lang="zh-CN" altLang="en-US" sz="2400"/>
          </a:p>
          <a:p>
            <a:r>
              <a:rPr lang="zh-CN" altLang="en-US" sz="2400"/>
              <a:t>03-POT Forward drive prohibited</a:t>
            </a:r>
            <a:endParaRPr lang="zh-CN" altLang="en-US" sz="2400"/>
          </a:p>
          <a:p>
            <a:r>
              <a:rPr lang="zh-CN" altLang="en-US" sz="2400"/>
              <a:t>04-NOT Reverse drive prohibited</a:t>
            </a:r>
            <a:endParaRPr lang="zh-CN" altLang="en-US" sz="2400"/>
          </a:p>
          <a:p>
            <a:r>
              <a:rPr lang="zh-CN" altLang="en-US" sz="2400"/>
              <a:t>07-C-SIGN instruction inversion</a:t>
            </a:r>
            <a:endParaRPr lang="zh-CN" altLang="en-US" sz="2400"/>
          </a:p>
          <a:p>
            <a:r>
              <a:rPr lang="zh-CN" altLang="en-US" sz="2400"/>
              <a:t>08-E-STOP Emergency stop</a:t>
            </a:r>
            <a:endParaRPr lang="zh-CN" altLang="en-US" sz="2400"/>
          </a:p>
        </p:txBody>
      </p:sp>
      <p:sp>
        <p:nvSpPr>
          <p:cNvPr id="8" name="文本框 7"/>
          <p:cNvSpPr txBox="1"/>
          <p:nvPr/>
        </p:nvSpPr>
        <p:spPr>
          <a:xfrm>
            <a:off x="7357745" y="1170305"/>
            <a:ext cx="642620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/>
              <a:t>129-RDY Servo ready</a:t>
            </a:r>
            <a:endParaRPr lang="zh-CN" altLang="en-US" sz="2400"/>
          </a:p>
          <a:p>
            <a:r>
              <a:rPr lang="zh-CN" altLang="en-US" sz="2400"/>
              <a:t>130-ALM fault signal</a:t>
            </a:r>
            <a:endParaRPr lang="zh-CN" altLang="en-US" sz="2400"/>
          </a:p>
          <a:p>
            <a:r>
              <a:rPr lang="zh-CN" altLang="en-US" sz="2400"/>
              <a:t>131-WARM warning signal</a:t>
            </a:r>
            <a:endParaRPr lang="zh-CN" altLang="en-US" sz="2400"/>
          </a:p>
          <a:p>
            <a:r>
              <a:rPr lang="zh-CN" altLang="en-US" sz="2400"/>
              <a:t>132-TGON Rotation Detection</a:t>
            </a:r>
            <a:endParaRPr lang="zh-CN" altLang="en-US" sz="2400"/>
          </a:p>
          <a:p>
            <a:r>
              <a:rPr lang="zh-CN" altLang="en-US" sz="2400" b="1">
                <a:solidFill>
                  <a:srgbClr val="C00000"/>
                </a:solidFill>
              </a:rPr>
              <a:t>138-T-COIN Torque reached</a:t>
            </a:r>
            <a:endParaRPr lang="zh-CN" altLang="en-US" sz="2400" b="1">
              <a:solidFill>
                <a:srgbClr val="C00000"/>
              </a:solidFill>
            </a:endParaRPr>
          </a:p>
          <a:p>
            <a:r>
              <a:rPr lang="zh-CN" altLang="en-US" sz="2400"/>
              <a:t>139-T-LIMIT Torque limiting</a:t>
            </a:r>
            <a:endParaRPr lang="zh-CN" altLang="en-US" sz="240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" y="3475990"/>
            <a:ext cx="11994515" cy="37414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4765" y="-71755"/>
            <a:ext cx="12858750" cy="727392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/>
          </a:p>
        </p:txBody>
      </p:sp>
      <p:sp>
        <p:nvSpPr>
          <p:cNvPr id="31" name="文本框 30"/>
          <p:cNvSpPr txBox="1"/>
          <p:nvPr/>
        </p:nvSpPr>
        <p:spPr>
          <a:xfrm>
            <a:off x="92710" y="15875"/>
            <a:ext cx="835279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8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Torque </a:t>
            </a:r>
            <a:r>
              <a:rPr lang="en-US" sz="28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C</a:t>
            </a:r>
            <a:r>
              <a:rPr sz="28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ontrol </a:t>
            </a:r>
            <a:r>
              <a:rPr lang="en-US" sz="28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DI/DO Setting</a:t>
            </a:r>
            <a:endParaRPr lang="en-US" sz="2800" dirty="0">
              <a:solidFill>
                <a:schemeClr val="bg1"/>
              </a:solidFill>
              <a:latin typeface="印品黑体" panose="00000500000000000000" pitchFamily="2" charset="-122"/>
              <a:ea typeface="印品黑体" panose="00000500000000000000" pitchFamily="2" charset="-122"/>
              <a:sym typeface="Arial" panose="020B0604020202020204" pitchFamily="34" charset="0"/>
            </a:endParaRPr>
          </a:p>
          <a:p>
            <a:r>
              <a:rPr lang="en-US" altLang="zh-CN" sz="2800" b="1" dirty="0">
                <a:sym typeface="+mn-ea"/>
              </a:rPr>
              <a:t>           </a:t>
            </a:r>
            <a:r>
              <a:rPr lang="en-US" altLang="zh-CN" sz="2800" dirty="0">
                <a:solidFill>
                  <a:srgbClr val="FFC000"/>
                </a:solidFill>
                <a:sym typeface="+mn-ea"/>
              </a:rPr>
              <a:t>——T-COIN T</a:t>
            </a:r>
            <a:r>
              <a:rPr lang="en-US" altLang="zh-CN" sz="2800" dirty="0">
                <a:solidFill>
                  <a:srgbClr val="FFC000"/>
                </a:solidFill>
                <a:sym typeface="+mn-ea"/>
              </a:rPr>
              <a:t>orque Reached</a:t>
            </a:r>
            <a:endParaRPr lang="en-US" altLang="zh-CN" sz="2800" dirty="0">
              <a:solidFill>
                <a:srgbClr val="FFC000"/>
              </a:solidFill>
              <a:sym typeface="+mn-ea"/>
            </a:endParaRPr>
          </a:p>
        </p:txBody>
      </p:sp>
      <p:pic>
        <p:nvPicPr>
          <p:cNvPr id="100" name="图片 99"/>
          <p:cNvPicPr/>
          <p:nvPr/>
        </p:nvPicPr>
        <p:blipFill>
          <a:blip r:embed="rId1"/>
          <a:stretch>
            <a:fillRect/>
          </a:stretch>
        </p:blipFill>
        <p:spPr>
          <a:xfrm>
            <a:off x="10115550" y="-71755"/>
            <a:ext cx="2762250" cy="762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7035" y="1023620"/>
            <a:ext cx="8106410" cy="401447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4765" y="5199380"/>
            <a:ext cx="1285557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/>
              <a:t>If set P5-20 as 100%, set </a:t>
            </a:r>
            <a:r>
              <a:rPr lang="zh-CN" altLang="en-US" sz="2400"/>
              <a:t>P5-21 </a:t>
            </a:r>
            <a:r>
              <a:rPr lang="en-US" altLang="zh-CN" sz="2400"/>
              <a:t>as</a:t>
            </a:r>
            <a:r>
              <a:rPr lang="zh-CN" altLang="en-US" sz="2400"/>
              <a:t> 10%</a:t>
            </a:r>
            <a:r>
              <a:rPr lang="en-US" altLang="zh-CN" sz="2400"/>
              <a:t>, t</a:t>
            </a:r>
            <a:r>
              <a:rPr lang="zh-CN" altLang="en-US" sz="2400"/>
              <a:t>hen: </a:t>
            </a:r>
            <a:endParaRPr lang="zh-CN" altLang="en-US" sz="2400"/>
          </a:p>
          <a:p>
            <a:r>
              <a:rPr lang="zh-CN" altLang="en-US" sz="2400"/>
              <a:t>1. When the actual torque</a:t>
            </a:r>
            <a:r>
              <a:rPr lang="en-US" altLang="zh-CN" sz="2400"/>
              <a:t> &gt; </a:t>
            </a:r>
            <a:r>
              <a:rPr lang="zh-CN" altLang="en-US" sz="2400"/>
              <a:t>100+10=110%, the torque arrival signal</a:t>
            </a:r>
            <a:r>
              <a:rPr lang="en-US" altLang="zh-CN" sz="2400"/>
              <a:t> is output.</a:t>
            </a:r>
            <a:endParaRPr lang="zh-CN" altLang="en-US" sz="2400"/>
          </a:p>
          <a:p>
            <a:r>
              <a:rPr lang="zh-CN" altLang="en-US" sz="2400"/>
              <a:t>2. When the actual torque</a:t>
            </a:r>
            <a:r>
              <a:rPr lang="en-US" altLang="zh-CN" sz="2400"/>
              <a:t> &lt; </a:t>
            </a:r>
            <a:r>
              <a:rPr lang="zh-CN" altLang="en-US" sz="2400"/>
              <a:t>100-10=90%, </a:t>
            </a:r>
            <a:r>
              <a:rPr lang="zh-CN" altLang="en-US" sz="2400">
                <a:sym typeface="+mn-ea"/>
              </a:rPr>
              <a:t>the torque arrival signal</a:t>
            </a:r>
            <a:r>
              <a:rPr lang="en-US" altLang="zh-CN" sz="2400">
                <a:sym typeface="+mn-ea"/>
              </a:rPr>
              <a:t> is not output.</a:t>
            </a:r>
            <a:endParaRPr lang="zh-CN" altLang="en-US" sz="2400"/>
          </a:p>
          <a:p>
            <a:r>
              <a:rPr lang="zh-CN" altLang="en-US" sz="2400"/>
              <a:t>3. When the actual torque </a:t>
            </a:r>
            <a:r>
              <a:rPr lang="en-US" altLang="zh-CN" sz="2400"/>
              <a:t>between </a:t>
            </a:r>
            <a:r>
              <a:rPr lang="zh-CN" altLang="en-US" sz="2400"/>
              <a:t>90% and 110%, the torque arrival signal does not change.</a:t>
            </a:r>
            <a:endParaRPr lang="zh-CN" altLang="en-US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2384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23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430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4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2" name="Freeform 6"/>
          <p:cNvSpPr/>
          <p:nvPr/>
        </p:nvSpPr>
        <p:spPr bwMode="auto">
          <a:xfrm flipH="1">
            <a:off x="7948295" y="189433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2384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23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3" name="Freeform 7"/>
          <p:cNvSpPr/>
          <p:nvPr/>
        </p:nvSpPr>
        <p:spPr bwMode="auto">
          <a:xfrm flipH="1">
            <a:off x="7941310" y="188798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430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4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4871720" y="2447925"/>
            <a:ext cx="304292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altLang="zh-CN" sz="5400" dirty="0">
                <a:latin typeface="楷体" panose="02010609060101010101" charset="-122"/>
                <a:ea typeface="楷体" panose="02010609060101010101" charset="-122"/>
                <a:cs typeface="Arial" panose="020B0604020202020204" pitchFamily="34" charset="0"/>
                <a:sym typeface="+mn-ea"/>
              </a:rPr>
              <a:t>Thank You </a:t>
            </a:r>
            <a:endParaRPr lang="en-US" altLang="zh-CN" sz="5400" dirty="0">
              <a:latin typeface="楷体" panose="02010609060101010101" charset="-122"/>
              <a:ea typeface="楷体" panose="02010609060101010101" charset="-122"/>
              <a:cs typeface="Arial" panose="020B0604020202020204" pitchFamily="34" charset="0"/>
              <a:sym typeface="+mn-ea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4685031" y="5298440"/>
            <a:ext cx="3488055" cy="920750"/>
            <a:chOff x="7493" y="6649"/>
            <a:chExt cx="5493" cy="1450"/>
          </a:xfrm>
        </p:grpSpPr>
        <p:sp>
          <p:nvSpPr>
            <p:cNvPr id="20" name="Rectangle 38"/>
            <p:cNvSpPr txBox="1">
              <a:spLocks noChangeArrowheads="1"/>
            </p:cNvSpPr>
            <p:nvPr/>
          </p:nvSpPr>
          <p:spPr bwMode="auto">
            <a:xfrm>
              <a:off x="8278" y="6649"/>
              <a:ext cx="4708" cy="90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l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rgbClr val="FFFFFF"/>
            </a:effectRef>
            <a:fontRef idx="minor">
              <a:srgbClr val="FFFFFF"/>
            </a:fontRef>
          </p:style>
          <p:txBody>
            <a:bodyPr vert="horz" wrap="square" lIns="0" tIns="0" rIns="0" bIns="172800" numCol="1" anchor="ctr" anchorCtr="0" compatLnSpc="1"/>
            <a:lstStyle/>
            <a:p>
              <a:pPr lvl="0"/>
              <a:r>
                <a:rPr lang="en-US" altLang="zh-CN" sz="24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楷体" panose="02010609060101010101" charset="-122"/>
                  <a:ea typeface="楷体" panose="02010609060101010101" charset="-122"/>
                </a:rPr>
                <a:t>www.we-con.com.cn</a:t>
              </a:r>
              <a:endParaRPr lang="en-US" altLang="zh-CN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21" name="Rectangle 38"/>
            <p:cNvSpPr txBox="1">
              <a:spLocks noChangeArrowheads="1"/>
            </p:cNvSpPr>
            <p:nvPr/>
          </p:nvSpPr>
          <p:spPr bwMode="auto">
            <a:xfrm>
              <a:off x="8278" y="7508"/>
              <a:ext cx="2885" cy="591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rgbClr val="FFFFFF"/>
            </a:effectRef>
            <a:fontRef idx="minor">
              <a:srgbClr val="FFFFFF"/>
            </a:fontRef>
          </p:style>
          <p:txBody>
            <a:bodyPr vert="horz" wrap="square" lIns="0" tIns="0" rIns="0" bIns="172800" numCol="1" anchor="ctr" anchorCtr="0" compatLnSpc="1"/>
            <a:lstStyle/>
            <a:p>
              <a:pPr lvl="0"/>
              <a:r>
                <a:rPr lang="en-US" altLang="zh-CN" sz="2000" dirty="0">
                  <a:solidFill>
                    <a:schemeClr val="tx1"/>
                  </a:solidFill>
                  <a:latin typeface="楷体" panose="02010609060101010101" charset="-122"/>
                  <a:ea typeface="楷体" panose="02010609060101010101" charset="-122"/>
                </a:rPr>
                <a:t>400 799 8189</a:t>
              </a:r>
              <a:endPara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+mj-cs"/>
              </a:endParaRPr>
            </a:p>
          </p:txBody>
        </p:sp>
        <p:pic>
          <p:nvPicPr>
            <p:cNvPr id="4" name="图形 6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7565" y="7395"/>
              <a:ext cx="477" cy="477"/>
            </a:xfrm>
            <a:prstGeom prst="rect">
              <a:avLst/>
            </a:prstGeom>
          </p:spPr>
        </p:pic>
        <p:pic>
          <p:nvPicPr>
            <p:cNvPr id="9" name="图形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493" y="6649"/>
              <a:ext cx="549" cy="549"/>
            </a:xfrm>
            <a:prstGeom prst="rect">
              <a:avLst/>
            </a:prstGeom>
          </p:spPr>
        </p:pic>
      </p:grpSp>
      <p:pic>
        <p:nvPicPr>
          <p:cNvPr id="10" name="图片 9" descr="公众号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4075" y="3860800"/>
            <a:ext cx="977265" cy="97726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125980" y="3400425"/>
            <a:ext cx="894842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b="1">
                <a:solidFill>
                  <a:srgbClr val="FF0000"/>
                </a:solidFill>
              </a:rPr>
              <a:t>Training material</a:t>
            </a:r>
            <a:r>
              <a:rPr lang="en-US" altLang="zh-CN" sz="2800">
                <a:solidFill>
                  <a:schemeClr val="tx1"/>
                </a:solidFill>
              </a:rPr>
              <a:t>: </a:t>
            </a:r>
            <a:r>
              <a:rPr lang="zh-CN" altLang="en-US" sz="2800">
                <a:solidFill>
                  <a:schemeClr val="tx1"/>
                </a:solidFill>
              </a:rPr>
              <a:t>https://forms.gle/5B3eLzyozYnUdtMW8</a:t>
            </a:r>
            <a:endParaRPr lang="zh-CN" altLang="en-US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2" grpId="0" bldLvl="0" animBg="1"/>
      <p:bldP spid="3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8071561" cy="4596949"/>
          </a:xfrm>
          <a:custGeom>
            <a:avLst/>
            <a:gdLst>
              <a:gd name="T0" fmla="*/ 2665 w 2665"/>
              <a:gd name="T1" fmla="*/ 0 h 1127"/>
              <a:gd name="T2" fmla="*/ 0 w 2665"/>
              <a:gd name="T3" fmla="*/ 0 h 1127"/>
              <a:gd name="T4" fmla="*/ 652 w 2665"/>
              <a:gd name="T5" fmla="*/ 1127 h 1127"/>
              <a:gd name="T6" fmla="*/ 2665 w 2665"/>
              <a:gd name="T7" fmla="*/ 0 h 1127"/>
              <a:gd name="connsiteX0" fmla="*/ 10000 w 10000"/>
              <a:gd name="connsiteY0" fmla="*/ 0 h 13164"/>
              <a:gd name="connsiteX1" fmla="*/ 0 w 10000"/>
              <a:gd name="connsiteY1" fmla="*/ 0 h 13164"/>
              <a:gd name="connsiteX2" fmla="*/ 16 w 10000"/>
              <a:gd name="connsiteY2" fmla="*/ 13164 h 13164"/>
              <a:gd name="connsiteX3" fmla="*/ 10000 w 10000"/>
              <a:gd name="connsiteY3" fmla="*/ 0 h 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3164">
                <a:moveTo>
                  <a:pt x="10000" y="0"/>
                </a:moveTo>
                <a:lnTo>
                  <a:pt x="0" y="0"/>
                </a:lnTo>
                <a:cubicBezTo>
                  <a:pt x="5" y="4388"/>
                  <a:pt x="11" y="8776"/>
                  <a:pt x="16" y="13164"/>
                </a:cubicBezTo>
                <a:lnTo>
                  <a:pt x="1000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1" name="MH_Number_1"/>
          <p:cNvSpPr/>
          <p:nvPr>
            <p:custDataLst>
              <p:tags r:id="rId1"/>
            </p:custDataLst>
          </p:nvPr>
        </p:nvSpPr>
        <p:spPr>
          <a:xfrm>
            <a:off x="6407656" y="2279489"/>
            <a:ext cx="379667" cy="37966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2110" b="1" dirty="0">
              <a:solidFill>
                <a:schemeClr val="bg1"/>
              </a:solidFill>
              <a:latin typeface="印品黑体" panose="00000500000000000000" pitchFamily="2" charset="-122"/>
              <a:ea typeface="印品黑体" panose="00000500000000000000" pitchFamily="2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2" name="MH_Entry_1"/>
          <p:cNvSpPr/>
          <p:nvPr>
            <p:custDataLst>
              <p:tags r:id="rId2"/>
            </p:custDataLst>
          </p:nvPr>
        </p:nvSpPr>
        <p:spPr>
          <a:xfrm>
            <a:off x="6881495" y="2322830"/>
            <a:ext cx="6045835" cy="368935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r>
              <a:rPr sz="2400" dirty="0">
                <a:solidFill>
                  <a:schemeClr val="tx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Introduction to Torque Mode</a:t>
            </a:r>
            <a:endParaRPr sz="2400" dirty="0">
              <a:solidFill>
                <a:schemeClr val="tx1"/>
              </a:solidFill>
              <a:latin typeface="印品黑体" panose="00000500000000000000" pitchFamily="2" charset="-122"/>
              <a:ea typeface="印品黑体" panose="00000500000000000000" pitchFamily="2" charset="-122"/>
              <a:sym typeface="Arial" panose="020B0604020202020204" pitchFamily="34" charset="0"/>
            </a:endParaRPr>
          </a:p>
        </p:txBody>
      </p:sp>
      <p:sp>
        <p:nvSpPr>
          <p:cNvPr id="13" name="MH_Number_2"/>
          <p:cNvSpPr/>
          <p:nvPr>
            <p:custDataLst>
              <p:tags r:id="rId3"/>
            </p:custDataLst>
          </p:nvPr>
        </p:nvSpPr>
        <p:spPr>
          <a:xfrm>
            <a:off x="6407656" y="3172878"/>
            <a:ext cx="379667" cy="379667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zh-CN" altLang="en-US" sz="2110" b="1" dirty="0">
              <a:solidFill>
                <a:schemeClr val="bg1"/>
              </a:solidFill>
              <a:latin typeface="印品黑体" panose="00000500000000000000" pitchFamily="2" charset="-122"/>
              <a:ea typeface="印品黑体" panose="00000500000000000000" pitchFamily="2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4" name="MH_Entry_2"/>
          <p:cNvSpPr/>
          <p:nvPr>
            <p:custDataLst>
              <p:tags r:id="rId4"/>
            </p:custDataLst>
          </p:nvPr>
        </p:nvSpPr>
        <p:spPr>
          <a:xfrm>
            <a:off x="6881495" y="3215005"/>
            <a:ext cx="4900295" cy="368935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/>
            <a:r>
              <a:rPr lang="en-US" altLang="zh-CN" sz="2400" dirty="0">
                <a:solidFill>
                  <a:schemeClr val="tx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Internal Torque Command Input</a:t>
            </a:r>
            <a:endParaRPr lang="en-US" altLang="zh-CN" sz="2400" dirty="0">
              <a:solidFill>
                <a:schemeClr val="tx1"/>
              </a:solidFill>
              <a:latin typeface="印品黑体" panose="00000500000000000000" pitchFamily="2" charset="-122"/>
              <a:ea typeface="印品黑体" panose="00000500000000000000" pitchFamily="2" charset="-122"/>
              <a:sym typeface="Arial" panose="020B0604020202020204" pitchFamily="34" charset="0"/>
            </a:endParaRPr>
          </a:p>
        </p:txBody>
      </p:sp>
      <p:sp>
        <p:nvSpPr>
          <p:cNvPr id="15" name="MH_Number_3"/>
          <p:cNvSpPr/>
          <p:nvPr>
            <p:custDataLst>
              <p:tags r:id="rId5"/>
            </p:custDataLst>
          </p:nvPr>
        </p:nvSpPr>
        <p:spPr>
          <a:xfrm>
            <a:off x="6407656" y="4066267"/>
            <a:ext cx="379667" cy="379667"/>
          </a:xfrm>
          <a:prstGeom prst="ellipse">
            <a:avLst/>
          </a:prstGeom>
          <a:solidFill>
            <a:schemeClr val="accent3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endParaRPr lang="zh-CN" altLang="en-US" sz="2110" b="1" dirty="0">
              <a:solidFill>
                <a:schemeClr val="bg1"/>
              </a:solidFill>
              <a:latin typeface="印品黑体" panose="00000500000000000000" pitchFamily="2" charset="-122"/>
              <a:ea typeface="印品黑体" panose="00000500000000000000" pitchFamily="2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0" name="MH_Others_2"/>
          <p:cNvSpPr txBox="1"/>
          <p:nvPr>
            <p:custDataLst>
              <p:tags r:id="rId6"/>
            </p:custDataLst>
          </p:nvPr>
        </p:nvSpPr>
        <p:spPr>
          <a:xfrm>
            <a:off x="3411220" y="3419475"/>
            <a:ext cx="3108325" cy="830580"/>
          </a:xfrm>
          <a:prstGeom prst="rect">
            <a:avLst/>
          </a:prstGeom>
          <a:noFill/>
        </p:spPr>
        <p:txBody>
          <a:bodyPr vert="horz"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solidFill>
                  <a:schemeClr val="bg1">
                    <a:lumMod val="65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CONTENTS</a:t>
            </a:r>
            <a:endParaRPr lang="en-US" altLang="zh-CN" sz="5400" b="1" dirty="0">
              <a:solidFill>
                <a:schemeClr val="bg1">
                  <a:lumMod val="65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  <a:sym typeface="Arial" panose="020B0604020202020204" pitchFamily="34" charset="0"/>
            </a:endParaRPr>
          </a:p>
        </p:txBody>
      </p:sp>
      <p:sp>
        <p:nvSpPr>
          <p:cNvPr id="21" name="MH_Entry_3"/>
          <p:cNvSpPr/>
          <p:nvPr>
            <p:custDataLst>
              <p:tags r:id="rId7"/>
            </p:custDataLst>
          </p:nvPr>
        </p:nvSpPr>
        <p:spPr>
          <a:xfrm>
            <a:off x="6875780" y="4056698"/>
            <a:ext cx="4457700" cy="388620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/>
            <a:r>
              <a:rPr sz="2530" dirty="0">
                <a:solidFill>
                  <a:schemeClr val="tx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Analog </a:t>
            </a:r>
            <a:r>
              <a:rPr lang="en-US" sz="2530" dirty="0">
                <a:solidFill>
                  <a:schemeClr val="tx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T</a:t>
            </a:r>
            <a:r>
              <a:rPr sz="2530" dirty="0">
                <a:solidFill>
                  <a:schemeClr val="tx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orque </a:t>
            </a:r>
            <a:r>
              <a:rPr lang="en-US" sz="2530" dirty="0">
                <a:solidFill>
                  <a:schemeClr val="tx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C</a:t>
            </a:r>
            <a:r>
              <a:rPr sz="2530" dirty="0">
                <a:solidFill>
                  <a:schemeClr val="tx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ommand </a:t>
            </a:r>
            <a:r>
              <a:rPr lang="en-US" sz="2530" dirty="0">
                <a:solidFill>
                  <a:schemeClr val="tx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I</a:t>
            </a:r>
            <a:r>
              <a:rPr sz="2530" dirty="0">
                <a:solidFill>
                  <a:schemeClr val="tx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nput</a:t>
            </a:r>
            <a:endParaRPr sz="2530" dirty="0">
              <a:solidFill>
                <a:schemeClr val="tx1"/>
              </a:solidFill>
              <a:latin typeface="印品黑体" panose="00000500000000000000" pitchFamily="2" charset="-122"/>
              <a:ea typeface="印品黑体" panose="00000500000000000000" pitchFamily="2" charset="-122"/>
              <a:sym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62025" y="4250055"/>
            <a:ext cx="2933700" cy="2477770"/>
          </a:xfrm>
          <a:prstGeom prst="rect">
            <a:avLst/>
          </a:prstGeom>
        </p:spPr>
      </p:pic>
      <p:sp>
        <p:nvSpPr>
          <p:cNvPr id="3" name="MH_Number_3"/>
          <p:cNvSpPr/>
          <p:nvPr>
            <p:custDataLst>
              <p:tags r:id="rId9"/>
            </p:custDataLst>
          </p:nvPr>
        </p:nvSpPr>
        <p:spPr>
          <a:xfrm>
            <a:off x="6413371" y="4927962"/>
            <a:ext cx="379667" cy="379667"/>
          </a:xfrm>
          <a:prstGeom prst="ellipse">
            <a:avLst/>
          </a:prstGeom>
          <a:solidFill>
            <a:schemeClr val="accent3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p>
            <a:pPr algn="ctr"/>
            <a:r>
              <a:rPr lang="en-US" altLang="zh-CN" sz="2110" b="1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endParaRPr lang="zh-CN" altLang="en-US" sz="2110" b="1" dirty="0">
              <a:solidFill>
                <a:schemeClr val="bg1"/>
              </a:solidFill>
              <a:latin typeface="印品黑体" panose="00000500000000000000" pitchFamily="2" charset="-122"/>
              <a:ea typeface="印品黑体" panose="00000500000000000000" pitchFamily="2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" name="MH_Entry_3"/>
          <p:cNvSpPr/>
          <p:nvPr>
            <p:custDataLst>
              <p:tags r:id="rId10"/>
            </p:custDataLst>
          </p:nvPr>
        </p:nvSpPr>
        <p:spPr>
          <a:xfrm>
            <a:off x="6881495" y="4918393"/>
            <a:ext cx="5183505" cy="388620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p>
            <a:pPr lvl="0"/>
            <a:r>
              <a:rPr sz="2530" dirty="0">
                <a:solidFill>
                  <a:schemeClr val="tx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Torque </a:t>
            </a:r>
            <a:r>
              <a:rPr lang="en-US" sz="2530" dirty="0">
                <a:solidFill>
                  <a:schemeClr val="tx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C</a:t>
            </a:r>
            <a:r>
              <a:rPr sz="2530" dirty="0">
                <a:solidFill>
                  <a:schemeClr val="tx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ontrol </a:t>
            </a:r>
            <a:r>
              <a:rPr lang="en-US" sz="2530" dirty="0">
                <a:solidFill>
                  <a:schemeClr val="tx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DI/DO S</a:t>
            </a:r>
            <a:r>
              <a:rPr lang="en-US" sz="2530" dirty="0">
                <a:solidFill>
                  <a:schemeClr val="tx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etting</a:t>
            </a:r>
            <a:endParaRPr lang="en-US" sz="2530" dirty="0">
              <a:solidFill>
                <a:schemeClr val="tx1"/>
              </a:solidFill>
              <a:latin typeface="印品黑体" panose="00000500000000000000" pitchFamily="2" charset="-122"/>
              <a:ea typeface="印品黑体" panose="00000500000000000000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20" grpId="0"/>
      <p:bldP spid="21" grpId="0" bldLvl="0" animBg="1"/>
      <p:bldP spid="3" grpId="0" bldLvl="0" animBg="1"/>
      <p:bldP spid="4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12858750" cy="72326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-22225" y="4030345"/>
            <a:ext cx="12919710" cy="923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sz="60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Introduction to Torque Mode</a:t>
            </a:r>
            <a:endParaRPr lang="en-US" altLang="zh-CN" sz="6000" b="1" dirty="0">
              <a:solidFill>
                <a:schemeClr val="bg1"/>
              </a:solidFill>
              <a:latin typeface="印品黑体" panose="00000500000000000000" pitchFamily="2" charset="-122"/>
              <a:ea typeface="印品黑体" panose="00000500000000000000" pitchFamily="2" charset="-122"/>
              <a:sym typeface="Arial" panose="020B0604020202020204" pitchFamily="34" charset="0"/>
            </a:endParaRPr>
          </a:p>
        </p:txBody>
      </p:sp>
      <p:sp>
        <p:nvSpPr>
          <p:cNvPr id="111" name="MH_Others_2"/>
          <p:cNvSpPr txBox="1"/>
          <p:nvPr>
            <p:custDataLst>
              <p:tags r:id="rId1"/>
            </p:custDataLst>
          </p:nvPr>
        </p:nvSpPr>
        <p:spPr>
          <a:xfrm>
            <a:off x="4678964" y="1996519"/>
            <a:ext cx="3500822" cy="1538883"/>
          </a:xfrm>
          <a:prstGeom prst="rect">
            <a:avLst/>
          </a:prstGeom>
          <a:noFill/>
        </p:spPr>
        <p:txBody>
          <a:bodyPr vert="horz"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60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01</a:t>
            </a:r>
            <a:endParaRPr lang="en-US" altLang="zh-CN" sz="6000" dirty="0">
              <a:solidFill>
                <a:schemeClr val="bg1"/>
              </a:solidFill>
              <a:latin typeface="印品黑体" panose="00000500000000000000" pitchFamily="2" charset="-122"/>
              <a:ea typeface="印品黑体" panose="00000500000000000000" pitchFamily="2" charset="-122"/>
              <a:sym typeface="Arial" panose="020B0604020202020204" pitchFamily="34" charset="0"/>
            </a:endParaRPr>
          </a:p>
          <a:p>
            <a:pPr algn="ctr">
              <a:defRPr/>
            </a:pPr>
            <a:r>
              <a:rPr lang="en-US" altLang="zh-CN" sz="40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SECTION</a:t>
            </a:r>
            <a:endParaRPr lang="zh-CN" altLang="en-US" sz="4000" dirty="0">
              <a:solidFill>
                <a:schemeClr val="bg1"/>
              </a:solidFill>
              <a:latin typeface="印品黑体" panose="00000500000000000000" pitchFamily="2" charset="-122"/>
              <a:ea typeface="印品黑体" panose="00000500000000000000" pitchFamily="2" charset="-122"/>
              <a:sym typeface="Arial" panose="020B0604020202020204" pitchFamily="34" charset="0"/>
            </a:endParaRPr>
          </a:p>
        </p:txBody>
      </p:sp>
      <p:pic>
        <p:nvPicPr>
          <p:cNvPr id="100" name="图片 99"/>
          <p:cNvPicPr/>
          <p:nvPr/>
        </p:nvPicPr>
        <p:blipFill>
          <a:blip r:embed="rId2"/>
          <a:stretch>
            <a:fillRect/>
          </a:stretch>
        </p:blipFill>
        <p:spPr>
          <a:xfrm>
            <a:off x="10115550" y="0"/>
            <a:ext cx="2743200" cy="762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55880"/>
            <a:ext cx="12858750" cy="727392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/>
          </a:p>
        </p:txBody>
      </p:sp>
      <p:sp>
        <p:nvSpPr>
          <p:cNvPr id="31" name="文本框 30"/>
          <p:cNvSpPr txBox="1"/>
          <p:nvPr/>
        </p:nvSpPr>
        <p:spPr>
          <a:xfrm>
            <a:off x="92710" y="15875"/>
            <a:ext cx="835279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8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Introduction to Torque Mode</a:t>
            </a:r>
            <a:endParaRPr lang="en-US" altLang="zh-CN" sz="2800" b="1" dirty="0">
              <a:solidFill>
                <a:schemeClr val="bg1"/>
              </a:solidFill>
              <a:latin typeface="印品黑体" panose="00000500000000000000" pitchFamily="2" charset="-122"/>
              <a:ea typeface="印品黑体" panose="00000500000000000000" pitchFamily="2" charset="-122"/>
              <a:sym typeface="Arial" panose="020B0604020202020204" pitchFamily="34" charset="0"/>
            </a:endParaRPr>
          </a:p>
          <a:p>
            <a:r>
              <a:rPr lang="en-US" altLang="zh-CN" sz="2800" b="1" dirty="0"/>
              <a:t>           </a:t>
            </a:r>
            <a:r>
              <a:rPr lang="en-US" altLang="zh-CN" sz="2800" dirty="0">
                <a:solidFill>
                  <a:srgbClr val="FFC000"/>
                </a:solidFill>
              </a:rPr>
              <a:t>——Application</a:t>
            </a:r>
            <a:endParaRPr lang="en-US" altLang="zh-CN" sz="2800" dirty="0">
              <a:solidFill>
                <a:srgbClr val="FFC000"/>
              </a:solidFill>
            </a:endParaRPr>
          </a:p>
        </p:txBody>
      </p:sp>
      <p:pic>
        <p:nvPicPr>
          <p:cNvPr id="100" name="图片 99"/>
          <p:cNvPicPr/>
          <p:nvPr/>
        </p:nvPicPr>
        <p:blipFill>
          <a:blip r:embed="rId1"/>
          <a:stretch>
            <a:fillRect/>
          </a:stretch>
        </p:blipFill>
        <p:spPr>
          <a:xfrm>
            <a:off x="10115550" y="-71755"/>
            <a:ext cx="2762250" cy="762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134620" y="5473700"/>
            <a:ext cx="1256982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en-US" altLang="zh-CN" sz="2800" dirty="0"/>
              <a:t>There is a rewinding system that requires </a:t>
            </a:r>
            <a:r>
              <a:rPr lang="en-US" altLang="zh-CN" sz="2800" b="1" dirty="0">
                <a:solidFill>
                  <a:srgbClr val="C00000"/>
                </a:solidFill>
              </a:rPr>
              <a:t>the tension of the paper to remain unchanged</a:t>
            </a:r>
            <a:r>
              <a:rPr lang="en-US" altLang="zh-CN" sz="2800" dirty="0"/>
              <a:t> during rewinding. When the rewinding reaches 100 meters, the motor stops and the cutter moves to cut the paper.</a:t>
            </a:r>
            <a:endParaRPr lang="en-US" altLang="zh-CN" sz="2800" dirty="0"/>
          </a:p>
        </p:txBody>
      </p:sp>
      <p:pic>
        <p:nvPicPr>
          <p:cNvPr id="2" name="图片 1"/>
          <p:cNvPicPr/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397125" y="971550"/>
            <a:ext cx="8115935" cy="450024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55880"/>
            <a:ext cx="12858750" cy="727392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/>
          </a:p>
        </p:txBody>
      </p:sp>
      <p:sp>
        <p:nvSpPr>
          <p:cNvPr id="31" name="文本框 30"/>
          <p:cNvSpPr txBox="1"/>
          <p:nvPr/>
        </p:nvSpPr>
        <p:spPr>
          <a:xfrm>
            <a:off x="92710" y="15875"/>
            <a:ext cx="835279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8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Introduction to Torque Mode</a:t>
            </a:r>
            <a:endParaRPr lang="en-US" altLang="zh-CN" sz="2800" b="1" dirty="0">
              <a:solidFill>
                <a:schemeClr val="bg1"/>
              </a:solidFill>
              <a:latin typeface="印品黑体" panose="00000500000000000000" pitchFamily="2" charset="-122"/>
              <a:ea typeface="印品黑体" panose="00000500000000000000" pitchFamily="2" charset="-122"/>
              <a:sym typeface="Arial" panose="020B0604020202020204" pitchFamily="34" charset="0"/>
            </a:endParaRPr>
          </a:p>
          <a:p>
            <a:r>
              <a:rPr lang="en-US" altLang="zh-CN" sz="2800" b="1" dirty="0"/>
              <a:t>           </a:t>
            </a:r>
            <a:r>
              <a:rPr lang="en-US" altLang="zh-CN" sz="2800" dirty="0">
                <a:solidFill>
                  <a:srgbClr val="FFC000"/>
                </a:solidFill>
              </a:rPr>
              <a:t>——Principle</a:t>
            </a:r>
            <a:endParaRPr lang="en-US" altLang="zh-CN" sz="2800" dirty="0">
              <a:solidFill>
                <a:srgbClr val="FFC000"/>
              </a:solidFill>
            </a:endParaRPr>
          </a:p>
        </p:txBody>
      </p:sp>
      <p:pic>
        <p:nvPicPr>
          <p:cNvPr id="100" name="图片 99"/>
          <p:cNvPicPr/>
          <p:nvPr/>
        </p:nvPicPr>
        <p:blipFill>
          <a:blip r:embed="rId1"/>
          <a:stretch>
            <a:fillRect/>
          </a:stretch>
        </p:blipFill>
        <p:spPr>
          <a:xfrm>
            <a:off x="10115550" y="-71755"/>
            <a:ext cx="2762250" cy="762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166370" y="2752090"/>
            <a:ext cx="1256982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en-US" altLang="zh-CN" sz="2800" dirty="0"/>
              <a:t>The current of the servo motor has a linear relationship with the torque, so the control of the current can realize the control of the torque.</a:t>
            </a:r>
            <a:endParaRPr lang="en-US" altLang="zh-CN" sz="28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6990" y="3688080"/>
            <a:ext cx="10407015" cy="344614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30505" y="1045210"/>
            <a:ext cx="1238250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en-US" altLang="zh-CN" sz="2800" dirty="0">
                <a:sym typeface="+mn-ea"/>
              </a:rPr>
              <a:t>Torque control mode is used in applications that require </a:t>
            </a:r>
            <a:r>
              <a:rPr lang="en-US" altLang="zh-CN" sz="2800" b="1" dirty="0">
                <a:solidFill>
                  <a:srgbClr val="C00000"/>
                </a:solidFill>
                <a:sym typeface="+mn-ea"/>
              </a:rPr>
              <a:t>torque control</a:t>
            </a:r>
            <a:r>
              <a:rPr lang="en-US" altLang="zh-CN" sz="2800" dirty="0">
                <a:sym typeface="+mn-ea"/>
              </a:rPr>
              <a:t>, such as printing presses, winding machines, screw machines, and unwinding machines. The drive includes two command input modes: </a:t>
            </a:r>
            <a:r>
              <a:rPr lang="en-US" altLang="zh-CN" sz="2800" b="1" dirty="0">
                <a:solidFill>
                  <a:srgbClr val="C00000"/>
                </a:solidFill>
                <a:sym typeface="+mn-ea"/>
              </a:rPr>
              <a:t>analog input</a:t>
            </a:r>
            <a:r>
              <a:rPr lang="en-US" altLang="zh-CN" sz="2800" dirty="0">
                <a:sym typeface="+mn-ea"/>
              </a:rPr>
              <a:t> and </a:t>
            </a:r>
            <a:r>
              <a:rPr lang="en-US" altLang="zh-CN" sz="2800" b="1" dirty="0">
                <a:solidFill>
                  <a:srgbClr val="C00000"/>
                </a:solidFill>
                <a:sym typeface="+mn-ea"/>
              </a:rPr>
              <a:t>internal torque input</a:t>
            </a:r>
            <a:r>
              <a:rPr lang="en-US" altLang="zh-CN" sz="2800" dirty="0">
                <a:sym typeface="+mn-ea"/>
              </a:rPr>
              <a:t>. </a:t>
            </a:r>
            <a:endParaRPr lang="en-US" altLang="zh-CN" sz="2800" dirty="0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12858750" cy="72326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-22225" y="4030345"/>
            <a:ext cx="12919710" cy="923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/>
            <a:r>
              <a:rPr lang="en-US" altLang="zh-CN" sz="60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Internal Torque Command Input</a:t>
            </a:r>
            <a:endParaRPr lang="en-US" altLang="zh-CN" sz="6000" b="1" dirty="0">
              <a:solidFill>
                <a:schemeClr val="bg1"/>
              </a:solidFill>
              <a:latin typeface="印品黑体" panose="00000500000000000000" pitchFamily="2" charset="-122"/>
              <a:ea typeface="印品黑体" panose="00000500000000000000" pitchFamily="2" charset="-122"/>
              <a:sym typeface="Arial" panose="020B0604020202020204" pitchFamily="34" charset="0"/>
            </a:endParaRPr>
          </a:p>
        </p:txBody>
      </p:sp>
      <p:sp>
        <p:nvSpPr>
          <p:cNvPr id="111" name="MH_Others_2"/>
          <p:cNvSpPr txBox="1"/>
          <p:nvPr>
            <p:custDataLst>
              <p:tags r:id="rId1"/>
            </p:custDataLst>
          </p:nvPr>
        </p:nvSpPr>
        <p:spPr>
          <a:xfrm>
            <a:off x="4678964" y="1996519"/>
            <a:ext cx="3500822" cy="1538605"/>
          </a:xfrm>
          <a:prstGeom prst="rect">
            <a:avLst/>
          </a:prstGeom>
          <a:noFill/>
        </p:spPr>
        <p:txBody>
          <a:bodyPr vert="horz"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60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02</a:t>
            </a:r>
            <a:endParaRPr lang="en-US" altLang="zh-CN" sz="6000" dirty="0">
              <a:solidFill>
                <a:schemeClr val="bg1"/>
              </a:solidFill>
              <a:latin typeface="印品黑体" panose="00000500000000000000" pitchFamily="2" charset="-122"/>
              <a:ea typeface="印品黑体" panose="00000500000000000000" pitchFamily="2" charset="-122"/>
              <a:sym typeface="Arial" panose="020B0604020202020204" pitchFamily="34" charset="0"/>
            </a:endParaRPr>
          </a:p>
          <a:p>
            <a:pPr algn="ctr">
              <a:defRPr/>
            </a:pPr>
            <a:r>
              <a:rPr lang="en-US" altLang="zh-CN" sz="40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SECTION</a:t>
            </a:r>
            <a:endParaRPr lang="zh-CN" altLang="en-US" sz="4000" dirty="0">
              <a:solidFill>
                <a:schemeClr val="bg1"/>
              </a:solidFill>
              <a:latin typeface="印品黑体" panose="00000500000000000000" pitchFamily="2" charset="-122"/>
              <a:ea typeface="印品黑体" panose="00000500000000000000" pitchFamily="2" charset="-122"/>
              <a:sym typeface="Arial" panose="020B0604020202020204" pitchFamily="34" charset="0"/>
            </a:endParaRPr>
          </a:p>
        </p:txBody>
      </p:sp>
      <p:pic>
        <p:nvPicPr>
          <p:cNvPr id="100" name="图片 99"/>
          <p:cNvPicPr/>
          <p:nvPr/>
        </p:nvPicPr>
        <p:blipFill>
          <a:blip r:embed="rId2"/>
          <a:stretch>
            <a:fillRect/>
          </a:stretch>
        </p:blipFill>
        <p:spPr>
          <a:xfrm>
            <a:off x="10115550" y="0"/>
            <a:ext cx="2743200" cy="762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55880"/>
            <a:ext cx="12858750" cy="727392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/>
          </a:p>
        </p:txBody>
      </p:sp>
      <p:sp>
        <p:nvSpPr>
          <p:cNvPr id="31" name="文本框 30"/>
          <p:cNvSpPr txBox="1"/>
          <p:nvPr/>
        </p:nvSpPr>
        <p:spPr>
          <a:xfrm>
            <a:off x="93345" y="0"/>
            <a:ext cx="835279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altLang="zh-CN" sz="28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Internal Torque Command Input</a:t>
            </a:r>
            <a:endParaRPr lang="en-US" altLang="zh-CN" sz="2800" dirty="0">
              <a:solidFill>
                <a:schemeClr val="bg1"/>
              </a:solidFill>
              <a:latin typeface="印品黑体" panose="00000500000000000000" pitchFamily="2" charset="-122"/>
              <a:ea typeface="印品黑体" panose="00000500000000000000" pitchFamily="2" charset="-122"/>
              <a:sym typeface="Arial" panose="020B0604020202020204" pitchFamily="34" charset="0"/>
            </a:endParaRPr>
          </a:p>
          <a:p>
            <a:pPr lvl="0" algn="l"/>
            <a:r>
              <a:rPr lang="en-US" altLang="zh-CN" sz="2800" b="1" dirty="0">
                <a:sym typeface="+mn-ea"/>
              </a:rPr>
              <a:t>           </a:t>
            </a:r>
            <a:r>
              <a:rPr lang="en-US" altLang="zh-CN" sz="2800" dirty="0">
                <a:solidFill>
                  <a:srgbClr val="FFC000"/>
                </a:solidFill>
                <a:sym typeface="+mn-ea"/>
              </a:rPr>
              <a:t>——Parameters Setting</a:t>
            </a:r>
            <a:endParaRPr lang="en-US" altLang="zh-CN" sz="2800" dirty="0">
              <a:solidFill>
                <a:srgbClr val="FFC000"/>
              </a:solidFill>
            </a:endParaRPr>
          </a:p>
        </p:txBody>
      </p:sp>
      <p:pic>
        <p:nvPicPr>
          <p:cNvPr id="100" name="图片 99"/>
          <p:cNvPicPr/>
          <p:nvPr/>
        </p:nvPicPr>
        <p:blipFill>
          <a:blip r:embed="rId1"/>
          <a:stretch>
            <a:fillRect/>
          </a:stretch>
        </p:blipFill>
        <p:spPr>
          <a:xfrm>
            <a:off x="10115550" y="-71755"/>
            <a:ext cx="2762250" cy="762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" y="1096645"/>
            <a:ext cx="12619355" cy="294576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90" y="4185920"/>
            <a:ext cx="12620625" cy="150431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0" y="5833745"/>
            <a:ext cx="12619990" cy="11182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55880"/>
            <a:ext cx="12858750" cy="727392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 dirty="0"/>
          </a:p>
        </p:txBody>
      </p:sp>
      <p:sp>
        <p:nvSpPr>
          <p:cNvPr id="31" name="文本框 30"/>
          <p:cNvSpPr txBox="1"/>
          <p:nvPr/>
        </p:nvSpPr>
        <p:spPr>
          <a:xfrm>
            <a:off x="93345" y="0"/>
            <a:ext cx="835279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altLang="zh-CN" sz="28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Internal Torque Command Input</a:t>
            </a:r>
            <a:endParaRPr lang="en-US" altLang="zh-CN" sz="2800" dirty="0">
              <a:solidFill>
                <a:schemeClr val="bg1"/>
              </a:solidFill>
              <a:latin typeface="印品黑体" panose="00000500000000000000" pitchFamily="2" charset="-122"/>
              <a:ea typeface="印品黑体" panose="00000500000000000000" pitchFamily="2" charset="-122"/>
              <a:sym typeface="Arial" panose="020B0604020202020204" pitchFamily="34" charset="0"/>
            </a:endParaRPr>
          </a:p>
          <a:p>
            <a:pPr lvl="0" algn="l"/>
            <a:r>
              <a:rPr lang="en-US" altLang="zh-CN" sz="2800" b="1" dirty="0">
                <a:sym typeface="+mn-ea"/>
              </a:rPr>
              <a:t>           </a:t>
            </a:r>
            <a:r>
              <a:rPr lang="en-US" altLang="zh-CN" sz="2800" dirty="0">
                <a:solidFill>
                  <a:srgbClr val="FFC000"/>
                </a:solidFill>
                <a:sym typeface="+mn-ea"/>
              </a:rPr>
              <a:t>——Parameters Setting</a:t>
            </a:r>
            <a:endParaRPr lang="en-US" altLang="zh-CN" sz="2800" dirty="0">
              <a:solidFill>
                <a:srgbClr val="FFC000"/>
              </a:solidFill>
            </a:endParaRPr>
          </a:p>
        </p:txBody>
      </p:sp>
      <p:pic>
        <p:nvPicPr>
          <p:cNvPr id="100" name="图片 99"/>
          <p:cNvPicPr/>
          <p:nvPr/>
        </p:nvPicPr>
        <p:blipFill>
          <a:blip r:embed="rId1"/>
          <a:stretch>
            <a:fillRect/>
          </a:stretch>
        </p:blipFill>
        <p:spPr>
          <a:xfrm>
            <a:off x="10115550" y="-71755"/>
            <a:ext cx="2762250" cy="762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237490" y="880745"/>
            <a:ext cx="12397105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/>
              <a:t>P1-09=0</a:t>
            </a:r>
            <a:r>
              <a:rPr lang="en-US" altLang="zh-CN" sz="2400"/>
              <a:t> ---&gt; </a:t>
            </a:r>
            <a:r>
              <a:rPr lang="zh-CN" altLang="en-US" sz="2400"/>
              <a:t>Source of speed limit in torque mode: internal forward and reverse rotation limit </a:t>
            </a:r>
            <a:endParaRPr lang="zh-CN" altLang="en-US" sz="2400"/>
          </a:p>
          <a:p>
            <a:r>
              <a:rPr lang="zh-CN" altLang="en-US" sz="2400"/>
              <a:t>P1-17=3000</a:t>
            </a:r>
            <a:r>
              <a:rPr lang="en-US" altLang="zh-CN" sz="2400"/>
              <a:t> ---&gt; </a:t>
            </a:r>
            <a:r>
              <a:rPr lang="zh-CN" altLang="en-US" sz="2400"/>
              <a:t>Forward rotation speed limit in torque mode</a:t>
            </a:r>
            <a:r>
              <a:rPr lang="zh-CN" altLang="en-US" sz="2400"/>
              <a:t> </a:t>
            </a:r>
            <a:endParaRPr lang="zh-CN" altLang="en-US" sz="2400"/>
          </a:p>
          <a:p>
            <a:r>
              <a:rPr lang="zh-CN" altLang="en-US" sz="2400"/>
              <a:t>P1-18=3000</a:t>
            </a:r>
            <a:r>
              <a:rPr lang="en-US" altLang="zh-CN" sz="2400"/>
              <a:t> ---&gt; </a:t>
            </a:r>
            <a:r>
              <a:rPr lang="zh-CN" altLang="en-US" sz="2400"/>
              <a:t>Reverse speed limit in torque mode </a:t>
            </a:r>
            <a:endParaRPr lang="zh-CN" altLang="en-US" sz="2400"/>
          </a:p>
          <a:p>
            <a:r>
              <a:rPr lang="zh-CN" altLang="en-US" sz="2400"/>
              <a:t>P01-14=0</a:t>
            </a:r>
            <a:r>
              <a:rPr lang="en-US" altLang="zh-CN" sz="2400"/>
              <a:t> ---&gt; </a:t>
            </a:r>
            <a:r>
              <a:rPr lang="zh-CN" altLang="en-US" sz="2400"/>
              <a:t>Torque </a:t>
            </a:r>
            <a:r>
              <a:rPr lang="en-US" altLang="zh-CN" sz="2400"/>
              <a:t>l</a:t>
            </a:r>
            <a:r>
              <a:rPr lang="zh-CN" altLang="en-US" sz="2400"/>
              <a:t>imit </a:t>
            </a:r>
            <a:r>
              <a:rPr lang="en-US" altLang="zh-CN" sz="2400"/>
              <a:t>s</a:t>
            </a:r>
            <a:r>
              <a:rPr lang="zh-CN" altLang="en-US" sz="2400"/>
              <a:t>ource</a:t>
            </a:r>
            <a:r>
              <a:rPr lang="en-US" altLang="zh-CN" sz="2400"/>
              <a:t>: Internal value</a:t>
            </a:r>
            <a:endParaRPr lang="zh-CN" altLang="en-US" sz="2400"/>
          </a:p>
          <a:p>
            <a:r>
              <a:rPr lang="zh-CN" altLang="en-US" sz="2400"/>
              <a:t>P01-15=3000</a:t>
            </a:r>
            <a:r>
              <a:rPr lang="en-US" altLang="zh-CN" sz="2400"/>
              <a:t> ---&gt; </a:t>
            </a:r>
            <a:r>
              <a:rPr lang="zh-CN" altLang="en-US" sz="2400"/>
              <a:t>Forward torque limit</a:t>
            </a:r>
            <a:r>
              <a:rPr lang="zh-CN" altLang="en-US" sz="2400"/>
              <a:t> </a:t>
            </a:r>
            <a:endParaRPr lang="zh-CN" altLang="en-US" sz="2400"/>
          </a:p>
          <a:p>
            <a:r>
              <a:rPr lang="zh-CN" altLang="en-US" sz="2400"/>
              <a:t>P01-16=3000</a:t>
            </a:r>
            <a:r>
              <a:rPr lang="en-US" altLang="zh-CN" sz="2400"/>
              <a:t> ---&gt; </a:t>
            </a:r>
            <a:r>
              <a:rPr lang="zh-CN" altLang="en-US" sz="2400"/>
              <a:t>Reverse torque limit</a:t>
            </a:r>
            <a:r>
              <a:rPr lang="zh-CN" altLang="en-US" sz="2400"/>
              <a:t> </a:t>
            </a:r>
            <a:endParaRPr lang="zh-CN" altLang="en-US" sz="2400"/>
          </a:p>
          <a:p>
            <a:r>
              <a:rPr lang="zh-CN" altLang="en-US" sz="2400" b="1">
                <a:solidFill>
                  <a:srgbClr val="C00000"/>
                </a:solidFill>
              </a:rPr>
              <a:t>P01-19=1000</a:t>
            </a:r>
            <a:r>
              <a:rPr lang="en-US" altLang="zh-CN" sz="2400" b="1">
                <a:solidFill>
                  <a:srgbClr val="C00000"/>
                </a:solidFill>
              </a:rPr>
              <a:t> ---&gt; </a:t>
            </a:r>
            <a:r>
              <a:rPr lang="zh-CN" altLang="en-US" sz="2400" b="1">
                <a:solidFill>
                  <a:srgbClr val="C00000"/>
                </a:solidFill>
              </a:rPr>
              <a:t>Torque saturation timeout time (ms) </a:t>
            </a:r>
            <a:r>
              <a:rPr lang="en-US" altLang="zh-CN" sz="2400" b="1">
                <a:solidFill>
                  <a:srgbClr val="C00000"/>
                </a:solidFill>
              </a:rPr>
              <a:t>------- error37:Abnormal torque saturation</a:t>
            </a:r>
            <a:endParaRPr lang="en-US" altLang="zh-CN" sz="2400" b="1">
              <a:solidFill>
                <a:srgbClr val="C0000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544570"/>
            <a:ext cx="6668770" cy="361759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7075805" y="3834130"/>
            <a:ext cx="5915660" cy="3046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/>
              <a:t>1. </a:t>
            </a:r>
            <a:r>
              <a:rPr lang="zh-CN" altLang="en-US" sz="2400"/>
              <a:t>The larger the actual torque, the faster the acceleration and deceleration</a:t>
            </a:r>
            <a:r>
              <a:rPr lang="en-US" altLang="zh-CN" sz="2400"/>
              <a:t>:</a:t>
            </a:r>
            <a:endParaRPr lang="en-US" altLang="zh-CN" sz="2400"/>
          </a:p>
          <a:p>
            <a:r>
              <a:rPr lang="en-US" altLang="zh-CN" sz="2400">
                <a:solidFill>
                  <a:srgbClr val="C00000"/>
                </a:solidFill>
              </a:rPr>
              <a:t>Servo set torque - motor feedback torque=ma</a:t>
            </a:r>
            <a:endParaRPr lang="en-US" altLang="zh-CN" sz="2400"/>
          </a:p>
          <a:p>
            <a:endParaRPr lang="en-US" altLang="zh-CN" sz="2400"/>
          </a:p>
          <a:p>
            <a:r>
              <a:rPr lang="en-US" altLang="zh-CN" sz="2400"/>
              <a:t>2. Torque limit and speed limit work at the same time.</a:t>
            </a:r>
            <a:endParaRPr lang="en-US" altLang="zh-CN" sz="2400"/>
          </a:p>
          <a:p>
            <a:endParaRPr lang="en-US" altLang="zh-CN" sz="2400"/>
          </a:p>
          <a:p>
            <a:r>
              <a:rPr lang="en-US" altLang="zh-CN" sz="2400"/>
              <a:t>3. Less torque while maintaining speed.</a:t>
            </a:r>
            <a:endParaRPr lang="en-US" altLang="zh-CN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12858750" cy="72326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-22225" y="4030345"/>
            <a:ext cx="12919710" cy="923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/>
            <a:r>
              <a:rPr sz="60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Analog </a:t>
            </a:r>
            <a:r>
              <a:rPr lang="en-US" sz="60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T</a:t>
            </a:r>
            <a:r>
              <a:rPr sz="60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orque </a:t>
            </a:r>
            <a:r>
              <a:rPr lang="en-US" sz="60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C</a:t>
            </a:r>
            <a:r>
              <a:rPr sz="60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ommand </a:t>
            </a:r>
            <a:r>
              <a:rPr lang="en-US" sz="60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I</a:t>
            </a:r>
            <a:r>
              <a:rPr sz="60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nput</a:t>
            </a:r>
            <a:endParaRPr lang="en-US" sz="6000" dirty="0">
              <a:solidFill>
                <a:schemeClr val="bg1"/>
              </a:solidFill>
              <a:latin typeface="印品黑体" panose="00000500000000000000" pitchFamily="2" charset="-122"/>
              <a:ea typeface="印品黑体" panose="00000500000000000000" pitchFamily="2" charset="-122"/>
              <a:sym typeface="Arial" panose="020B0604020202020204" pitchFamily="34" charset="0"/>
            </a:endParaRPr>
          </a:p>
        </p:txBody>
      </p:sp>
      <p:sp>
        <p:nvSpPr>
          <p:cNvPr id="111" name="MH_Others_2"/>
          <p:cNvSpPr txBox="1"/>
          <p:nvPr>
            <p:custDataLst>
              <p:tags r:id="rId1"/>
            </p:custDataLst>
          </p:nvPr>
        </p:nvSpPr>
        <p:spPr>
          <a:xfrm>
            <a:off x="4678964" y="1996519"/>
            <a:ext cx="3500822" cy="1538605"/>
          </a:xfrm>
          <a:prstGeom prst="rect">
            <a:avLst/>
          </a:prstGeom>
          <a:noFill/>
        </p:spPr>
        <p:txBody>
          <a:bodyPr vert="horz"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60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03</a:t>
            </a:r>
            <a:endParaRPr lang="en-US" altLang="zh-CN" sz="6000" dirty="0">
              <a:solidFill>
                <a:schemeClr val="bg1"/>
              </a:solidFill>
              <a:latin typeface="印品黑体" panose="00000500000000000000" pitchFamily="2" charset="-122"/>
              <a:ea typeface="印品黑体" panose="00000500000000000000" pitchFamily="2" charset="-122"/>
              <a:sym typeface="Arial" panose="020B0604020202020204" pitchFamily="34" charset="0"/>
            </a:endParaRPr>
          </a:p>
          <a:p>
            <a:pPr algn="ctr">
              <a:defRPr/>
            </a:pPr>
            <a:r>
              <a:rPr lang="en-US" altLang="zh-CN" sz="40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Arial" panose="020B0604020202020204" pitchFamily="34" charset="0"/>
              </a:rPr>
              <a:t>SECTION</a:t>
            </a:r>
            <a:endParaRPr lang="zh-CN" altLang="en-US" sz="4000" dirty="0">
              <a:solidFill>
                <a:schemeClr val="bg1"/>
              </a:solidFill>
              <a:latin typeface="印品黑体" panose="00000500000000000000" pitchFamily="2" charset="-122"/>
              <a:ea typeface="印品黑体" panose="00000500000000000000" pitchFamily="2" charset="-122"/>
              <a:sym typeface="Arial" panose="020B0604020202020204" pitchFamily="34" charset="0"/>
            </a:endParaRPr>
          </a:p>
        </p:txBody>
      </p:sp>
      <p:pic>
        <p:nvPicPr>
          <p:cNvPr id="100" name="图片 99"/>
          <p:cNvPicPr/>
          <p:nvPr/>
        </p:nvPicPr>
        <p:blipFill>
          <a:blip r:embed="rId2"/>
          <a:stretch>
            <a:fillRect/>
          </a:stretch>
        </p:blipFill>
        <p:spPr>
          <a:xfrm>
            <a:off x="10115550" y="0"/>
            <a:ext cx="2743200" cy="762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11" grpId="0"/>
    </p:bldLst>
  </p:timing>
</p:sld>
</file>

<file path=ppt/tags/tag1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1"/>
</p:tagLst>
</file>

<file path=ppt/tags/tag10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11.xml><?xml version="1.0" encoding="utf-8"?>
<p:tagLst xmlns:p="http://schemas.openxmlformats.org/presentationml/2006/main">
  <p:tag name="KSO_WM_UNIT_PLACING_PICTURE_USER_VIEWPORT" val="{&quot;height&quot;:2858,&quot;width&quot;:19795}"/>
</p:tagLst>
</file>

<file path=ppt/tags/tag12.xml><?xml version="1.0" encoding="utf-8"?>
<p:tagLst xmlns:p="http://schemas.openxmlformats.org/presentationml/2006/main">
  <p:tag name="KSO_WM_UNIT_PLACING_PICTURE_USER_VIEWPORT" val="{&quot;height&quot;:3790,&quot;width&quot;:6610}"/>
</p:tagLst>
</file>

<file path=ppt/tags/tag13.xml><?xml version="1.0" encoding="utf-8"?>
<p:tagLst xmlns:p="http://schemas.openxmlformats.org/presentationml/2006/main">
  <p:tag name="KSO_WM_UNIT_PLACING_PICTURE_USER_VIEWPORT" val="{&quot;height&quot;:2858,&quot;width&quot;:19795}"/>
</p:tagLst>
</file>

<file path=ppt/tags/tag14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15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16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17.xml><?xml version="1.0" encoding="utf-8"?>
<p:tagLst xmlns:p="http://schemas.openxmlformats.org/presentationml/2006/main">
  <p:tag name="ISPRING_ULTRA_SCORM_COURSE_ID" val="9E7965BD-BA7C-4284-B303-3DF26FF20985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SCORM_PASSING_SCORE" val="100.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bt200"/>
  <p:tag name="ISPRING_FIRST_PUBLISH" val="1"/>
  <p:tag name="COMMONDATA" val="eyJoZGlkIjoiZDMwMmRjYjg5ZjVlM2E4MWZmYWU2MjU2NDE4NWE5ZDYifQ=="/>
  <p:tag name="KSO_WPP_MARK_KEY" val="aef13f59-fe88-44b0-8f29-3745f2a48ac0"/>
</p:tagLst>
</file>

<file path=ppt/tags/tag2.xml><?xml version="1.0" encoding="utf-8"?>
<p:tagLst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3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2"/>
</p:tagLst>
</file>

<file path=ppt/tags/tag4.xml><?xml version="1.0" encoding="utf-8"?>
<p:tagLst xmlns:p="http://schemas.openxmlformats.org/presentationml/2006/main">
  <p:tag name="MH" val="20160830110146"/>
  <p:tag name="MH_LIBRARY" val="CONTENTS"/>
  <p:tag name="MH_TYPE" val="ENTRY"/>
  <p:tag name="ID" val="553512"/>
  <p:tag name="MH_ORDER" val="2"/>
</p:tagLst>
</file>

<file path=ppt/tags/tag5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3"/>
</p:tagLst>
</file>

<file path=ppt/tags/tag6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7.xml><?xml version="1.0" encoding="utf-8"?>
<p:tagLst xmlns:p="http://schemas.openxmlformats.org/presentationml/2006/main">
  <p:tag name="MH" val="20160830110146"/>
  <p:tag name="MH_LIBRARY" val="CONTENTS"/>
  <p:tag name="MH_TYPE" val="ENTRY"/>
  <p:tag name="ID" val="553512"/>
  <p:tag name="MH_ORDER" val="3"/>
</p:tagLst>
</file>

<file path=ppt/tags/tag8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3"/>
</p:tagLst>
</file>

<file path=ppt/tags/tag9.xml><?xml version="1.0" encoding="utf-8"?>
<p:tagLst xmlns:p="http://schemas.openxmlformats.org/presentationml/2006/main">
  <p:tag name="MH" val="20160830110146"/>
  <p:tag name="MH_LIBRARY" val="CONTENTS"/>
  <p:tag name="MH_TYPE" val="ENTRY"/>
  <p:tag name="ID" val="553512"/>
  <p:tag name="MH_ORDER" val="3"/>
</p:tagLst>
</file>

<file path=ppt/theme/theme1.xml><?xml version="1.0" encoding="utf-8"?>
<a:theme xmlns:a="http://schemas.openxmlformats.org/drawingml/2006/main" name="自定义设计方案">
  <a:themeElements>
    <a:clrScheme name="自定义 4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358"/>
      </a:accent1>
      <a:accent2>
        <a:srgbClr val="18B29D"/>
      </a:accent2>
      <a:accent3>
        <a:srgbClr val="004358"/>
      </a:accent3>
      <a:accent4>
        <a:srgbClr val="18B29D"/>
      </a:accent4>
      <a:accent5>
        <a:srgbClr val="004358"/>
      </a:accent5>
      <a:accent6>
        <a:srgbClr val="18B29D"/>
      </a:accent6>
      <a:hlink>
        <a:srgbClr val="004358"/>
      </a:hlink>
      <a:folHlink>
        <a:srgbClr val="18B29D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3160</Words>
  <Application>WPS 演示</Application>
  <PresentationFormat>自定义</PresentationFormat>
  <Paragraphs>131</Paragraphs>
  <Slides>15</Slides>
  <Notes>50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Arial</vt:lpstr>
      <vt:lpstr>宋体</vt:lpstr>
      <vt:lpstr>Wingdings</vt:lpstr>
      <vt:lpstr>Calibri</vt:lpstr>
      <vt:lpstr>印品黑体</vt:lpstr>
      <vt:lpstr>黑体</vt:lpstr>
      <vt:lpstr>微软雅黑</vt:lpstr>
      <vt:lpstr>Times New Roman</vt:lpstr>
      <vt:lpstr>楷体</vt:lpstr>
      <vt:lpstr>Arial Unicode MS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bt200</dc:title>
  <dc:creator/>
  <cp:lastModifiedBy>赖家豪</cp:lastModifiedBy>
  <cp:revision>134</cp:revision>
  <dcterms:created xsi:type="dcterms:W3CDTF">2016-11-28T17:01:00Z</dcterms:created>
  <dcterms:modified xsi:type="dcterms:W3CDTF">2022-09-09T06:13:31Z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2052-11.1.0.12313</vt:lpwstr>
  </property>
  <property fmtid="{D5CDD505-2E9C-101B-9397-08002B2CF9AE}" pid="3" name="ICV">
    <vt:lpwstr>D2784E0DF76C459FB5C3EF5FD208EE23</vt:lpwstr>
  </property>
</Properties>
</file>