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776" r:id="rId2"/>
    <p:sldId id="5000" r:id="rId3"/>
    <p:sldId id="5116" r:id="rId4"/>
    <p:sldId id="5137" r:id="rId5"/>
    <p:sldId id="5149" r:id="rId6"/>
    <p:sldId id="5139" r:id="rId7"/>
    <p:sldId id="5138" r:id="rId8"/>
    <p:sldId id="5140" r:id="rId9"/>
    <p:sldId id="5144" r:id="rId10"/>
    <p:sldId id="5146" r:id="rId11"/>
    <p:sldId id="5104" r:id="rId12"/>
    <p:sldId id="4939" r:id="rId13"/>
  </p:sldIdLst>
  <p:sldSz cx="12858750" cy="723265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">
          <p15:clr>
            <a:srgbClr val="A4A3A4"/>
          </p15:clr>
        </p15:guide>
        <p15:guide id="2" pos="3855">
          <p15:clr>
            <a:srgbClr val="A4A3A4"/>
          </p15:clr>
        </p15:guide>
        <p15:guide id="3" pos="512">
          <p15:clr>
            <a:srgbClr val="A4A3A4"/>
          </p15:clr>
        </p15:guide>
        <p15:guide id="4" orient="horz" pos="4162">
          <p15:clr>
            <a:srgbClr val="A4A3A4"/>
          </p15:clr>
        </p15:guide>
        <p15:guide id="5" pos="7600">
          <p15:clr>
            <a:srgbClr val="A4A3A4"/>
          </p15:clr>
        </p15:guide>
        <p15:guide id="6" pos="68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6EE"/>
    <a:srgbClr val="18B29D"/>
    <a:srgbClr val="FFFFFF"/>
    <a:srgbClr val="C00000"/>
    <a:srgbClr val="38AABA"/>
    <a:srgbClr val="1E6C7A"/>
    <a:srgbClr val="BF0000"/>
    <a:srgbClr val="166CA3"/>
    <a:srgbClr val="10517A"/>
    <a:srgbClr val="19B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6387" autoAdjust="0"/>
  </p:normalViewPr>
  <p:slideViewPr>
    <p:cSldViewPr>
      <p:cViewPr>
        <p:scale>
          <a:sx n="75" d="100"/>
          <a:sy n="75" d="100"/>
        </p:scale>
        <p:origin x="667" y="24"/>
      </p:cViewPr>
      <p:guideLst>
        <p:guide orient="horz" pos="226"/>
        <p:guide pos="3855"/>
        <p:guide pos="512"/>
        <p:guide orient="horz" pos="4162"/>
        <p:guide pos="7600"/>
        <p:guide pos="6862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2024/4/3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2024/4/3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684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676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0486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698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590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256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40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09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接连接符 18"/>
          <p:cNvCxnSpPr/>
          <p:nvPr userDrawn="1"/>
        </p:nvCxnSpPr>
        <p:spPr>
          <a:xfrm flipV="1">
            <a:off x="1275150" y="906330"/>
            <a:ext cx="11052321" cy="1"/>
          </a:xfrm>
          <a:prstGeom prst="line">
            <a:avLst/>
          </a:prstGeom>
          <a:ln w="15875" cmpd="sng">
            <a:solidFill>
              <a:srgbClr val="18B29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 userDrawn="1"/>
        </p:nvGrpSpPr>
        <p:grpSpPr>
          <a:xfrm>
            <a:off x="556279" y="349355"/>
            <a:ext cx="556875" cy="556844"/>
            <a:chOff x="406574" y="236732"/>
            <a:chExt cx="612048" cy="593261"/>
          </a:xfrm>
        </p:grpSpPr>
        <p:sp>
          <p:nvSpPr>
            <p:cNvPr id="21" name="矩形 20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  <p:sp>
          <p:nvSpPr>
            <p:cNvPr id="22" name="矩形 21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rgbClr val="18B2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</p:grpSp>
      <p:pic>
        <p:nvPicPr>
          <p:cNvPr id="23" name="图片 3" descr="维控logo中文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77177" y="37591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-无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961" y="1110247"/>
            <a:ext cx="12050089" cy="553263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93685" y="6703595"/>
            <a:ext cx="3000375" cy="385072"/>
          </a:xfrm>
        </p:spPr>
        <p:txBody>
          <a:bodyPr/>
          <a:lstStyle/>
          <a:p>
            <a:fld id="{9125718D-374B-48EB-A1E7-112597E392CE}" type="datetimeFigureOut">
              <a:rPr lang="zh-CN" altLang="en-US" smtClean="0"/>
              <a:t>2024/4/3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4C02-8E92-4DF7-AA55-62B0BA459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5436" y="376143"/>
            <a:ext cx="8293039" cy="464750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3095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1CCE-4C69-481E-8A82-8C3A41A945F4}" type="datetimeFigureOut">
              <a:rPr lang="zh-CN" altLang="en-US" smtClean="0"/>
              <a:t>2024/4/3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393406" y="6736995"/>
            <a:ext cx="4071938" cy="385072"/>
          </a:xfrm>
        </p:spPr>
        <p:txBody>
          <a:bodyPr/>
          <a:lstStyle>
            <a:lvl1pPr>
              <a:defRPr sz="147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0479825" y="6731962"/>
            <a:ext cx="1721441" cy="428426"/>
          </a:xfrm>
        </p:spPr>
        <p:txBody>
          <a:bodyPr/>
          <a:lstStyle>
            <a:lvl1pPr algn="ctr">
              <a:defRPr sz="1970">
                <a:latin typeface="Impact" panose="020B0806030902050204" pitchFamily="34" charset="0"/>
              </a:defRPr>
            </a:lvl1pPr>
          </a:lstStyle>
          <a:p>
            <a:fld id="{FCC3A858-5ED0-4B4A-8756-97846365D73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 flipV="1">
            <a:off x="1275150" y="906330"/>
            <a:ext cx="11052321" cy="1"/>
          </a:xfrm>
          <a:prstGeom prst="line">
            <a:avLst/>
          </a:prstGeom>
          <a:ln w="15875" cmpd="sng">
            <a:solidFill>
              <a:srgbClr val="18B29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556279" y="349355"/>
            <a:ext cx="556875" cy="556844"/>
            <a:chOff x="406574" y="236732"/>
            <a:chExt cx="612048" cy="593261"/>
          </a:xfrm>
        </p:grpSpPr>
        <p:sp>
          <p:nvSpPr>
            <p:cNvPr id="15" name="矩形 14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rgbClr val="18B2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</p:grp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77177" y="37591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2024/4/3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6501383" y="5949079"/>
            <a:ext cx="56886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en-US" altLang="zh-CN" sz="2400" dirty="0">
                <a:latin typeface="黑体" panose="02010609060101010101" charset="-122"/>
                <a:ea typeface="黑体" panose="02010609060101010101" charset="-122"/>
                <a:sym typeface="+mn-ea"/>
              </a:rPr>
              <a:t>By Jim</a:t>
            </a:r>
            <a:endParaRPr lang="zh-CN" altLang="en-US" sz="24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5380954" y="2834005"/>
            <a:ext cx="6962812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6000" b="1" dirty="0"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V1.11 Version VD3E Series Upgrade</a:t>
            </a:r>
            <a:endParaRPr lang="en-US" altLang="zh-CN" sz="4000" b="1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9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600"/>
                            </p:stCondLst>
                            <p:childTnLst>
                              <p:par>
                                <p:cTn id="4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bldLvl="0" animBg="1"/>
      <p:bldP spid="10" grpId="1" bldLvl="0" animBg="1"/>
      <p:bldP spid="11" grpId="0" bldLvl="0" animBg="1"/>
      <p:bldP spid="11" grpId="1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8"/>
          <p:cNvSpPr txBox="1"/>
          <p:nvPr/>
        </p:nvSpPr>
        <p:spPr>
          <a:xfrm>
            <a:off x="1172791" y="375965"/>
            <a:ext cx="756084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zh-CN"/>
            </a:defPPr>
            <a:lvl1pPr algn="ctr">
              <a:defRPr sz="3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zh-CN" sz="3200" dirty="0"/>
              <a:t>Waveform fault record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391" y="1672109"/>
            <a:ext cx="5648792" cy="402241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52443" y="2680221"/>
            <a:ext cx="5976931" cy="24994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tx1"/>
                </a:solidFill>
              </a:rPr>
              <a:t>When the old version drive have error, the waveform will stop recording immediately, while the new version can save an additional 2 seconds of data, used for troubleshooting.</a:t>
            </a:r>
          </a:p>
        </p:txBody>
      </p:sp>
      <p:sp>
        <p:nvSpPr>
          <p:cNvPr id="14" name="云形 13"/>
          <p:cNvSpPr/>
          <p:nvPr/>
        </p:nvSpPr>
        <p:spPr>
          <a:xfrm>
            <a:off x="2180903" y="1315269"/>
            <a:ext cx="2159706" cy="1082912"/>
          </a:xfrm>
          <a:prstGeom prst="cloud">
            <a:avLst/>
          </a:prstGeom>
          <a:solidFill>
            <a:schemeClr val="accent5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</a:rPr>
              <a:t>illustrate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6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172792" y="354860"/>
            <a:ext cx="8928992" cy="448521"/>
          </a:xfrm>
          <a:noFill/>
        </p:spPr>
        <p:txBody>
          <a:bodyPr wrap="square" lIns="0" tIns="0" rIns="0" bIns="0" rtlCol="0" anchor="ctr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zh-CN" sz="3200" dirty="0"/>
              <a:t>Quick stop 605A and pause stop 605D</a:t>
            </a:r>
          </a:p>
        </p:txBody>
      </p:sp>
      <p:sp>
        <p:nvSpPr>
          <p:cNvPr id="10" name="矩形 9"/>
          <p:cNvSpPr/>
          <p:nvPr/>
        </p:nvSpPr>
        <p:spPr>
          <a:xfrm>
            <a:off x="452711" y="1378506"/>
            <a:ext cx="5976664" cy="38940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b="1" dirty="0">
                <a:solidFill>
                  <a:srgbClr val="FF0000"/>
                </a:solidFill>
              </a:rPr>
              <a:t>605A : Quick Stop Selection (Default 2)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0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free shutdown, change to </a:t>
            </a:r>
            <a:r>
              <a:rPr lang="en-US" altLang="zh-CN" b="1" dirty="0">
                <a:solidFill>
                  <a:srgbClr val="FF0000"/>
                </a:solidFill>
              </a:rPr>
              <a:t>nf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1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Shut down at 6084 ramp (HM:609A), change to </a:t>
            </a:r>
            <a:r>
              <a:rPr lang="en-US" altLang="zh-CN" b="1" dirty="0">
                <a:solidFill>
                  <a:srgbClr val="FF0000"/>
                </a:solidFill>
              </a:rPr>
              <a:t>nf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2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Shut down at 6085 ramp, change to </a:t>
            </a:r>
            <a:r>
              <a:rPr lang="en-US" altLang="zh-CN" b="1" dirty="0">
                <a:solidFill>
                  <a:srgbClr val="FF0000"/>
                </a:solidFill>
              </a:rPr>
              <a:t>nf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3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Shut down at emergency torque, change to </a:t>
            </a:r>
            <a:r>
              <a:rPr lang="en-US" altLang="zh-CN" b="1" dirty="0">
                <a:solidFill>
                  <a:srgbClr val="FF0000"/>
                </a:solidFill>
              </a:rPr>
              <a:t>nf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4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Not supported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5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Shutdown at 6084 ramp (HM:609A), change to </a:t>
            </a:r>
            <a:r>
              <a:rPr lang="en-US" altLang="zh-CN" b="1" dirty="0">
                <a:solidFill>
                  <a:srgbClr val="FF0000"/>
                </a:solidFill>
              </a:rPr>
              <a:t>qs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6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Shut down at 6085 ramp, change to </a:t>
            </a:r>
            <a:r>
              <a:rPr lang="en-US" altLang="zh-CN" b="1" dirty="0">
                <a:solidFill>
                  <a:srgbClr val="FF0000"/>
                </a:solidFill>
              </a:rPr>
              <a:t>qs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7: Stop with an emergency, change to </a:t>
            </a:r>
            <a:r>
              <a:rPr lang="en-US" altLang="zh-CN" b="1" dirty="0">
                <a:solidFill>
                  <a:srgbClr val="FF0000"/>
                </a:solidFill>
              </a:rPr>
              <a:t>qs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73391" y="1378506"/>
            <a:ext cx="5904656" cy="38940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b="1" dirty="0">
                <a:solidFill>
                  <a:srgbClr val="FF0000"/>
                </a:solidFill>
              </a:rPr>
              <a:t>605D : Pause Shutdown Selection (Default 1)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[CSP/PP/HM/CSV/PV mode: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0: Not held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1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Shutdown at 6084 ramp (HM:609A), change to </a:t>
            </a:r>
            <a:r>
              <a:rPr lang="en-US" altLang="zh-CN" b="1" dirty="0">
                <a:solidFill>
                  <a:srgbClr val="FF0000"/>
                </a:solidFill>
              </a:rPr>
              <a:t>rn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2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Shut down at 6085 ramp, change to </a:t>
            </a:r>
            <a:r>
              <a:rPr lang="en-US" altLang="zh-CN" b="1" dirty="0">
                <a:solidFill>
                  <a:srgbClr val="FF0000"/>
                </a:solidFill>
              </a:rPr>
              <a:t>rn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3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Shut down with emergency torque, change to </a:t>
            </a:r>
            <a:r>
              <a:rPr lang="en-US" altLang="zh-CN" b="1" dirty="0">
                <a:solidFill>
                  <a:srgbClr val="FF0000"/>
                </a:solidFill>
              </a:rPr>
              <a:t>rn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[CST/PT Mode]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0: Not supported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1/2/3: Shutdown at 6087 ramp, change to </a:t>
            </a:r>
            <a:r>
              <a:rPr lang="en-US" altLang="zh-CN" b="1" dirty="0">
                <a:solidFill>
                  <a:srgbClr val="FF0000"/>
                </a:solidFill>
              </a:rPr>
              <a:t>rn</a:t>
            </a:r>
            <a:r>
              <a:rPr lang="en-US" altLang="zh-CN" b="1" dirty="0">
                <a:solidFill>
                  <a:schemeClr val="tx1"/>
                </a:solidFill>
              </a:rPr>
              <a:t> status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6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4404956" y="3256285"/>
            <a:ext cx="8427833" cy="161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050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Arial" panose="020B0604020202020204" pitchFamily="34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11" grpId="0" bldLvl="0" animBg="1"/>
      <p:bldP spid="11" grpId="1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25119" y="1168053"/>
            <a:ext cx="3720890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dirty="0"/>
              <a:t>V1.11 </a:t>
            </a:r>
            <a:r>
              <a:rPr lang="en-US" altLang="zh-CN" sz="3200" b="1" dirty="0">
                <a:latin typeface="+mn-ea"/>
                <a:ea typeface="+mn-ea"/>
                <a:sym typeface="+mn-ea"/>
              </a:rPr>
              <a:t>New Function</a:t>
            </a:r>
            <a:endParaRPr lang="zh-CN" altLang="en-US" sz="3200" b="1" dirty="0">
              <a:latin typeface="+mn-ea"/>
              <a:ea typeface="+mn-ea"/>
              <a:sym typeface="+mn-ea"/>
            </a:endParaRPr>
          </a:p>
        </p:txBody>
      </p:sp>
      <p:pic>
        <p:nvPicPr>
          <p:cNvPr id="142" name="Picture 14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22613" y="4116070"/>
            <a:ext cx="815181" cy="1833283"/>
          </a:xfrm>
          <a:prstGeom prst="rect">
            <a:avLst/>
          </a:prstGeom>
          <a:noFill/>
        </p:spPr>
      </p:pic>
      <p:pic>
        <p:nvPicPr>
          <p:cNvPr id="3" name="Picture 14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07970" y="5299425"/>
            <a:ext cx="630459" cy="1410157"/>
          </a:xfrm>
          <a:prstGeom prst="rect">
            <a:avLst/>
          </a:prstGeom>
          <a:noFill/>
        </p:spPr>
      </p:pic>
      <p:pic>
        <p:nvPicPr>
          <p:cNvPr id="10" name="Picture 14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23520" y="6087565"/>
            <a:ext cx="2262154" cy="1131115"/>
          </a:xfrm>
          <a:prstGeom prst="rect">
            <a:avLst/>
          </a:prstGeom>
          <a:noFill/>
        </p:spPr>
      </p:pic>
      <p:pic>
        <p:nvPicPr>
          <p:cNvPr id="11" name="Picture 143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2404" y="5032185"/>
            <a:ext cx="1253743" cy="1253699"/>
          </a:xfrm>
          <a:prstGeom prst="rect">
            <a:avLst/>
          </a:prstGeom>
          <a:noFill/>
        </p:spPr>
      </p:pic>
      <p:pic>
        <p:nvPicPr>
          <p:cNvPr id="12" name="Picture 144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35072" y="6281384"/>
            <a:ext cx="371825" cy="371866"/>
          </a:xfrm>
          <a:prstGeom prst="rect">
            <a:avLst/>
          </a:prstGeom>
          <a:noFill/>
        </p:spPr>
      </p:pic>
      <p:sp>
        <p:nvSpPr>
          <p:cNvPr id="8" name="内容占位符 2"/>
          <p:cNvSpPr txBox="1"/>
          <p:nvPr/>
        </p:nvSpPr>
        <p:spPr>
          <a:xfrm>
            <a:off x="4193945" y="1733297"/>
            <a:ext cx="4827718" cy="2675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2000" dirty="0">
                <a:sym typeface="+mn-ea"/>
              </a:rPr>
              <a:t>1. Add CST&amp;PT</a:t>
            </a:r>
            <a:endParaRPr lang="zh-CN" altLang="en-US" sz="2000" dirty="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fontAlgn="auto">
              <a:spcAft>
                <a:spcPts val="0"/>
              </a:spcAft>
            </a:pPr>
            <a:r>
              <a:rPr lang="en-US" altLang="zh-CN" sz="2000" dirty="0"/>
              <a:t>2. Torque speed limit &amp; torque limit</a:t>
            </a:r>
          </a:p>
          <a:p>
            <a:pPr fontAlgn="auto">
              <a:spcAft>
                <a:spcPts val="0"/>
              </a:spcAft>
            </a:pPr>
            <a:r>
              <a:rPr lang="en-US" altLang="zh-CN" sz="2000" dirty="0"/>
              <a:t>3. DI</a:t>
            </a:r>
            <a:r>
              <a:rPr lang="zh-CN" altLang="en-US" sz="2000" dirty="0"/>
              <a:t> </a:t>
            </a:r>
            <a:r>
              <a:rPr lang="en-US" altLang="zh-CN" sz="2000" dirty="0"/>
              <a:t>display [60FD]</a:t>
            </a:r>
          </a:p>
          <a:p>
            <a:pPr fontAlgn="auto">
              <a:spcAft>
                <a:spcPts val="0"/>
              </a:spcAft>
            </a:pPr>
            <a:r>
              <a:rPr lang="en-US" altLang="zh-CN" sz="2000" dirty="0"/>
              <a:t>4. Position deviation alarm Er36 [6065]</a:t>
            </a:r>
          </a:p>
          <a:p>
            <a:pPr fontAlgn="auto">
              <a:spcAft>
                <a:spcPts val="0"/>
              </a:spcAft>
            </a:pPr>
            <a:r>
              <a:rPr lang="en-US" altLang="zh-CN" sz="2000" dirty="0"/>
              <a:t>5. P10-6</a:t>
            </a:r>
            <a:r>
              <a:rPr lang="zh-CN" altLang="en-US" sz="2000" dirty="0"/>
              <a:t> </a:t>
            </a:r>
            <a:r>
              <a:rPr lang="en-US" altLang="zh-CN" sz="2000" dirty="0"/>
              <a:t>clear U0-56&amp;6064</a:t>
            </a:r>
            <a:r>
              <a:rPr lang="zh-CN" altLang="en-US" sz="2000" dirty="0"/>
              <a:t> </a:t>
            </a:r>
            <a:r>
              <a:rPr lang="en-US" altLang="zh-CN" sz="2000" dirty="0"/>
              <a:t>value</a:t>
            </a:r>
          </a:p>
          <a:p>
            <a:pPr fontAlgn="auto">
              <a:spcAft>
                <a:spcPts val="0"/>
              </a:spcAft>
            </a:pPr>
            <a:r>
              <a:rPr lang="en-US" altLang="zh-CN" sz="2000" dirty="0"/>
              <a:t>6. Communication tolerance [P0-32]</a:t>
            </a:r>
          </a:p>
          <a:p>
            <a:pPr fontAlgn="auto">
              <a:spcAft>
                <a:spcPts val="0"/>
              </a:spcAft>
            </a:pPr>
            <a:r>
              <a:rPr lang="en-US" altLang="zh-CN" sz="2000" dirty="0"/>
              <a:t>7. Waveform fault record</a:t>
            </a:r>
          </a:p>
          <a:p>
            <a:pPr fontAlgn="auto">
              <a:spcAft>
                <a:spcPts val="0"/>
              </a:spcAft>
            </a:pPr>
            <a:r>
              <a:rPr lang="en-US" altLang="zh-CN" sz="2000" dirty="0"/>
              <a:t>8. Quick stop 605A and pause stop 605D</a:t>
            </a:r>
          </a:p>
          <a:p>
            <a:pPr fontAlgn="auto">
              <a:spcAft>
                <a:spcPts val="0"/>
              </a:spcAft>
            </a:pPr>
            <a:endParaRPr lang="en-US" altLang="zh-CN" sz="1800" dirty="0"/>
          </a:p>
          <a:p>
            <a:pPr fontAlgn="auto">
              <a:spcAft>
                <a:spcPts val="0"/>
              </a:spcAft>
            </a:pPr>
            <a:endParaRPr lang="en-US" altLang="zh-CN" sz="1800" dirty="0"/>
          </a:p>
          <a:p>
            <a:pPr fontAlgn="auto">
              <a:spcAft>
                <a:spcPts val="0"/>
              </a:spcAft>
            </a:pPr>
            <a:endParaRPr lang="en-US" altLang="zh-CN" sz="1800" dirty="0"/>
          </a:p>
          <a:p>
            <a:pPr fontAlgn="auto">
              <a:spcAft>
                <a:spcPts val="0"/>
              </a:spcAft>
            </a:pPr>
            <a:endParaRPr lang="zh-CN" altLang="en-US" sz="1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8"/>
          <p:cNvSpPr txBox="1"/>
          <p:nvPr/>
        </p:nvSpPr>
        <p:spPr>
          <a:xfrm>
            <a:off x="1316807" y="381077"/>
            <a:ext cx="756084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zh-CN"/>
            </a:defPPr>
            <a:lvl1pPr algn="ctr">
              <a:defRPr sz="3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zh-CN" sz="3200" dirty="0">
                <a:sym typeface="+mn-ea"/>
              </a:rPr>
              <a:t>Add CST</a:t>
            </a:r>
            <a:endParaRPr lang="en-US" altLang="zh-CN" dirty="0"/>
          </a:p>
        </p:txBody>
      </p:sp>
      <p:pic>
        <p:nvPicPr>
          <p:cNvPr id="35" name="图片 34">
            <a:extLst>
              <a:ext uri="{FF2B5EF4-FFF2-40B4-BE49-F238E27FC236}">
                <a16:creationId xmlns:a16="http://schemas.microsoft.com/office/drawing/2014/main" id="{20AA4D18-1290-D1CB-FB79-58474A415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703" y="1096045"/>
            <a:ext cx="12241360" cy="585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8"/>
          <p:cNvSpPr txBox="1"/>
          <p:nvPr/>
        </p:nvSpPr>
        <p:spPr>
          <a:xfrm>
            <a:off x="1424819" y="361138"/>
            <a:ext cx="756084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zh-CN"/>
            </a:defPPr>
            <a:lvl1pPr algn="ctr">
              <a:defRPr sz="3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zh-CN" sz="3200" dirty="0">
                <a:sym typeface="+mn-ea"/>
              </a:rPr>
              <a:t>Add PT</a:t>
            </a:r>
            <a:endParaRPr lang="en-US" altLang="zh-CN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7E41004-AF37-AA11-DC60-A34A76F9F16C}"/>
              </a:ext>
            </a:extLst>
          </p:cNvPr>
          <p:cNvSpPr txBox="1"/>
          <p:nvPr/>
        </p:nvSpPr>
        <p:spPr>
          <a:xfrm>
            <a:off x="2684959" y="1043341"/>
            <a:ext cx="195620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zh-CN" dirty="0"/>
          </a:p>
          <a:p>
            <a:pPr algn="ctr"/>
            <a:endParaRPr lang="zh-CN" altLang="en-US" dirty="0"/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3B026F85-2301-58E5-2304-A3F2AF0B7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703" y="1043341"/>
            <a:ext cx="12415338" cy="59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9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8"/>
          <p:cNvSpPr txBox="1"/>
          <p:nvPr/>
        </p:nvSpPr>
        <p:spPr>
          <a:xfrm>
            <a:off x="1388815" y="375965"/>
            <a:ext cx="7992888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zh-CN"/>
            </a:defPPr>
            <a:lvl1pPr algn="ctr">
              <a:defRPr sz="3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zh-CN" dirty="0"/>
              <a:t>Torque speed limit &amp; torque limit</a:t>
            </a:r>
          </a:p>
        </p:txBody>
      </p:sp>
      <p:sp>
        <p:nvSpPr>
          <p:cNvPr id="6" name="矩形 5"/>
          <p:cNvSpPr/>
          <p:nvPr/>
        </p:nvSpPr>
        <p:spPr>
          <a:xfrm>
            <a:off x="380703" y="1024037"/>
            <a:ext cx="5472608" cy="33123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P1-9 Speed limit source in torque mode: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0: Internal forward and reverse limit (P1-17 and P1-18)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1: invalid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2: EtherCAT communication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        Forward speed limit: 607F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        Reverse speed limit: 607F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Note: Used in torque mode</a:t>
            </a:r>
          </a:p>
          <a:p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19031" y="1024037"/>
            <a:ext cx="6059015" cy="33123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P1-14 Torque limit source: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0: Internal value (P1-15 and P1-16)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1: invalid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2: EtherCAT communication designation.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       Forward torque limit: minimum value between 6072 and 60E0</a:t>
            </a:r>
          </a:p>
          <a:p>
            <a:r>
              <a:rPr lang="en-US" altLang="zh-CN" sz="2400" b="1" dirty="0">
                <a:solidFill>
                  <a:schemeClr val="tx1"/>
                </a:solidFill>
              </a:rPr>
              <a:t>       Reverse torque limit: minimum of 6072 and 60E1</a:t>
            </a:r>
          </a:p>
        </p:txBody>
      </p:sp>
      <p:sp>
        <p:nvSpPr>
          <p:cNvPr id="9" name="矩形 8"/>
          <p:cNvSpPr/>
          <p:nvPr/>
        </p:nvSpPr>
        <p:spPr>
          <a:xfrm>
            <a:off x="9350782" y="5416525"/>
            <a:ext cx="3446041" cy="14386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</a:rPr>
              <a:t>60E0/60E1</a:t>
            </a:r>
          </a:p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Forward/reverse torque limit</a:t>
            </a:r>
          </a:p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Unit: 0.1% rated torque</a:t>
            </a:r>
          </a:p>
        </p:txBody>
      </p:sp>
      <p:sp>
        <p:nvSpPr>
          <p:cNvPr id="10" name="矩形 9"/>
          <p:cNvSpPr/>
          <p:nvPr/>
        </p:nvSpPr>
        <p:spPr>
          <a:xfrm>
            <a:off x="5565279" y="5416525"/>
            <a:ext cx="3662065" cy="14386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</a:rPr>
              <a:t>6072</a:t>
            </a:r>
          </a:p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Maximum torque</a:t>
            </a:r>
          </a:p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Unit: 0.1% rated torque</a:t>
            </a:r>
          </a:p>
        </p:txBody>
      </p:sp>
      <p:sp>
        <p:nvSpPr>
          <p:cNvPr id="13" name="矩形 12"/>
          <p:cNvSpPr/>
          <p:nvPr/>
        </p:nvSpPr>
        <p:spPr>
          <a:xfrm>
            <a:off x="812751" y="5416525"/>
            <a:ext cx="3446041" cy="14386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</a:rPr>
              <a:t>607F</a:t>
            </a:r>
          </a:p>
          <a:p>
            <a:pPr algn="ctr"/>
            <a:r>
              <a:rPr lang="en-US" altLang="zh-CN" sz="2800" b="1" dirty="0">
                <a:solidFill>
                  <a:schemeClr val="tx1"/>
                </a:solidFill>
              </a:rPr>
              <a:t>Maximum speed limit</a:t>
            </a:r>
          </a:p>
          <a:p>
            <a:pPr algn="ctr"/>
            <a:r>
              <a:rPr lang="en-US" altLang="zh-CN" sz="2800" b="1" dirty="0">
                <a:solidFill>
                  <a:schemeClr val="tx1"/>
                </a:solidFill>
              </a:rPr>
              <a:t>Unit: unit/s</a:t>
            </a:r>
          </a:p>
        </p:txBody>
      </p:sp>
      <p:sp>
        <p:nvSpPr>
          <p:cNvPr id="14" name="下箭头 13"/>
          <p:cNvSpPr/>
          <p:nvPr/>
        </p:nvSpPr>
        <p:spPr>
          <a:xfrm rot="10800000">
            <a:off x="2252911" y="4408413"/>
            <a:ext cx="729213" cy="91388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下箭头 14"/>
          <p:cNvSpPr/>
          <p:nvPr/>
        </p:nvSpPr>
        <p:spPr>
          <a:xfrm rot="10800000">
            <a:off x="7031704" y="4429662"/>
            <a:ext cx="729213" cy="91388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下箭头 15"/>
          <p:cNvSpPr/>
          <p:nvPr/>
        </p:nvSpPr>
        <p:spPr>
          <a:xfrm rot="10800000">
            <a:off x="10709195" y="4429662"/>
            <a:ext cx="729213" cy="91388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61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8"/>
          <p:cNvSpPr txBox="1"/>
          <p:nvPr/>
        </p:nvSpPr>
        <p:spPr>
          <a:xfrm>
            <a:off x="1388815" y="375965"/>
            <a:ext cx="7344816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zh-CN"/>
            </a:defPPr>
            <a:lvl1pPr algn="ctr">
              <a:defRPr sz="3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zh-CN" dirty="0"/>
              <a:t>DI</a:t>
            </a:r>
            <a:r>
              <a:rPr lang="zh-CN" altLang="en-US" dirty="0"/>
              <a:t> </a:t>
            </a:r>
            <a:r>
              <a:rPr lang="en-US" altLang="zh-CN" dirty="0"/>
              <a:t>Display [60FD]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92863"/>
              </p:ext>
            </p:extLst>
          </p:nvPr>
        </p:nvGraphicFramePr>
        <p:xfrm>
          <a:off x="7221463" y="944069"/>
          <a:ext cx="5256584" cy="6208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096">
                  <a:extLst>
                    <a:ext uri="{9D8B030D-6E8A-4147-A177-3AD203B41FA5}">
                      <a16:colId xmlns:a16="http://schemas.microsoft.com/office/drawing/2014/main" val="2416251589"/>
                    </a:ext>
                  </a:extLst>
                </a:gridCol>
                <a:gridCol w="1752196">
                  <a:extLst>
                    <a:ext uri="{9D8B030D-6E8A-4147-A177-3AD203B41FA5}">
                      <a16:colId xmlns:a16="http://schemas.microsoft.com/office/drawing/2014/main" val="3734108419"/>
                    </a:ext>
                  </a:extLst>
                </a:gridCol>
                <a:gridCol w="2628292">
                  <a:extLst>
                    <a:ext uri="{9D8B030D-6E8A-4147-A177-3AD203B41FA5}">
                      <a16:colId xmlns:a16="http://schemas.microsoft.com/office/drawing/2014/main" val="1598513221"/>
                    </a:ext>
                  </a:extLst>
                </a:gridCol>
              </a:tblGrid>
              <a:tr h="25681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60FD</a:t>
                      </a:r>
                      <a:r>
                        <a:rPr lang="zh-CN" altLang="en-US" sz="1200" u="none" strike="noStrike" dirty="0">
                          <a:effectLst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729682"/>
                  </a:ext>
                </a:extLst>
              </a:tr>
              <a:tr h="1987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bit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Signal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u="none" strike="noStrike" dirty="0">
                          <a:effectLst/>
                        </a:rPr>
                        <a:t>illustrate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477971747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0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NOT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0: invalid</a:t>
                      </a:r>
                      <a:r>
                        <a:rPr lang="zh-CN" altLang="en-US" sz="800" u="none" strike="noStrike" dirty="0">
                          <a:effectLst/>
                        </a:rPr>
                        <a:t>  </a:t>
                      </a:r>
                      <a:r>
                        <a:rPr lang="en-US" altLang="zh-CN" sz="800" u="none" strike="noStrike" dirty="0">
                          <a:effectLst/>
                        </a:rPr>
                        <a:t>1: valid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570606187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POT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0: invalid  1: valid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800712864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HOME_ORG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0: invalid  1: valid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4146498565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3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2252072600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4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4259112927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5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2400334235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6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1036486941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7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665694072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8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2516164944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9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 dirty="0">
                          <a:effectLst/>
                        </a:rPr>
                        <a:t>　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1372410645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10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703659168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11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2415582787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12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1939404313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13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 dirty="0">
                          <a:effectLst/>
                        </a:rPr>
                        <a:t>　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969598072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14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2591079661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15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1270536294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16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DI_1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0：DI_1 </a:t>
                      </a:r>
                      <a:r>
                        <a:rPr lang="en-US" altLang="zh-CN" sz="800" u="none" strike="noStrike" dirty="0">
                          <a:effectLst/>
                        </a:rPr>
                        <a:t>invalid</a:t>
                      </a:r>
                      <a:r>
                        <a:rPr lang="zh-CN" altLang="en-US" sz="800" u="none" strike="noStrike" dirty="0">
                          <a:effectLst/>
                        </a:rPr>
                        <a:t>  </a:t>
                      </a:r>
                      <a:r>
                        <a:rPr lang="en-US" altLang="zh-CN" sz="800" u="none" strike="noStrike" dirty="0">
                          <a:effectLst/>
                        </a:rPr>
                        <a:t>1:</a:t>
                      </a:r>
                      <a:r>
                        <a:rPr lang="en-US" sz="800" u="none" strike="noStrike" dirty="0">
                          <a:effectLst/>
                        </a:rPr>
                        <a:t>DI_1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valid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895113596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17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DI_2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0：DI_2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invalid</a:t>
                      </a:r>
                      <a:r>
                        <a:rPr lang="zh-CN" altLang="en-US" sz="800" u="none" strike="noStrike" dirty="0">
                          <a:effectLst/>
                        </a:rPr>
                        <a:t>  </a:t>
                      </a:r>
                      <a:r>
                        <a:rPr lang="en-US" altLang="zh-CN" sz="800" u="none" strike="noStrike" dirty="0">
                          <a:effectLst/>
                        </a:rPr>
                        <a:t>1:</a:t>
                      </a:r>
                      <a:r>
                        <a:rPr lang="en-US" sz="800" u="none" strike="noStrike" dirty="0">
                          <a:effectLst/>
                        </a:rPr>
                        <a:t>DI_2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valid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4175093019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18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DI_3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0：DI_3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invalid</a:t>
                      </a:r>
                      <a:r>
                        <a:rPr lang="zh-CN" altLang="en-US" sz="800" u="none" strike="noStrike" dirty="0">
                          <a:effectLst/>
                        </a:rPr>
                        <a:t>  </a:t>
                      </a:r>
                      <a:r>
                        <a:rPr lang="en-US" altLang="zh-CN" sz="800" u="none" strike="noStrike" dirty="0">
                          <a:effectLst/>
                        </a:rPr>
                        <a:t>1:</a:t>
                      </a:r>
                      <a:r>
                        <a:rPr lang="en-US" sz="800" u="none" strike="noStrike" dirty="0">
                          <a:effectLst/>
                        </a:rPr>
                        <a:t>DI_3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valid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550177535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19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DI_4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0：DI_4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invalid</a:t>
                      </a:r>
                      <a:r>
                        <a:rPr lang="zh-CN" altLang="en-US" sz="800" u="none" strike="noStrike" dirty="0">
                          <a:effectLst/>
                        </a:rPr>
                        <a:t>  </a:t>
                      </a:r>
                      <a:r>
                        <a:rPr lang="en-US" altLang="zh-CN" sz="800" u="none" strike="noStrike" dirty="0">
                          <a:effectLst/>
                        </a:rPr>
                        <a:t>1:</a:t>
                      </a:r>
                      <a:r>
                        <a:rPr lang="en-US" sz="800" u="none" strike="noStrike" dirty="0">
                          <a:effectLst/>
                        </a:rPr>
                        <a:t>DI_4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valid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062487587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20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DI_5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0：DI_5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invalid</a:t>
                      </a:r>
                      <a:r>
                        <a:rPr lang="zh-CN" altLang="en-US" sz="800" u="none" strike="noStrike" dirty="0">
                          <a:effectLst/>
                        </a:rPr>
                        <a:t>  </a:t>
                      </a:r>
                      <a:r>
                        <a:rPr lang="en-US" altLang="zh-CN" sz="800" u="none" strike="noStrike" dirty="0">
                          <a:effectLst/>
                        </a:rPr>
                        <a:t>1:</a:t>
                      </a:r>
                      <a:r>
                        <a:rPr lang="en-US" sz="800" u="none" strike="noStrike" dirty="0">
                          <a:effectLst/>
                        </a:rPr>
                        <a:t>DI_5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valid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2087094072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21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DI_6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0：DI_6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invalid</a:t>
                      </a:r>
                      <a:r>
                        <a:rPr lang="zh-CN" altLang="en-US" sz="800" u="none" strike="noStrike" dirty="0">
                          <a:effectLst/>
                        </a:rPr>
                        <a:t>  </a:t>
                      </a:r>
                      <a:r>
                        <a:rPr lang="en-US" altLang="zh-CN" sz="800" u="none" strike="noStrike" dirty="0">
                          <a:effectLst/>
                        </a:rPr>
                        <a:t>1:</a:t>
                      </a:r>
                      <a:r>
                        <a:rPr lang="en-US" sz="800" u="none" strike="noStrike" dirty="0">
                          <a:effectLst/>
                        </a:rPr>
                        <a:t>DI_6</a:t>
                      </a:r>
                      <a:r>
                        <a:rPr lang="zh-CN" altLang="en-US" sz="800" u="none" strike="noStrike" dirty="0">
                          <a:effectLst/>
                        </a:rPr>
                        <a:t> </a:t>
                      </a:r>
                      <a:r>
                        <a:rPr lang="en-US" altLang="zh-CN" sz="800" u="none" strike="noStrike" dirty="0">
                          <a:effectLst/>
                        </a:rPr>
                        <a:t>valid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766229802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22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1532819808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23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1463604155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24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4266970450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25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543585779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26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622247764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27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1537805446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28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807004292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29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505908925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30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>
                          <a:effectLst/>
                        </a:rPr>
                        <a:t>　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3228650262"/>
                  </a:ext>
                </a:extLst>
              </a:tr>
              <a:tr h="1797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>
                          <a:effectLst/>
                        </a:rPr>
                        <a:t>31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reserve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800" u="none" strike="noStrike" dirty="0">
                          <a:effectLst/>
                        </a:rPr>
                        <a:t>　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996" marR="6996" marT="6996" marB="0" anchor="b"/>
                </a:tc>
                <a:extLst>
                  <a:ext uri="{0D108BD9-81ED-4DB2-BD59-A6C34878D82A}">
                    <a16:rowId xmlns:a16="http://schemas.microsoft.com/office/drawing/2014/main" val="2018845563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64679" y="1960141"/>
            <a:ext cx="6984776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Tx/>
              <a:buAutoNum type="arabicPeriod"/>
            </a:pPr>
            <a:r>
              <a:rPr lang="en-US" altLang="zh-CN" sz="2800" b="1" dirty="0">
                <a:solidFill>
                  <a:schemeClr val="tx1"/>
                </a:solidFill>
              </a:rPr>
              <a:t>60FD : display the status of DI</a:t>
            </a:r>
          </a:p>
          <a:p>
            <a:pPr marL="514350" indent="-514350">
              <a:buFontTx/>
              <a:buAutoNum type="arabicPeriod"/>
            </a:pPr>
            <a:r>
              <a:rPr lang="en-US" altLang="zh-CN" sz="2800" b="1" dirty="0">
                <a:solidFill>
                  <a:schemeClr val="tx1"/>
                </a:solidFill>
              </a:rPr>
              <a:t>Attributes: read-only RO, mappable RPDO</a:t>
            </a:r>
          </a:p>
          <a:p>
            <a:pPr marL="514350" indent="-514350"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</a:rPr>
              <a:t>60FD refresh rate: 1ms </a:t>
            </a:r>
            <a:br>
              <a:rPr lang="en-US" altLang="zh-CN" sz="2800" b="1" dirty="0">
                <a:solidFill>
                  <a:srgbClr val="FF0000"/>
                </a:solidFill>
              </a:rPr>
            </a:br>
            <a:r>
              <a:rPr lang="en-US" altLang="zh-CN" sz="2800" b="1" dirty="0">
                <a:solidFill>
                  <a:srgbClr val="FF0000"/>
                </a:solidFill>
              </a:rPr>
              <a:t>(Monitoring value refresh rate: 100ms)</a:t>
            </a:r>
          </a:p>
          <a:p>
            <a:pPr marL="514350" indent="-514350">
              <a:buFontTx/>
              <a:buAutoNum type="arabicPeriod"/>
            </a:pPr>
            <a:endParaRPr lang="en-US" altLang="zh-CN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9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8"/>
          <p:cNvSpPr txBox="1"/>
          <p:nvPr/>
        </p:nvSpPr>
        <p:spPr>
          <a:xfrm>
            <a:off x="1316807" y="374718"/>
            <a:ext cx="756084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zh-CN"/>
            </a:defPPr>
            <a:lvl1pPr algn="ctr">
              <a:defRPr sz="3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zh-CN" sz="3200" dirty="0"/>
              <a:t>Position deviation alarm Er36 [6065]</a:t>
            </a:r>
          </a:p>
        </p:txBody>
      </p:sp>
      <p:sp>
        <p:nvSpPr>
          <p:cNvPr id="13" name="矩形 12"/>
          <p:cNvSpPr/>
          <p:nvPr/>
        </p:nvSpPr>
        <p:spPr>
          <a:xfrm>
            <a:off x="1157918" y="2531819"/>
            <a:ext cx="2520280" cy="14386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</a:rPr>
              <a:t>6062</a:t>
            </a:r>
            <a:r>
              <a:rPr lang="en-US" altLang="zh-CN" sz="2000" b="1" dirty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position command</a:t>
            </a:r>
          </a:p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(read only)</a:t>
            </a:r>
            <a:endParaRPr lang="zh-CN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26759" y="2531819"/>
            <a:ext cx="2520280" cy="13829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</a:rPr>
              <a:t>6064</a:t>
            </a:r>
          </a:p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position feedback</a:t>
            </a:r>
          </a:p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(read only)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979087" y="2536205"/>
            <a:ext cx="2520280" cy="13829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</a:rPr>
              <a:t>60F4</a:t>
            </a:r>
            <a:r>
              <a:rPr lang="en-US" altLang="zh-CN" sz="2000" b="1" dirty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position deviation</a:t>
            </a:r>
          </a:p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(read only)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57918" y="4533221"/>
            <a:ext cx="3084865" cy="13829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</a:rPr>
              <a:t>60F4</a:t>
            </a:r>
            <a:r>
              <a:rPr lang="en-US" altLang="zh-CN" sz="2800" b="1" dirty="0">
                <a:solidFill>
                  <a:schemeClr val="accent2"/>
                </a:solidFill>
              </a:rPr>
              <a:t> = 6062- 6064</a:t>
            </a:r>
          </a:p>
          <a:p>
            <a:pPr algn="ctr"/>
            <a:r>
              <a:rPr lang="en-US" altLang="zh-CN" sz="2800" b="1" dirty="0">
                <a:solidFill>
                  <a:schemeClr val="accent2"/>
                </a:solidFill>
              </a:rPr>
              <a:t>(command unit)</a:t>
            </a:r>
            <a:endParaRPr lang="zh-CN" altLang="en-US" sz="3600" b="1" dirty="0">
              <a:solidFill>
                <a:schemeClr val="accent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931415" y="2531819"/>
            <a:ext cx="2762656" cy="13829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</a:rPr>
              <a:t>6065</a:t>
            </a:r>
            <a:r>
              <a:rPr lang="en-US" altLang="zh-CN" sz="2000" b="1" dirty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position deviation range</a:t>
            </a:r>
          </a:p>
          <a:p>
            <a:pPr algn="ctr"/>
            <a:r>
              <a:rPr lang="en-US" altLang="zh-CN" sz="2000" b="1" dirty="0">
                <a:solidFill>
                  <a:schemeClr val="accent2"/>
                </a:solidFill>
              </a:rPr>
              <a:t>(read and write)</a:t>
            </a:r>
            <a:endParaRPr lang="zh-CN" altLang="en-US" sz="2000" b="1" dirty="0">
              <a:solidFill>
                <a:schemeClr val="accent2"/>
              </a:solidFill>
            </a:endParaRPr>
          </a:p>
          <a:p>
            <a:pPr algn="ctr"/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4530815" y="4756656"/>
            <a:ext cx="2556284" cy="93610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|60F4| &gt; 6065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7375131" y="4545487"/>
            <a:ext cx="3806772" cy="13829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</a:rPr>
              <a:t>Er36</a:t>
            </a:r>
          </a:p>
          <a:p>
            <a:pPr algn="ctr"/>
            <a:r>
              <a:rPr lang="en-US" altLang="zh-CN" sz="2800" b="1" dirty="0">
                <a:solidFill>
                  <a:schemeClr val="accent2"/>
                </a:solidFill>
              </a:rPr>
              <a:t>Position deviation alarm</a:t>
            </a:r>
            <a:endParaRPr lang="zh-CN" alt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6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1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8"/>
          <p:cNvSpPr txBox="1"/>
          <p:nvPr/>
        </p:nvSpPr>
        <p:spPr>
          <a:xfrm>
            <a:off x="1257409" y="375394"/>
            <a:ext cx="756084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zh-CN"/>
            </a:defPPr>
            <a:lvl1pPr algn="ctr">
              <a:defRPr sz="3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zh-CN" sz="3200" dirty="0"/>
              <a:t>P10-6</a:t>
            </a:r>
            <a:r>
              <a:rPr lang="zh-CN" altLang="en-US" sz="3200" dirty="0"/>
              <a:t> </a:t>
            </a:r>
            <a:r>
              <a:rPr lang="en-US" altLang="zh-CN" sz="3200" dirty="0"/>
              <a:t>clear U0-56&amp;6064</a:t>
            </a:r>
            <a:r>
              <a:rPr lang="zh-CN" altLang="en-US" sz="3200" dirty="0"/>
              <a:t> </a:t>
            </a:r>
            <a:r>
              <a:rPr lang="en-US" altLang="zh-CN" sz="3200" dirty="0"/>
              <a:t>value</a:t>
            </a:r>
          </a:p>
        </p:txBody>
      </p:sp>
      <p:sp>
        <p:nvSpPr>
          <p:cNvPr id="7" name="矩形 6"/>
          <p:cNvSpPr/>
          <p:nvPr/>
        </p:nvSpPr>
        <p:spPr>
          <a:xfrm>
            <a:off x="1942469" y="1168053"/>
            <a:ext cx="8579807" cy="10558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2"/>
                </a:solidFill>
              </a:rPr>
              <a:t>P10-6 = 1</a:t>
            </a:r>
          </a:p>
        </p:txBody>
      </p:sp>
      <p:sp>
        <p:nvSpPr>
          <p:cNvPr id="8" name="下箭头 7"/>
          <p:cNvSpPr/>
          <p:nvPr/>
        </p:nvSpPr>
        <p:spPr>
          <a:xfrm>
            <a:off x="2796814" y="2331523"/>
            <a:ext cx="558368" cy="202373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下箭头 8"/>
          <p:cNvSpPr/>
          <p:nvPr/>
        </p:nvSpPr>
        <p:spPr>
          <a:xfrm>
            <a:off x="5899218" y="2327842"/>
            <a:ext cx="558368" cy="202373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625771" y="4476133"/>
            <a:ext cx="2971504" cy="1310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</a:rPr>
              <a:t>6064 (command unit)</a:t>
            </a:r>
          </a:p>
          <a:p>
            <a:pPr algn="ctr"/>
            <a:r>
              <a:rPr lang="en-US" altLang="zh-CN" sz="2400" b="1" dirty="0">
                <a:solidFill>
                  <a:schemeClr val="accent2"/>
                </a:solidFill>
              </a:rPr>
              <a:t>Motor feedback position=0</a:t>
            </a:r>
            <a:endParaRPr lang="zh-CN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92619" y="4476133"/>
            <a:ext cx="2766758" cy="1310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</a:rPr>
              <a:t>U0-56 </a:t>
            </a:r>
          </a:p>
          <a:p>
            <a:pPr algn="ctr"/>
            <a:r>
              <a:rPr lang="en-US" altLang="zh-CN" sz="2400" b="1" dirty="0">
                <a:solidFill>
                  <a:schemeClr val="accent2"/>
                </a:solidFill>
              </a:rPr>
              <a:t>Multi-turn absolute value position = 0</a:t>
            </a:r>
          </a:p>
        </p:txBody>
      </p:sp>
      <p:sp>
        <p:nvSpPr>
          <p:cNvPr id="16" name="下箭头 15"/>
          <p:cNvSpPr/>
          <p:nvPr/>
        </p:nvSpPr>
        <p:spPr>
          <a:xfrm>
            <a:off x="9154124" y="2295957"/>
            <a:ext cx="558368" cy="202373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7994375" y="4476132"/>
            <a:ext cx="2971504" cy="1310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</a:rPr>
              <a:t>6063 (encoder unit)</a:t>
            </a:r>
          </a:p>
          <a:p>
            <a:pPr algn="ctr"/>
            <a:r>
              <a:rPr lang="en-US" altLang="zh-CN" sz="2400" b="1" dirty="0">
                <a:solidFill>
                  <a:schemeClr val="accent2"/>
                </a:solidFill>
              </a:rPr>
              <a:t>Motor feedback position=0</a:t>
            </a:r>
            <a:endParaRPr lang="zh-CN" alt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0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8"/>
          <p:cNvSpPr txBox="1"/>
          <p:nvPr/>
        </p:nvSpPr>
        <p:spPr>
          <a:xfrm>
            <a:off x="1388815" y="311970"/>
            <a:ext cx="6695262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zh-CN"/>
            </a:defPPr>
            <a:lvl1pPr algn="ctr">
              <a:defRPr sz="3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 sz="3200" dirty="0"/>
              <a:t>Communication tolerance [P0-32]</a:t>
            </a:r>
          </a:p>
        </p:txBody>
      </p:sp>
      <p:sp>
        <p:nvSpPr>
          <p:cNvPr id="10" name="矩形 9"/>
          <p:cNvSpPr/>
          <p:nvPr/>
        </p:nvSpPr>
        <p:spPr>
          <a:xfrm>
            <a:off x="452711" y="2320180"/>
            <a:ext cx="6695262" cy="25922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/>
                </a:solidFill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</a:rPr>
              <a:t>When the master station communicates with the driver, this parameter can be used to set the tolerance of PDO receiving event loss. When the accumulated errors exceed the set threshold, </a:t>
            </a:r>
            <a:r>
              <a:rPr lang="en-US" altLang="zh-CN" sz="2800" b="1" dirty="0">
                <a:solidFill>
                  <a:srgbClr val="FF0000"/>
                </a:solidFill>
              </a:rPr>
              <a:t>ER.09 </a:t>
            </a:r>
            <a:r>
              <a:rPr lang="en-US" altLang="zh-CN" sz="2800" b="1" dirty="0">
                <a:solidFill>
                  <a:schemeClr val="tx1"/>
                </a:solidFill>
              </a:rPr>
              <a:t>will be reported.</a:t>
            </a:r>
          </a:p>
        </p:txBody>
      </p:sp>
      <p:sp>
        <p:nvSpPr>
          <p:cNvPr id="17" name="云形 16"/>
          <p:cNvSpPr/>
          <p:nvPr/>
        </p:nvSpPr>
        <p:spPr>
          <a:xfrm>
            <a:off x="7293471" y="2032149"/>
            <a:ext cx="5256584" cy="3528392"/>
          </a:xfrm>
          <a:prstGeom prst="cloud">
            <a:avLst/>
          </a:prstGeom>
          <a:solidFill>
            <a:schemeClr val="accent5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Application scenarios:</a:t>
            </a:r>
          </a:p>
          <a:p>
            <a:r>
              <a:rPr lang="en-US" altLang="zh-CN" sz="2000" b="1" dirty="0">
                <a:solidFill>
                  <a:srgbClr val="FF0000"/>
                </a:solidFill>
              </a:rPr>
              <a:t>1. Poor network cable quality</a:t>
            </a:r>
          </a:p>
          <a:p>
            <a:r>
              <a:rPr lang="en-US" altLang="zh-CN" sz="2000" b="1" dirty="0">
                <a:solidFill>
                  <a:srgbClr val="FF0000"/>
                </a:solidFill>
              </a:rPr>
              <a:t>2. Network cable is too long</a:t>
            </a:r>
          </a:p>
          <a:p>
            <a:r>
              <a:rPr lang="en-US" altLang="zh-CN" sz="2000" b="1" dirty="0">
                <a:solidFill>
                  <a:srgbClr val="FF0000"/>
                </a:solidFill>
              </a:rPr>
              <a:t>3. Large network interference</a:t>
            </a:r>
          </a:p>
        </p:txBody>
      </p:sp>
    </p:spTree>
    <p:extLst>
      <p:ext uri="{BB962C8B-B14F-4D97-AF65-F5344CB8AC3E}">
        <p14:creationId xmlns:p14="http://schemas.microsoft.com/office/powerpoint/2010/main" val="232046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自定义设计方案">
  <a:themeElements>
    <a:clrScheme name="自定义 4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358"/>
      </a:accent1>
      <a:accent2>
        <a:srgbClr val="18B29D"/>
      </a:accent2>
      <a:accent3>
        <a:srgbClr val="004358"/>
      </a:accent3>
      <a:accent4>
        <a:srgbClr val="18B29D"/>
      </a:accent4>
      <a:accent5>
        <a:srgbClr val="004358"/>
      </a:accent5>
      <a:accent6>
        <a:srgbClr val="18B29D"/>
      </a:accent6>
      <a:hlink>
        <a:srgbClr val="004358"/>
      </a:hlink>
      <a:folHlink>
        <a:srgbClr val="18B29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820</Words>
  <Application>Microsoft Office PowerPoint</Application>
  <PresentationFormat>自定义</PresentationFormat>
  <Paragraphs>208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等线</vt:lpstr>
      <vt:lpstr>黑体</vt:lpstr>
      <vt:lpstr>微软雅黑</vt:lpstr>
      <vt:lpstr>印品黑体</vt:lpstr>
      <vt:lpstr>Arial</vt:lpstr>
      <vt:lpstr>Calibri</vt:lpstr>
      <vt:lpstr>Impact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Quick stop 605A and pause stop 605D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bt200</dc:title>
  <dc:creator/>
  <cp:lastModifiedBy/>
  <cp:revision>491</cp:revision>
  <dcterms:created xsi:type="dcterms:W3CDTF">2016-11-28T17:01:00Z</dcterms:created>
  <dcterms:modified xsi:type="dcterms:W3CDTF">2024-04-03T03:47:59Z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1C65B9A9D4A3456D8BA15E9EC3561BD8</vt:lpwstr>
  </property>
</Properties>
</file>