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mp4" ContentType="video/mp4"/>
  <Default Extension="rels" ContentType="application/vnd.openxmlformats-package.relationships+xml"/>
  <Override PartName="/customXml/itemProps2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4776" r:id="rId3"/>
    <p:sldId id="4777" r:id="rId5"/>
    <p:sldId id="4778" r:id="rId6"/>
    <p:sldId id="5409" r:id="rId7"/>
    <p:sldId id="5457" r:id="rId8"/>
    <p:sldId id="5458" r:id="rId9"/>
    <p:sldId id="5460" r:id="rId10"/>
    <p:sldId id="5459" r:id="rId11"/>
    <p:sldId id="5415" r:id="rId12"/>
    <p:sldId id="5492" r:id="rId13"/>
    <p:sldId id="5493" r:id="rId14"/>
    <p:sldId id="5494" r:id="rId15"/>
    <p:sldId id="5495" r:id="rId16"/>
    <p:sldId id="5496" r:id="rId17"/>
    <p:sldId id="5497" r:id="rId18"/>
    <p:sldId id="5502" r:id="rId19"/>
    <p:sldId id="5498" r:id="rId20"/>
    <p:sldId id="5499" r:id="rId21"/>
    <p:sldId id="5500" r:id="rId22"/>
    <p:sldId id="5501" r:id="rId23"/>
    <p:sldId id="4814" r:id="rId24"/>
  </p:sldIdLst>
  <p:sldSz cx="12858750" cy="7232650"/>
  <p:notesSz cx="6858000" cy="9144000"/>
  <p:custDataLst>
    <p:tags r:id="rId3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86198" initials="8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0000"/>
    <a:srgbClr val="38AABA"/>
    <a:srgbClr val="1E6C7A"/>
    <a:srgbClr val="BF0000"/>
    <a:srgbClr val="166CA3"/>
    <a:srgbClr val="10517A"/>
    <a:srgbClr val="19B7F4"/>
    <a:srgbClr val="4BC1DD"/>
    <a:srgbClr val="EE9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9" autoAdjust="0"/>
    <p:restoredTop sz="95274" autoAdjust="0"/>
  </p:normalViewPr>
  <p:slideViewPr>
    <p:cSldViewPr>
      <p:cViewPr varScale="1">
        <p:scale>
          <a:sx n="64" d="100"/>
          <a:sy n="64" d="100"/>
        </p:scale>
        <p:origin x="86" y="475"/>
      </p:cViewPr>
      <p:guideLst>
        <p:guide orient="horz" pos="240"/>
        <p:guide pos="4050"/>
        <p:guide pos="547"/>
        <p:guide orient="horz" pos="4238"/>
        <p:guide pos="7608"/>
        <p:guide pos="6868"/>
      </p:guideLst>
    </p:cSldViewPr>
  </p:slideViewPr>
  <p:outlineViewPr>
    <p:cViewPr>
      <p:scale>
        <a:sx n="100" d="100"/>
        <a:sy n="100" d="100"/>
      </p:scale>
      <p:origin x="0" y="-10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23.xml"/><Relationship Id="rId31" Type="http://schemas.openxmlformats.org/officeDocument/2006/relationships/customXml" Target="../customXml/item1.xml"/><Relationship Id="rId30" Type="http://schemas.openxmlformats.org/officeDocument/2006/relationships/customXmlProps" Target="../customXml/itemProps22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D87B8-9A4B-45E2-BBE5-FB86ADE287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611-6692-4583-86AB-5AB9B972B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75436" y="376143"/>
            <a:ext cx="8293039" cy="464750"/>
          </a:xfr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3095" b="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51435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cxnSp>
        <p:nvCxnSpPr>
          <p:cNvPr id="12" name="直接连接符 11"/>
          <p:cNvCxnSpPr/>
          <p:nvPr userDrawn="1"/>
        </p:nvCxnSpPr>
        <p:spPr>
          <a:xfrm flipV="1">
            <a:off x="1275150" y="906330"/>
            <a:ext cx="11052321" cy="1"/>
          </a:xfrm>
          <a:prstGeom prst="line">
            <a:avLst/>
          </a:prstGeom>
          <a:ln w="15875" cmpd="sng">
            <a:solidFill>
              <a:srgbClr val="18B29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 userDrawn="1"/>
        </p:nvGrpSpPr>
        <p:grpSpPr>
          <a:xfrm>
            <a:off x="556279" y="349355"/>
            <a:ext cx="556875" cy="556844"/>
            <a:chOff x="406574" y="236732"/>
            <a:chExt cx="612048" cy="593261"/>
          </a:xfrm>
        </p:grpSpPr>
        <p:sp>
          <p:nvSpPr>
            <p:cNvPr id="15" name="矩形 1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18B2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pic>
        <p:nvPicPr>
          <p:cNvPr id="6149" name="图片 3" descr="维控logo中文副本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277177" y="375919"/>
            <a:ext cx="2182416" cy="427709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7" name="矩形 36"/>
          <p:cNvSpPr/>
          <p:nvPr userDrawn="1"/>
        </p:nvSpPr>
        <p:spPr>
          <a:xfrm>
            <a:off x="0" y="6845300"/>
            <a:ext cx="12858750" cy="387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-无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4961" y="1110247"/>
            <a:ext cx="12050089" cy="5532632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93685" y="6703595"/>
            <a:ext cx="3000375" cy="385072"/>
          </a:xfrm>
        </p:spPr>
        <p:txBody>
          <a:bodyPr/>
          <a:lstStyle/>
          <a:p>
            <a:fld id="{9125718D-374B-48EB-A1E7-112597E392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4C02-8E92-4DF7-AA55-62B0BA459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LOGO英文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29825" y="232410"/>
            <a:ext cx="2700020" cy="4660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1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tags" Target="../tags/tag20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2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4.xml"/><Relationship Id="rId14" Type="http://schemas.openxmlformats.org/officeDocument/2006/relationships/image" Target="../media/image3.png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.svg"/><Relationship Id="rId3" Type="http://schemas.openxmlformats.org/officeDocument/2006/relationships/image" Target="../media/image20.png"/><Relationship Id="rId2" Type="http://schemas.openxmlformats.org/officeDocument/2006/relationships/image" Target="../media/image1.svg"/><Relationship Id="rId1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191084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2384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23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0" y="191084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430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0" y="0"/>
            <a:ext cx="9761846" cy="5949079"/>
          </a:xfrm>
          <a:custGeom>
            <a:avLst/>
            <a:gdLst>
              <a:gd name="T0" fmla="*/ 4373 w 4373"/>
              <a:gd name="T1" fmla="*/ 0 h 2665"/>
              <a:gd name="T2" fmla="*/ 0 w 4373"/>
              <a:gd name="T3" fmla="*/ 2665 h 2665"/>
              <a:gd name="T4" fmla="*/ 0 w 4373"/>
              <a:gd name="T5" fmla="*/ 2185 h 2665"/>
              <a:gd name="T6" fmla="*/ 4373 w 4373"/>
              <a:gd name="T7" fmla="*/ 0 h 2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73" h="2665">
                <a:moveTo>
                  <a:pt x="4373" y="0"/>
                </a:moveTo>
                <a:lnTo>
                  <a:pt x="0" y="2665"/>
                </a:lnTo>
                <a:lnTo>
                  <a:pt x="0" y="2185"/>
                </a:lnTo>
                <a:lnTo>
                  <a:pt x="437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4989195" y="3832225"/>
            <a:ext cx="7273290" cy="61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en-US" sz="4000" b="1" dirty="0">
                <a:cs typeface="微软雅黑" panose="020B0503020204020204" pitchFamily="34" charset="-122"/>
              </a:rPr>
              <a:t>Servo Software Training</a:t>
            </a:r>
            <a:endParaRPr lang="en-US" sz="4000" b="1" dirty="0">
              <a:cs typeface="微软雅黑" panose="020B0503020204020204" pitchFamily="34" charset="-122"/>
            </a:endParaRPr>
          </a:p>
        </p:txBody>
      </p:sp>
      <p:sp>
        <p:nvSpPr>
          <p:cNvPr id="12" name="矩形 259"/>
          <p:cNvSpPr>
            <a:spLocks noChangeArrowheads="1"/>
          </p:cNvSpPr>
          <p:nvPr/>
        </p:nvSpPr>
        <p:spPr bwMode="auto">
          <a:xfrm>
            <a:off x="7766685" y="4749837"/>
            <a:ext cx="4495779" cy="43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en-US" altLang="zh-CN" sz="2800" dirty="0"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By Jim</a:t>
            </a:r>
            <a:endParaRPr lang="en-US" altLang="zh-CN" sz="2800" dirty="0"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99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9" grpId="0" bldLvl="0" animBg="1"/>
      <p:bldP spid="11" grpId="0"/>
      <p:bldP spid="11" grpId="1" bldLvl="0"/>
      <p:bldP spid="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410" y="0"/>
            <a:ext cx="12858750" cy="72326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0115550" y="0"/>
            <a:ext cx="276987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92710" y="15875"/>
            <a:ext cx="96488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P</a:t>
            </a:r>
            <a:r>
              <a:rPr sz="28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arameter setting</a:t>
            </a:r>
            <a:endParaRPr sz="28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r>
              <a:rPr lang="en-US" altLang="zh-CN" sz="2800" b="1" dirty="0">
                <a:solidFill>
                  <a:schemeClr val="tx1"/>
                </a:solidFill>
              </a:rPr>
              <a:t>           </a:t>
            </a:r>
            <a:r>
              <a:rPr lang="en-US" altLang="zh-CN" sz="2800" dirty="0">
                <a:solidFill>
                  <a:srgbClr val="FFC000"/>
                </a:solidFill>
              </a:rPr>
              <a:t>——How to export/import parameters?</a:t>
            </a:r>
            <a:endParaRPr lang="en-US" altLang="zh-CN" sz="2800" dirty="0">
              <a:solidFill>
                <a:srgbClr val="FFC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670" y="938530"/>
            <a:ext cx="9578975" cy="58470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02995" y="6710680"/>
            <a:ext cx="11209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dirty="0">
                <a:solidFill>
                  <a:schemeClr val="bg1"/>
                </a:solidFill>
              </a:rPr>
              <a:t>User can export parameters as backup before restoring to factory settings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-22225" y="4030345"/>
            <a:ext cx="12919710" cy="923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Status monitoring </a:t>
            </a:r>
            <a:r>
              <a:rPr lang="en-US" altLang="zh-CN" sz="6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and </a:t>
            </a:r>
            <a:r>
              <a:rPr lang="zh-CN" altLang="en-US" sz="6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fault query</a:t>
            </a:r>
            <a:endParaRPr lang="zh-CN" altLang="en-US" sz="60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1" name="MH_Others_2"/>
          <p:cNvSpPr txBox="1"/>
          <p:nvPr>
            <p:custDataLst>
              <p:tags r:id="rId1"/>
            </p:custDataLst>
          </p:nvPr>
        </p:nvSpPr>
        <p:spPr>
          <a:xfrm>
            <a:off x="4678964" y="1996519"/>
            <a:ext cx="3500822" cy="1538605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04</a:t>
            </a:r>
            <a:endParaRPr lang="en-US" altLang="zh-CN" sz="60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pPr algn="ctr">
              <a:defRPr/>
            </a:pPr>
            <a:r>
              <a:rPr lang="en-US" altLang="zh-CN" sz="4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SECTION</a:t>
            </a:r>
            <a:endParaRPr lang="zh-CN" altLang="en-US" sz="40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10115550" y="0"/>
            <a:ext cx="2743200" cy="762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410" y="0"/>
            <a:ext cx="12858750" cy="72326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0115550" y="0"/>
            <a:ext cx="276987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92710" y="15875"/>
            <a:ext cx="96488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Status monitoring </a:t>
            </a:r>
            <a:r>
              <a:rPr lang="en-US" altLang="zh-CN" sz="28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and </a:t>
            </a:r>
            <a:r>
              <a:rPr lang="zh-CN" altLang="en-US" sz="28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fault query</a:t>
            </a:r>
            <a:endParaRPr lang="zh-CN" altLang="en-US" sz="28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r>
              <a:rPr lang="en-US" altLang="zh-CN" sz="2800" b="1" dirty="0">
                <a:solidFill>
                  <a:srgbClr val="FFC000"/>
                </a:solidFill>
              </a:rPr>
              <a:t>            </a:t>
            </a:r>
            <a:r>
              <a:rPr lang="en-US" altLang="zh-CN" sz="2800" dirty="0">
                <a:solidFill>
                  <a:srgbClr val="FFC000"/>
                </a:solidFill>
              </a:rPr>
              <a:t>——status monitoring</a:t>
            </a:r>
            <a:endParaRPr lang="en-US" altLang="zh-CN" sz="2800" dirty="0">
              <a:solidFill>
                <a:srgbClr val="FFC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20495" y="6710680"/>
            <a:ext cx="7235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dirty="0">
                <a:solidFill>
                  <a:schemeClr val="bg1"/>
                </a:solidFill>
              </a:rPr>
              <a:t>Periodic automatic refresh or manual query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" y="968375"/>
            <a:ext cx="9357995" cy="57016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319895" y="3048000"/>
            <a:ext cx="372427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 dirty="0">
                <a:solidFill>
                  <a:srgbClr val="FF0000"/>
                </a:solidFill>
              </a:rPr>
              <a:t>Parameter composition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algn="just"/>
            <a:r>
              <a:rPr lang="en-US" altLang="zh-CN" sz="2800" dirty="0">
                <a:solidFill>
                  <a:schemeClr val="bg1"/>
                </a:solidFill>
              </a:rPr>
              <a:t>1. operating status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algn="just"/>
            <a:r>
              <a:rPr lang="en-US" altLang="zh-CN" sz="2800" dirty="0">
                <a:solidFill>
                  <a:schemeClr val="bg1"/>
                </a:solidFill>
              </a:rPr>
              <a:t>2. historical fault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algn="just"/>
            <a:r>
              <a:rPr lang="en-US" altLang="zh-CN" sz="2800" dirty="0">
                <a:solidFill>
                  <a:schemeClr val="bg1"/>
                </a:solidFill>
              </a:rPr>
              <a:t>3. device version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410" y="0"/>
            <a:ext cx="12858750" cy="72326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0115550" y="0"/>
            <a:ext cx="276987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92710" y="15875"/>
            <a:ext cx="96488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Status monitoring </a:t>
            </a:r>
            <a:r>
              <a:rPr lang="en-US" altLang="zh-CN" sz="28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and </a:t>
            </a:r>
            <a:r>
              <a:rPr lang="zh-CN" altLang="en-US" sz="28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fault query</a:t>
            </a:r>
            <a:endParaRPr lang="zh-CN" altLang="en-US" sz="28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r>
              <a:rPr lang="en-US" altLang="zh-CN" sz="2800" b="1" dirty="0">
                <a:solidFill>
                  <a:srgbClr val="FFC000"/>
                </a:solidFill>
              </a:rPr>
              <a:t>            </a:t>
            </a:r>
            <a:r>
              <a:rPr lang="en-US" altLang="zh-CN" sz="2800" dirty="0">
                <a:solidFill>
                  <a:srgbClr val="FFC000"/>
                </a:solidFill>
              </a:rPr>
              <a:t>——fault query</a:t>
            </a:r>
            <a:endParaRPr lang="en-US" altLang="zh-CN" sz="2800" dirty="0">
              <a:solidFill>
                <a:srgbClr val="FFC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19895" y="3048000"/>
            <a:ext cx="372427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 dirty="0">
                <a:solidFill>
                  <a:srgbClr val="FF0000"/>
                </a:solidFill>
              </a:rPr>
              <a:t>Parameter composition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algn="just"/>
            <a:r>
              <a:rPr lang="en-US" altLang="zh-CN" sz="2800" dirty="0">
                <a:solidFill>
                  <a:schemeClr val="bg1"/>
                </a:solidFill>
              </a:rPr>
              <a:t>1. alarm code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algn="just"/>
            <a:r>
              <a:rPr lang="en-US" altLang="zh-CN" sz="2800" dirty="0">
                <a:solidFill>
                  <a:schemeClr val="bg1"/>
                </a:solidFill>
              </a:rPr>
              <a:t>2. cause of error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algn="just"/>
            <a:r>
              <a:rPr lang="en-US" altLang="zh-CN" sz="2800" dirty="0">
                <a:solidFill>
                  <a:schemeClr val="bg1"/>
                </a:solidFill>
              </a:rPr>
              <a:t>3. error exclusion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" y="969010"/>
            <a:ext cx="9333865" cy="5706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9530" y="4030345"/>
            <a:ext cx="12919710" cy="923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sz="6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Inertia identificatio</a:t>
            </a:r>
            <a:r>
              <a:rPr lang="en-US" sz="6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n</a:t>
            </a:r>
            <a:endParaRPr lang="en-US" sz="60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1" name="MH_Others_2"/>
          <p:cNvSpPr txBox="1"/>
          <p:nvPr>
            <p:custDataLst>
              <p:tags r:id="rId1"/>
            </p:custDataLst>
          </p:nvPr>
        </p:nvSpPr>
        <p:spPr>
          <a:xfrm>
            <a:off x="4678964" y="1996519"/>
            <a:ext cx="3500822" cy="1538605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05</a:t>
            </a:r>
            <a:endParaRPr lang="en-US" altLang="zh-CN" sz="60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pPr algn="ctr">
              <a:defRPr/>
            </a:pPr>
            <a:r>
              <a:rPr lang="en-US" altLang="zh-CN" sz="4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SECTION</a:t>
            </a:r>
            <a:endParaRPr lang="zh-CN" altLang="en-US" sz="40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10115550" y="0"/>
            <a:ext cx="274320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336800" y="5405755"/>
            <a:ext cx="838835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 altLang="en-US" sz="2000">
                <a:solidFill>
                  <a:schemeClr val="bg1"/>
                </a:solidFill>
              </a:rPr>
              <a:t>The real-time and accuracy of inertia identification is one of the key factors for the servo control system to achieve high performance, which will affect the adjustment of gain parameters.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410" y="0"/>
            <a:ext cx="12858750" cy="72326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0115550" y="0"/>
            <a:ext cx="276987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92710" y="15875"/>
            <a:ext cx="96488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Inertia identificatio</a:t>
            </a:r>
            <a:r>
              <a:rPr lang="en-US" sz="28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n</a:t>
            </a:r>
            <a:endParaRPr lang="en-US" sz="28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r>
              <a:rPr lang="en-US" altLang="zh-CN" sz="2800" b="1" dirty="0">
                <a:solidFill>
                  <a:srgbClr val="FFC000"/>
                </a:solidFill>
              </a:rPr>
              <a:t>            </a:t>
            </a:r>
            <a:r>
              <a:rPr lang="en-US" altLang="zh-CN" sz="2800" dirty="0">
                <a:solidFill>
                  <a:srgbClr val="FFC000"/>
                </a:solidFill>
              </a:rPr>
              <a:t>——debug to indentificate</a:t>
            </a:r>
            <a:endParaRPr lang="en-US" altLang="zh-CN" sz="2800" dirty="0">
              <a:solidFill>
                <a:srgbClr val="FFC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275" y="977900"/>
            <a:ext cx="10154285" cy="6195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410" y="0"/>
            <a:ext cx="12858750" cy="72326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0115550" y="0"/>
            <a:ext cx="276987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92710" y="15875"/>
            <a:ext cx="96488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Inertia identificatio</a:t>
            </a:r>
            <a:r>
              <a:rPr lang="en-US" sz="28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n</a:t>
            </a:r>
            <a:endParaRPr lang="en-US" sz="28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r>
              <a:rPr lang="en-US" altLang="zh-CN" sz="2800" b="1" dirty="0">
                <a:solidFill>
                  <a:srgbClr val="FFC000"/>
                </a:solidFill>
              </a:rPr>
              <a:t>            </a:t>
            </a:r>
            <a:r>
              <a:rPr lang="en-US" altLang="zh-CN" sz="2800" dirty="0">
                <a:solidFill>
                  <a:srgbClr val="FFC000"/>
                </a:solidFill>
              </a:rPr>
              <a:t>——identification process</a:t>
            </a:r>
            <a:endParaRPr lang="en-US" altLang="zh-CN" sz="2800" dirty="0">
              <a:solidFill>
                <a:srgbClr val="FFC000"/>
              </a:solidFill>
            </a:endParaRPr>
          </a:p>
        </p:txBody>
      </p:sp>
      <p:pic>
        <p:nvPicPr>
          <p:cNvPr id="2" name="forward--forward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9605" y="969010"/>
            <a:ext cx="11559540" cy="62636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41740" y="897255"/>
            <a:ext cx="3847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dirty="0">
                <a:solidFill>
                  <a:srgbClr val="FF000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forward to forward</a:t>
            </a:r>
            <a:endParaRPr lang="en-US" sz="2800" b="1" dirty="0">
              <a:solidFill>
                <a:srgbClr val="FF0000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410" y="0"/>
            <a:ext cx="12858750" cy="72326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0115550" y="0"/>
            <a:ext cx="276987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92710" y="15875"/>
            <a:ext cx="96488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Inertia identificatio</a:t>
            </a:r>
            <a:r>
              <a:rPr lang="en-US" sz="28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n</a:t>
            </a:r>
            <a:endParaRPr lang="en-US" sz="28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r>
              <a:rPr lang="en-US" altLang="zh-CN" sz="2800" b="1" dirty="0">
                <a:solidFill>
                  <a:srgbClr val="FFC000"/>
                </a:solidFill>
              </a:rPr>
              <a:t>            </a:t>
            </a:r>
            <a:r>
              <a:rPr lang="en-US" altLang="zh-CN" sz="2800" dirty="0">
                <a:solidFill>
                  <a:srgbClr val="FFC000"/>
                </a:solidFill>
              </a:rPr>
              <a:t>——monitor to indentificate</a:t>
            </a:r>
            <a:endParaRPr lang="en-US" altLang="zh-CN" sz="2800" dirty="0">
              <a:solidFill>
                <a:srgbClr val="FFC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970" y="969010"/>
            <a:ext cx="9450070" cy="57638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640330" y="6710680"/>
            <a:ext cx="7235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 dirty="0">
                <a:solidFill>
                  <a:srgbClr val="FF0000"/>
                </a:solidFill>
              </a:rPr>
              <a:t>Make the motor rotate a few turns at &gt;300rpm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9530" y="4030345"/>
            <a:ext cx="12919710" cy="923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sz="6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Waveform window</a:t>
            </a:r>
            <a:endParaRPr lang="en-US" sz="60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1" name="MH_Others_2"/>
          <p:cNvSpPr txBox="1"/>
          <p:nvPr>
            <p:custDataLst>
              <p:tags r:id="rId1"/>
            </p:custDataLst>
          </p:nvPr>
        </p:nvSpPr>
        <p:spPr>
          <a:xfrm>
            <a:off x="4678964" y="1996519"/>
            <a:ext cx="3500822" cy="1538605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06</a:t>
            </a:r>
            <a:endParaRPr lang="en-US" altLang="zh-CN" sz="60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pPr algn="ctr">
              <a:defRPr/>
            </a:pPr>
            <a:r>
              <a:rPr lang="en-US" altLang="zh-CN" sz="4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SECTION</a:t>
            </a:r>
            <a:endParaRPr lang="zh-CN" altLang="en-US" sz="40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10115550" y="0"/>
            <a:ext cx="2743200" cy="762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410" y="0"/>
            <a:ext cx="12858750" cy="72326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0115550" y="0"/>
            <a:ext cx="276987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92710" y="15875"/>
            <a:ext cx="96488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Waveform window</a:t>
            </a:r>
            <a:endParaRPr sz="28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r>
              <a:rPr lang="en-US" altLang="zh-CN" sz="2800" b="1" dirty="0">
                <a:solidFill>
                  <a:srgbClr val="FFC000"/>
                </a:solidFill>
              </a:rPr>
              <a:t>            </a:t>
            </a:r>
            <a:r>
              <a:rPr lang="en-US" altLang="zh-CN" sz="2800" dirty="0">
                <a:solidFill>
                  <a:srgbClr val="FFC000"/>
                </a:solidFill>
              </a:rPr>
              <a:t>——get waveform</a:t>
            </a:r>
            <a:endParaRPr lang="en-US" altLang="zh-CN" sz="2800" dirty="0">
              <a:solidFill>
                <a:srgbClr val="FFC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35" y="901065"/>
            <a:ext cx="11798300" cy="6306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8071561" cy="4596949"/>
          </a:xfrm>
          <a:custGeom>
            <a:avLst/>
            <a:gdLst>
              <a:gd name="T0" fmla="*/ 2665 w 2665"/>
              <a:gd name="T1" fmla="*/ 0 h 1127"/>
              <a:gd name="T2" fmla="*/ 0 w 2665"/>
              <a:gd name="T3" fmla="*/ 0 h 1127"/>
              <a:gd name="T4" fmla="*/ 652 w 2665"/>
              <a:gd name="T5" fmla="*/ 1127 h 1127"/>
              <a:gd name="T6" fmla="*/ 2665 w 2665"/>
              <a:gd name="T7" fmla="*/ 0 h 1127"/>
              <a:gd name="connsiteX0" fmla="*/ 10000 w 10000"/>
              <a:gd name="connsiteY0" fmla="*/ 0 h 13164"/>
              <a:gd name="connsiteX1" fmla="*/ 0 w 10000"/>
              <a:gd name="connsiteY1" fmla="*/ 0 h 13164"/>
              <a:gd name="connsiteX2" fmla="*/ 16 w 10000"/>
              <a:gd name="connsiteY2" fmla="*/ 13164 h 13164"/>
              <a:gd name="connsiteX3" fmla="*/ 10000 w 10000"/>
              <a:gd name="connsiteY3" fmla="*/ 0 h 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3164">
                <a:moveTo>
                  <a:pt x="10000" y="0"/>
                </a:moveTo>
                <a:lnTo>
                  <a:pt x="0" y="0"/>
                </a:lnTo>
                <a:cubicBezTo>
                  <a:pt x="5" y="4388"/>
                  <a:pt x="11" y="8776"/>
                  <a:pt x="16" y="13164"/>
                </a:cubicBezTo>
                <a:lnTo>
                  <a:pt x="100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7555736" y="1418429"/>
            <a:ext cx="379667" cy="379667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11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211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8173085" y="1451293"/>
            <a:ext cx="4452620" cy="38862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r>
              <a:rPr lang="zh-CN" altLang="en-US" sz="253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Servo communicate with PC</a:t>
            </a:r>
            <a:endParaRPr lang="zh-CN" altLang="en-US" sz="253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Number_2"/>
          <p:cNvSpPr/>
          <p:nvPr>
            <p:custDataLst>
              <p:tags r:id="rId3"/>
            </p:custDataLst>
          </p:nvPr>
        </p:nvSpPr>
        <p:spPr>
          <a:xfrm>
            <a:off x="7555736" y="2311818"/>
            <a:ext cx="379667" cy="379667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11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211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MH_Entry_2"/>
          <p:cNvSpPr/>
          <p:nvPr>
            <p:custDataLst>
              <p:tags r:id="rId4"/>
            </p:custDataLst>
          </p:nvPr>
        </p:nvSpPr>
        <p:spPr>
          <a:xfrm>
            <a:off x="8173085" y="2344103"/>
            <a:ext cx="3458210" cy="38862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/>
            <a:r>
              <a:rPr lang="en-US" altLang="zh-CN" sz="253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S</a:t>
            </a:r>
            <a:r>
              <a:rPr lang="zh-CN" altLang="en-US" sz="253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oftware interface</a:t>
            </a:r>
            <a:endParaRPr lang="zh-CN" altLang="en-US" sz="253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5" name="MH_Number_3"/>
          <p:cNvSpPr/>
          <p:nvPr>
            <p:custDataLst>
              <p:tags r:id="rId5"/>
            </p:custDataLst>
          </p:nvPr>
        </p:nvSpPr>
        <p:spPr>
          <a:xfrm>
            <a:off x="7555736" y="3205207"/>
            <a:ext cx="379667" cy="379667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110" b="1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211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6" name="MH_Entry_3"/>
          <p:cNvSpPr/>
          <p:nvPr>
            <p:custDataLst>
              <p:tags r:id="rId6"/>
            </p:custDataLst>
          </p:nvPr>
        </p:nvSpPr>
        <p:spPr>
          <a:xfrm>
            <a:off x="8173085" y="3902710"/>
            <a:ext cx="4452620" cy="77787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/>
            <a:r>
              <a:rPr lang="zh-CN" altLang="en-US" sz="253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Status monitoring </a:t>
            </a:r>
            <a:r>
              <a:rPr lang="en-US" altLang="zh-CN" sz="253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and </a:t>
            </a:r>
            <a:r>
              <a:rPr lang="zh-CN" altLang="en-US" sz="253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fault query</a:t>
            </a:r>
            <a:endParaRPr lang="zh-CN" altLang="en-US" sz="253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7" name="MH_Number_4"/>
          <p:cNvSpPr/>
          <p:nvPr>
            <p:custDataLst>
              <p:tags r:id="rId7"/>
            </p:custDataLst>
          </p:nvPr>
        </p:nvSpPr>
        <p:spPr>
          <a:xfrm>
            <a:off x="7555736" y="4098595"/>
            <a:ext cx="379667" cy="379667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11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lang="zh-CN" altLang="en-US" sz="211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0" name="MH_Others_2"/>
          <p:cNvSpPr txBox="1"/>
          <p:nvPr>
            <p:custDataLst>
              <p:tags r:id="rId8"/>
            </p:custDataLst>
          </p:nvPr>
        </p:nvSpPr>
        <p:spPr>
          <a:xfrm>
            <a:off x="4415790" y="3419475"/>
            <a:ext cx="3108325" cy="830580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5400" b="1" dirty="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CONTENTS</a:t>
            </a:r>
            <a:endParaRPr lang="en-US" altLang="zh-CN" sz="5400" b="1" dirty="0">
              <a:solidFill>
                <a:schemeClr val="bg1">
                  <a:lumMod val="65000"/>
                </a:schemeClr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1" name="MH_Entry_3"/>
          <p:cNvSpPr/>
          <p:nvPr>
            <p:custDataLst>
              <p:tags r:id="rId9"/>
            </p:custDataLst>
          </p:nvPr>
        </p:nvSpPr>
        <p:spPr>
          <a:xfrm>
            <a:off x="8167370" y="3195638"/>
            <a:ext cx="4457700" cy="38862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/>
            <a:r>
              <a:rPr lang="en-US" sz="253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P</a:t>
            </a:r>
            <a:r>
              <a:rPr sz="253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arameter setting</a:t>
            </a:r>
            <a:endParaRPr sz="253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MH_Number_1"/>
          <p:cNvSpPr/>
          <p:nvPr>
            <p:custDataLst>
              <p:tags r:id="rId10"/>
            </p:custDataLst>
          </p:nvPr>
        </p:nvSpPr>
        <p:spPr>
          <a:xfrm>
            <a:off x="7555736" y="4917914"/>
            <a:ext cx="379667" cy="379667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/>
            <a:r>
              <a:rPr lang="en-US" altLang="zh-CN" sz="211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5</a:t>
            </a:r>
            <a:endParaRPr lang="zh-CN" altLang="en-US" sz="211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MH_Number_2"/>
          <p:cNvSpPr/>
          <p:nvPr>
            <p:custDataLst>
              <p:tags r:id="rId11"/>
            </p:custDataLst>
          </p:nvPr>
        </p:nvSpPr>
        <p:spPr>
          <a:xfrm>
            <a:off x="7555736" y="5700178"/>
            <a:ext cx="379667" cy="379667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/>
            <a:r>
              <a:rPr lang="en-US" altLang="zh-CN" sz="211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6</a:t>
            </a:r>
            <a:endParaRPr lang="zh-CN" altLang="en-US" sz="211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MH_Entry_2"/>
          <p:cNvSpPr/>
          <p:nvPr>
            <p:custDataLst>
              <p:tags r:id="rId12"/>
            </p:custDataLst>
          </p:nvPr>
        </p:nvSpPr>
        <p:spPr>
          <a:xfrm>
            <a:off x="8173085" y="5691188"/>
            <a:ext cx="3458210" cy="38862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/>
            <a:r>
              <a:rPr sz="253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Waveform window</a:t>
            </a:r>
            <a:endParaRPr sz="253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MH_Entry_2"/>
          <p:cNvSpPr/>
          <p:nvPr>
            <p:custDataLst>
              <p:tags r:id="rId13"/>
            </p:custDataLst>
          </p:nvPr>
        </p:nvSpPr>
        <p:spPr>
          <a:xfrm>
            <a:off x="8173085" y="4917758"/>
            <a:ext cx="4564380" cy="38862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/>
            <a:r>
              <a:rPr sz="253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Inertia identification</a:t>
            </a:r>
            <a:endParaRPr sz="253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025" y="4250055"/>
            <a:ext cx="2933700" cy="2477770"/>
          </a:xfrm>
          <a:prstGeom prst="rect">
            <a:avLst/>
          </a:prstGeom>
        </p:spPr>
      </p:pic>
      <p:sp>
        <p:nvSpPr>
          <p:cNvPr id="3" name="MH_Entry_1"/>
          <p:cNvSpPr/>
          <p:nvPr>
            <p:custDataLst>
              <p:tags r:id="rId15"/>
            </p:custDataLst>
          </p:nvPr>
        </p:nvSpPr>
        <p:spPr>
          <a:xfrm>
            <a:off x="3099435" y="6727825"/>
            <a:ext cx="8388985" cy="38862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r>
              <a:rPr lang="en-US" altLang="zh-CN" sz="2530" b="1" dirty="0">
                <a:solidFill>
                  <a:srgbClr val="FF000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Form link</a:t>
            </a:r>
            <a:r>
              <a:rPr lang="en-US" altLang="zh-CN" sz="253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:https://forms.gle/6zuUynA9wgGLTfPs7</a:t>
            </a:r>
            <a:endParaRPr lang="en-US" altLang="zh-CN" sz="253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20" grpId="0"/>
      <p:bldP spid="21" grpId="0" bldLvl="0" animBg="1"/>
      <p:bldP spid="5" grpId="0" bldLvl="0" animBg="1"/>
      <p:bldP spid="7" grpId="0" bldLvl="0" animBg="1"/>
      <p:bldP spid="8" grpId="0" bldLvl="0" animBg="1"/>
      <p:bldP spid="10" grpId="0" bldLvl="0" animBg="1"/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410" y="0"/>
            <a:ext cx="12858750" cy="72326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0115550" y="0"/>
            <a:ext cx="276987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92710" y="15875"/>
            <a:ext cx="96488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Waveform window</a:t>
            </a:r>
            <a:endParaRPr sz="28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r>
              <a:rPr lang="en-US" altLang="zh-CN" sz="2800" b="1" dirty="0">
                <a:solidFill>
                  <a:srgbClr val="FFC000"/>
                </a:solidFill>
              </a:rPr>
              <a:t>            </a:t>
            </a:r>
            <a:r>
              <a:rPr lang="en-US" altLang="zh-CN" sz="2800" dirty="0">
                <a:solidFill>
                  <a:srgbClr val="FFC000"/>
                </a:solidFill>
              </a:rPr>
              <a:t>——waveform data</a:t>
            </a:r>
            <a:endParaRPr lang="en-US" altLang="zh-CN" sz="2800" dirty="0">
              <a:solidFill>
                <a:srgbClr val="FFC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30" y="885190"/>
            <a:ext cx="9806940" cy="6346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191084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2384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23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0" y="191084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430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2" name="Freeform 6"/>
          <p:cNvSpPr/>
          <p:nvPr/>
        </p:nvSpPr>
        <p:spPr bwMode="auto">
          <a:xfrm flipH="1">
            <a:off x="7948295" y="189433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2384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23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3" name="Freeform 7"/>
          <p:cNvSpPr/>
          <p:nvPr/>
        </p:nvSpPr>
        <p:spPr bwMode="auto">
          <a:xfrm flipH="1">
            <a:off x="7941310" y="1887988"/>
            <a:ext cx="4904362" cy="5321802"/>
          </a:xfrm>
          <a:custGeom>
            <a:avLst/>
            <a:gdLst>
              <a:gd name="T0" fmla="*/ 0 w 2197"/>
              <a:gd name="T1" fmla="*/ 0 h 2384"/>
              <a:gd name="T2" fmla="*/ 2197 w 2197"/>
              <a:gd name="T3" fmla="*/ 2384 h 2384"/>
              <a:gd name="T4" fmla="*/ 0 w 2197"/>
              <a:gd name="T5" fmla="*/ 430 h 2384"/>
              <a:gd name="T6" fmla="*/ 0 w 2197"/>
              <a:gd name="T7" fmla="*/ 0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97" h="2384">
                <a:moveTo>
                  <a:pt x="0" y="0"/>
                </a:moveTo>
                <a:lnTo>
                  <a:pt x="2197" y="2384"/>
                </a:lnTo>
                <a:lnTo>
                  <a:pt x="0" y="4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871720" y="2447925"/>
            <a:ext cx="304292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sz="5400" dirty="0">
                <a:latin typeface="楷体" panose="02010609060101010101" charset="-122"/>
                <a:ea typeface="楷体" panose="02010609060101010101" charset="-122"/>
                <a:cs typeface="Arial" panose="020B0604020202020204" pitchFamily="34" charset="0"/>
                <a:sym typeface="+mn-ea"/>
              </a:rPr>
              <a:t>Thank You </a:t>
            </a:r>
            <a:endParaRPr lang="en-US" altLang="zh-CN" sz="5400" dirty="0">
              <a:latin typeface="楷体" panose="02010609060101010101" charset="-122"/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685031" y="5298440"/>
            <a:ext cx="3488055" cy="920750"/>
            <a:chOff x="7493" y="6649"/>
            <a:chExt cx="5493" cy="1450"/>
          </a:xfrm>
        </p:grpSpPr>
        <p:sp>
          <p:nvSpPr>
            <p:cNvPr id="20" name="Rectangle 38"/>
            <p:cNvSpPr txBox="1">
              <a:spLocks noChangeArrowheads="1"/>
            </p:cNvSpPr>
            <p:nvPr/>
          </p:nvSpPr>
          <p:spPr bwMode="auto">
            <a:xfrm>
              <a:off x="8278" y="6649"/>
              <a:ext cx="4708" cy="900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rgbClr val="FFFFFF"/>
            </a:effectRef>
            <a:fontRef idx="minor">
              <a:srgbClr val="FFFFFF"/>
            </a:fontRef>
          </p:style>
          <p:txBody>
            <a:bodyPr vert="horz" wrap="square" lIns="0" tIns="0" rIns="0" bIns="172800" numCol="1" anchor="ctr" anchorCtr="0" compatLnSpc="1"/>
            <a:lstStyle/>
            <a:p>
              <a:pPr lvl="0"/>
              <a:r>
                <a:rPr lang="en-US" altLang="zh-CN" sz="2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www.we-con.com.cn</a:t>
              </a:r>
              <a:endPara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1" name="Rectangle 38"/>
            <p:cNvSpPr txBox="1">
              <a:spLocks noChangeArrowheads="1"/>
            </p:cNvSpPr>
            <p:nvPr/>
          </p:nvSpPr>
          <p:spPr bwMode="auto">
            <a:xfrm>
              <a:off x="8278" y="7508"/>
              <a:ext cx="2885" cy="591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rgbClr val="FFFFFF"/>
            </a:effectRef>
            <a:fontRef idx="minor">
              <a:srgbClr val="FFFFFF"/>
            </a:fontRef>
          </p:style>
          <p:txBody>
            <a:bodyPr vert="horz" wrap="square" lIns="0" tIns="0" rIns="0" bIns="172800" numCol="1" anchor="ctr" anchorCtr="0" compatLnSpc="1"/>
            <a:lstStyle/>
            <a:p>
              <a:pPr lvl="0"/>
              <a:r>
                <a:rPr lang="en-US" altLang="zh-CN" sz="2000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400 799 8189</a:t>
              </a:r>
              <a:endPara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j-cs"/>
              </a:endParaRPr>
            </a:p>
          </p:txBody>
        </p:sp>
        <p:pic>
          <p:nvPicPr>
            <p:cNvPr id="4" name="图形 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565" y="7395"/>
              <a:ext cx="477" cy="477"/>
            </a:xfrm>
            <a:prstGeom prst="rect">
              <a:avLst/>
            </a:prstGeom>
          </p:spPr>
        </p:pic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93" y="6649"/>
              <a:ext cx="549" cy="549"/>
            </a:xfrm>
            <a:prstGeom prst="rect">
              <a:avLst/>
            </a:prstGeom>
          </p:spPr>
        </p:pic>
      </p:grpSp>
      <p:pic>
        <p:nvPicPr>
          <p:cNvPr id="10" name="图片 9" descr="公众号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075" y="3860800"/>
            <a:ext cx="977265" cy="977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2" grpId="0" bldLvl="0" animBg="1"/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93040" y="4030345"/>
            <a:ext cx="12919710" cy="923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Servo communicate with PC</a:t>
            </a:r>
            <a:endParaRPr lang="zh-CN" altLang="en-US" sz="60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1" name="MH_Others_2"/>
          <p:cNvSpPr txBox="1"/>
          <p:nvPr>
            <p:custDataLst>
              <p:tags r:id="rId1"/>
            </p:custDataLst>
          </p:nvPr>
        </p:nvSpPr>
        <p:spPr>
          <a:xfrm>
            <a:off x="4678964" y="1996519"/>
            <a:ext cx="3500822" cy="1538883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01</a:t>
            </a:r>
            <a:endParaRPr lang="en-US" altLang="zh-CN" sz="60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pPr algn="ctr">
              <a:defRPr/>
            </a:pPr>
            <a:r>
              <a:rPr lang="en-US" altLang="zh-CN" sz="4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SECTION</a:t>
            </a:r>
            <a:endParaRPr lang="zh-CN" altLang="en-US" sz="40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10115550" y="0"/>
            <a:ext cx="2743200" cy="762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0" y="0"/>
            <a:ext cx="12858750" cy="72326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31" name="文本框 30"/>
          <p:cNvSpPr txBox="1"/>
          <p:nvPr/>
        </p:nvSpPr>
        <p:spPr>
          <a:xfrm>
            <a:off x="92710" y="15875"/>
            <a:ext cx="83527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Servo communicate with PC</a:t>
            </a:r>
            <a:endParaRPr lang="zh-CN" altLang="en-US" sz="28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r>
              <a:rPr lang="en-US" altLang="zh-CN" sz="2800" b="1" dirty="0">
                <a:solidFill>
                  <a:schemeClr val="tx1"/>
                </a:solidFill>
              </a:rPr>
              <a:t>           </a:t>
            </a:r>
            <a:r>
              <a:rPr lang="en-US" altLang="zh-CN" sz="2800" dirty="0">
                <a:solidFill>
                  <a:srgbClr val="FFC000"/>
                </a:solidFill>
              </a:rPr>
              <a:t>——How to make a communication line?</a:t>
            </a:r>
            <a:endParaRPr lang="en-US" altLang="zh-CN" sz="2800" dirty="0">
              <a:solidFill>
                <a:srgbClr val="FFC000"/>
              </a:solidFill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0115550" y="0"/>
            <a:ext cx="276225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USB to RS4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" y="1221740"/>
            <a:ext cx="3747135" cy="37928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68680" y="5014595"/>
            <a:ext cx="2195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chemeClr val="bg1"/>
                </a:solidFill>
              </a:rPr>
              <a:t>USB to RS422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pic>
        <p:nvPicPr>
          <p:cNvPr id="7" name="图片 6" descr="RJ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920" y="1990725"/>
            <a:ext cx="3946525" cy="22555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285730" y="4246245"/>
            <a:ext cx="890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chemeClr val="bg1"/>
                </a:solidFill>
              </a:rPr>
              <a:t>RJ45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pic>
        <p:nvPicPr>
          <p:cNvPr id="9" name="图片 8" descr="connecti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020" y="2204085"/>
            <a:ext cx="4657725" cy="18288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01285" y="4032885"/>
            <a:ext cx="2195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Wiring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4620" y="5473700"/>
            <a:ext cx="1256982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dirty="0">
                <a:solidFill>
                  <a:schemeClr val="bg1"/>
                </a:solidFill>
              </a:rPr>
              <a:t>The servo software communicates with the servo through </a:t>
            </a:r>
            <a:r>
              <a:rPr lang="en-US" altLang="zh-CN" sz="2800" b="1" dirty="0">
                <a:solidFill>
                  <a:srgbClr val="FF0000"/>
                </a:solidFill>
              </a:rPr>
              <a:t>modbus rs422</a:t>
            </a:r>
            <a:r>
              <a:rPr lang="en-US" altLang="zh-CN" sz="2800" dirty="0">
                <a:solidFill>
                  <a:schemeClr val="bg1"/>
                </a:solidFill>
              </a:rPr>
              <a:t>. The user needs to buy the “</a:t>
            </a:r>
            <a:r>
              <a:rPr lang="en-US" altLang="zh-CN" sz="2800" b="1" dirty="0">
                <a:solidFill>
                  <a:srgbClr val="FF0000"/>
                </a:solidFill>
              </a:rPr>
              <a:t>usb to rs422</a:t>
            </a:r>
            <a:r>
              <a:rPr lang="en-US" altLang="zh-CN" sz="2800" dirty="0">
                <a:solidFill>
                  <a:schemeClr val="bg1"/>
                </a:solidFill>
              </a:rPr>
              <a:t>” cable(Supports up to </a:t>
            </a:r>
            <a:r>
              <a:rPr lang="en-US" altLang="zh-CN" sz="2800" b="1" dirty="0">
                <a:solidFill>
                  <a:srgbClr val="FF0000"/>
                </a:solidFill>
              </a:rPr>
              <a:t>115200</a:t>
            </a:r>
            <a:r>
              <a:rPr lang="en-US" altLang="zh-CN" sz="2800" dirty="0">
                <a:solidFill>
                  <a:schemeClr val="bg1"/>
                </a:solidFill>
              </a:rPr>
              <a:t> baud rate) and “</a:t>
            </a:r>
            <a:r>
              <a:rPr lang="en-US" altLang="zh-CN" sz="2800" b="1" dirty="0">
                <a:solidFill>
                  <a:srgbClr val="FF0000"/>
                </a:solidFill>
              </a:rPr>
              <a:t>RJ45</a:t>
            </a:r>
            <a:r>
              <a:rPr lang="en-US" altLang="zh-CN" sz="2800" dirty="0">
                <a:solidFill>
                  <a:schemeClr val="bg1"/>
                </a:solidFill>
              </a:rPr>
              <a:t>”, to make the communication line . And pin wiring as shown, be careful not to get it wrong.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140" y="0"/>
            <a:ext cx="12858750" cy="72326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31" name="文本框 30"/>
          <p:cNvSpPr txBox="1"/>
          <p:nvPr/>
        </p:nvSpPr>
        <p:spPr>
          <a:xfrm>
            <a:off x="92710" y="15875"/>
            <a:ext cx="96488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Servo communicate with PC</a:t>
            </a:r>
            <a:endParaRPr lang="zh-CN" altLang="en-US" sz="28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r>
              <a:rPr lang="en-US" altLang="zh-CN" sz="2800" b="1" dirty="0">
                <a:solidFill>
                  <a:schemeClr val="tx1"/>
                </a:solidFill>
              </a:rPr>
              <a:t>           </a:t>
            </a:r>
            <a:r>
              <a:rPr lang="en-US" altLang="zh-CN" sz="2800" dirty="0">
                <a:solidFill>
                  <a:srgbClr val="FFC000"/>
                </a:solidFill>
              </a:rPr>
              <a:t>——How to troubleshoot communication problems?</a:t>
            </a:r>
            <a:endParaRPr lang="en-US" altLang="zh-CN" sz="2800" dirty="0">
              <a:solidFill>
                <a:srgbClr val="FFC000"/>
              </a:solidFill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0115550" y="0"/>
            <a:ext cx="276225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ECB019B1-382A-4266-B25C-5B523AA43C14-1" descr="C:/Users/86198/AppData/Local/Temp/qt_temp.uV9376qt_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" y="946785"/>
            <a:ext cx="7161530" cy="62858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24725" y="3068320"/>
            <a:ext cx="550989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 dirty="0">
                <a:solidFill>
                  <a:srgbClr val="FF0000"/>
                </a:solidFill>
              </a:rPr>
              <a:t>Note:</a:t>
            </a:r>
            <a:r>
              <a:rPr lang="en-US" altLang="zh-CN" sz="2800" dirty="0">
                <a:solidFill>
                  <a:schemeClr val="bg1"/>
                </a:solidFill>
              </a:rPr>
              <a:t> If the software displays an “unknown model” after successful communication, please download the latest software to communicate.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-30480" y="4017645"/>
            <a:ext cx="12919710" cy="923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S</a:t>
            </a:r>
            <a:r>
              <a:rPr lang="zh-CN" altLang="en-US" sz="6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oftware interface</a:t>
            </a:r>
            <a:endParaRPr lang="zh-CN" altLang="en-US" sz="60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1" name="MH_Others_2"/>
          <p:cNvSpPr txBox="1"/>
          <p:nvPr>
            <p:custDataLst>
              <p:tags r:id="rId1"/>
            </p:custDataLst>
          </p:nvPr>
        </p:nvSpPr>
        <p:spPr>
          <a:xfrm>
            <a:off x="4678964" y="1996519"/>
            <a:ext cx="3500822" cy="1538605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02</a:t>
            </a:r>
            <a:endParaRPr lang="en-US" altLang="zh-CN" sz="60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pPr algn="ctr">
              <a:defRPr/>
            </a:pPr>
            <a:r>
              <a:rPr lang="en-US" altLang="zh-CN" sz="4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SECTION</a:t>
            </a:r>
            <a:endParaRPr lang="zh-CN" altLang="en-US" sz="40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10115550" y="0"/>
            <a:ext cx="2743200" cy="762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140" y="0"/>
            <a:ext cx="12858750" cy="72326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31" name="文本框 30"/>
          <p:cNvSpPr txBox="1"/>
          <p:nvPr/>
        </p:nvSpPr>
        <p:spPr>
          <a:xfrm>
            <a:off x="92710" y="15875"/>
            <a:ext cx="9648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S</a:t>
            </a:r>
            <a:r>
              <a:rPr lang="zh-CN" altLang="en-US" sz="28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oftware interface</a:t>
            </a:r>
            <a:r>
              <a:rPr lang="en-US" altLang="zh-CN" sz="2800" b="1" dirty="0">
                <a:solidFill>
                  <a:schemeClr val="tx1"/>
                </a:solidFill>
              </a:rPr>
              <a:t>    </a:t>
            </a:r>
            <a:endParaRPr lang="en-US" altLang="zh-CN" sz="2800" dirty="0">
              <a:solidFill>
                <a:srgbClr val="FFC000"/>
              </a:solidFill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0115550" y="0"/>
            <a:ext cx="276225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software interfa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0" y="793750"/>
            <a:ext cx="12153265" cy="6475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93040" y="4030345"/>
            <a:ext cx="12919710" cy="923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P</a:t>
            </a:r>
            <a:r>
              <a:rPr sz="6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arameter setting</a:t>
            </a:r>
            <a:endParaRPr lang="zh-CN" altLang="en-US" sz="60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1" name="MH_Others_2"/>
          <p:cNvSpPr txBox="1"/>
          <p:nvPr>
            <p:custDataLst>
              <p:tags r:id="rId1"/>
            </p:custDataLst>
          </p:nvPr>
        </p:nvSpPr>
        <p:spPr>
          <a:xfrm>
            <a:off x="4678964" y="1996519"/>
            <a:ext cx="3500822" cy="1538605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03</a:t>
            </a:r>
            <a:endParaRPr lang="en-US" altLang="zh-CN" sz="60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pPr algn="ctr">
              <a:defRPr/>
            </a:pPr>
            <a:r>
              <a:rPr lang="en-US" altLang="zh-CN" sz="4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SECTION</a:t>
            </a:r>
            <a:endParaRPr lang="zh-CN" altLang="en-US" sz="40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10115550" y="0"/>
            <a:ext cx="2743200" cy="762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410" y="0"/>
            <a:ext cx="12858750" cy="72326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0115550" y="0"/>
            <a:ext cx="276987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960120"/>
            <a:ext cx="10311130" cy="62725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2710" y="15875"/>
            <a:ext cx="96488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P</a:t>
            </a:r>
            <a:r>
              <a:rPr sz="28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arameter setting</a:t>
            </a:r>
            <a:endParaRPr sz="28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r>
              <a:rPr lang="en-US" altLang="zh-CN" sz="2800" b="1" dirty="0">
                <a:solidFill>
                  <a:schemeClr val="tx1"/>
                </a:solidFill>
              </a:rPr>
              <a:t>           </a:t>
            </a:r>
            <a:r>
              <a:rPr lang="en-US" altLang="zh-CN" sz="2800" dirty="0">
                <a:solidFill>
                  <a:srgbClr val="FFC000"/>
                </a:solidFill>
              </a:rPr>
              <a:t>——How to download the parameters</a:t>
            </a:r>
            <a:r>
              <a:rPr lang="en-US" altLang="zh-CN" sz="2800" dirty="0">
                <a:solidFill>
                  <a:srgbClr val="FFC000"/>
                </a:solidFill>
              </a:rPr>
              <a:t>?</a:t>
            </a:r>
            <a:endParaRPr lang="en-US" altLang="zh-CN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0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1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12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13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1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5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6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7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8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9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693*4523*817*81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1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23.xml><?xml version="1.0" encoding="utf-8"?>
<p:tagLst xmlns:p="http://schemas.openxmlformats.org/presentationml/2006/main">
  <p:tag name="ISPRING_ULTRA_SCORM_COURSE_ID" val="9E7965BD-BA7C-4284-B303-3DF26FF2098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bt200"/>
  <p:tag name="ISPRING_FIRST_PUBLISH" val="1"/>
  <p:tag name="COMMONDATA" val="eyJoZGlkIjoiZDMwMmRjYjg5ZjVlM2E4MWZmYWU2MjU2NDE4NWE5ZDYifQ=="/>
</p:tagLst>
</file>

<file path=ppt/tags/tag3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5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3"/>
</p:tagLst>
</file>

<file path=ppt/tags/tag6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ags/tag7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4"/>
</p:tagLst>
</file>

<file path=ppt/tags/tag8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9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heme/theme1.xml><?xml version="1.0" encoding="utf-8"?>
<a:theme xmlns:a="http://schemas.openxmlformats.org/drawingml/2006/main" name="自定义设计方案">
  <a:themeElements>
    <a:clrScheme name="自定义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358"/>
      </a:accent1>
      <a:accent2>
        <a:srgbClr val="18B29D"/>
      </a:accent2>
      <a:accent3>
        <a:srgbClr val="004358"/>
      </a:accent3>
      <a:accent4>
        <a:srgbClr val="18B29D"/>
      </a:accent4>
      <a:accent5>
        <a:srgbClr val="004358"/>
      </a:accent5>
      <a:accent6>
        <a:srgbClr val="18B29D"/>
      </a:accent6>
      <a:hlink>
        <a:srgbClr val="004358"/>
      </a:hlink>
      <a:folHlink>
        <a:srgbClr val="18B29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gICAiRmlsZUlkIiA6ICIxNzcwMDYwMTkzMjEiLAogICAiR3JvdXBJZCIgOiAiMzg0ODY0Njc1IiwKICAgIkltYWdlIiA6ICJpVkJPUncwS0dnb0FBQUFOU1VoRVVnQUFBYW9BQUFJeUNBWUFBQUNhVW81RkFBQUFDWEJJV1hNQUFBc1RBQUFMRXdFQW1wd1lBQUFnQUVsRVFWUjRuT3pkZVZ4VTlmNC84TmV3TDRHN2FPcFZYQ296UzBYTmNFQUZFWEhwZXNzMUhaUlVSRkJaWkhFUDJWSlFRZFEwRnhSR0xOTzZhZG8xRkRERTIzVkJMVFBMSzZsNUVSRUZRVmxrbWZuOTRZLzVzcThENXdDdjUrUGhRemd6OHpudllUN01pM1BtY3o0ZmlWS3BWSUtJaUVpa05JUXVnSWlJcURvTUtpSWlFalVHRlJFUmlScURpb2lJUkkxQlJVUkVvc2FnSWlJaVVXTlFFUkdScURHb2lJaEkxQmhVUkVRa2Fnd3FJaUlTTlFZVkVSR0pHb09LaUloRWpVRkZSRVNpeHFBaUlpSlJZMUFSRVpHb01haUlpRWpVR0ZSRVJDUnFEQ29pSWhJMUJoVVJFWWthZzRxSWlFU05RVVZFUktMR29DSWlJbEZqVUJFUmthZ3hxSWlJU05RWVZFUkVKR29NS2lJaUVqVUdGUkVSaVJxRGlvaUlSSTFCUlVSRW9zYWdJaUlpVVdOUUVSR1JxREdvaUloSTFCaFVSRVFrYWd3cUlpSVNOUVlWRVJHSkdvT0tpSWhFalVGRlJFU2l4cUFpSWlKUlkxQVJFWkdvTWFpSWlFalVHRlJFUkNScURDb2lJaEkxQmhVUkVZa2FnNHFJaUVTTlFVVkVSS0xHb0NJaUlsSFRFcnFBaG5CeWNzS2xTNWVFTG9OS0dUQmdBS0tpb29RdWc0aGFrR1o5Uk1XUUVwOGJOMjRJWFFJUnRURE4rb2lxUkZKU2t0QWxFQUF6TXpPaFN5Q2lGcWhaSDFFUkVWSEx4NkFpSWlKUlkxQVJFWkdvTWFpSWlFalVHRlJFUkNScURDb2lJaEkxQmhVUkVZa2FnNHFJaUVTTlFVVkVSS0xHb0NJaUlsRmpVQkVSa2FneHFJaUlTTlFZVkVSRUpHb01LaUlpRWpVR0ZSRVJpUnFEaW9pSVJJMUJSVVJFb3NhZ0lpSWlVV05RRVJHUnFER29pSWhJMUJoVVJFUWthZ3dxSWlJU05RWVZFUkdKR29PS2lJaEVqVUZGUkVTaXhxQWlJaUpSWTFBUkVaR29NYWlJaUVqVUdGUnFrSnljRERNek0waWxVa2lsVWxoWVdHRFJva1c0Zi8rK1d0cS9jK2NPcEZLcFd0b2lJbXB1R0ZScWxKaVlpTVRFUlB6NDQ0OFlNR0FBUHZua0U3VzBhMnBxaXNURVJMVzBSVVRVM0RDb0dvR0doZ1pzYkd6dzMvLyt0OHoyN094c3JGaXhBcGFXbGhnM2Jod09IRGlndXUzWnMyZnc4ZkhCcUZHak1ISGlST3phdFF2RGhnMEQ4SDlIYkNWZjI5blpZZHUyYlJnOWVqVHM3T3h3N3R5NUpudHVSRVJOalVIVkNBb0xDeEVURXdOTFM4c3kyMzE5ZmFGUUtCQVRFd081WEk1ang0N2g5T25UQUlEQXdFQUF3S2xUcHhBWkdWbHQrRHg2OUFqNit2cUlpNHZEMUtsVEVSSVMwbmhQaG9oSVlBd3FOUm8xYWhSR2pSb0ZDd3NMZlBubGwzajMzWGVoVUNnQXZEeGlTa2hJd0pJbFM2Q25wd2NURXhQTW1ERURKMCtlUkc1dUx1TGk0dURtNWdaOWZYMTA3TmdSam82TzFlNXIxcXhaME5EUWdGUXFSVnBhV2xNOFBTSWlRV2dKWFVCTDh1T1BQNnErenNqSVFHaG9LSzVkdTRaMTY5WWhJeU1EU3FVU01wbE1kUitGUWdGVFUxT2twNmVqdUxnWUppWW1xdHU2ZE9sUzdiNE1EUTBCQUZwYVdxb3dKQ0pxaVJoVWphUjkrL2FZT1hNbW5KeWNzRzdkT3JSdDJ4WUFjT0xFQ1JnWkdRRUFzckt5VUZSVUJCMGRIV2hvYUNBdExRMWR1M1lGQUtTbnB3dFdPeEdSbVBEVVh5UEp6YzNGTjk5OGcwR0RCZ0VBMnJScGd4RWpSbUQ3OXUwb0tDaEFWbFlXM04zZEVSMGREU01qSTR3YU5RcmJ0MjlIZm40K01qTXpzVy9mUG9HZkFSR1JPRENvMUtqMGRWU1RKMC9HOCtmUDRldnJxN3JkMzk4ZkdSa1pHRHQyTENaUG5veWVQWHZDeWNrSkFMQnUzVHJrNStmRHhzWUdNcGtNcjczMkdqUTFOUVY2SmtSRTRpRlJLcFZLb1l1b3I1SWgyMGxKU1FKWDBqQzV1Ym40N2JmZk1HVElFR2hvdlB6YklTWW1CbHUyYk1HcFU2Y0VycTcyV3NyclFVVGl3aU1xa1hCemM4UEpreWVoVkNyeDVNa1RSRWRIVnhqZVRrVFVHakdvUk1EQXdBREJ3Y0dJam83R3lKRWpNWFBtVEx6MTFsdnc4UEFRdWpRaUlzRngxSjlJbUp1Ync5emNYT2d5aUloRWgwZFVSRVFrYWd3cUlpSVNOUVlWRVJHSkdvT0tpSWhFalVGRlJFU2l4cUFpSWlKUlkxQVJFWkdvTWFpSWlFalVHRlJFUkNScURDb2lJaEkxQmhVUkVZa2FnNHFJaUVTTlFVVkVSS0xHb0NJaUlsRmpVQkVSa2FneHFJaUlTTlFZVkVSRUpHb01LaUlpRWpVR0ZSRVJpUnFEaW9pSVJJMUJSVVJFb3NhZ0lpSWlVV05RRVJHUnFER29pSWhJMUJoVVJFUWthZ3dxSWlJU05TMmhDMUFITXpNem9Vc2dJcUpHMHF5UHFBWU1HQ0IwQ1ZST256NTloQzZCaUZvWWlWS3BWQXBkUkd0WGNrU1lsSlFrY0NWRVJPTFRySStvaUlpbzVXTlFFUkdScURHb2lJaEkxQmhVUkVRa2Fnd3FJaUlTTlFZVkVSR0pXb3U0NExlNXVYanhJczZmUDE5aGUyaG9xT3JydDk5K0c5YlcxazFaRmhHUktER29CS0NwcVltREJ3OVcyRjU2VzBoSVNGT1dSRVFrV2p6MUo0QjMzbmtIeHNiR1ZkNXVhR2dJQ3d1TEpxeUlpRWk4R0ZRQzBOTFN3cmh4NDZxOC9kMTMzNFcydG5ZVFZrUkVKRjRNS29GWVdWbFZlZHZZc1dPYnNCSWlJbkZqVUFsazhPREJNRFEwckxCZFQwOFBvMGVQYnZxQ2lJaEVpa0VsRUIwZG5VcEg5UTBmUGh5NnVyb0NWRVJFSkU0TUtnRlZGbFRWblJJa0ltcU5HRlFDTWpNemc3Nit2dXA3WFYxZFhqdEZSRlFPZzBwQSt2cjZaVDZQTWpNemc0R0JnWEFGRVJHSkVJTktZS1dQb0RpSWdvaW9JczVNSWJEaHc0ZERSMGNIQ29VQ05qWTJRcGREUkNRNkRDcUJsY3hDa1oyZFhlMXNGVVJFclJXRFNnUnNiR3p3NU1rVG9jc2dJaElsQnBYQUhqMTZCTGxjanJTME5GaFlXS0JidDI1Q2wwUkVKQ29jVENHZ216ZHZRaWFUNGNhTkczajgrREhzN2UxeDVjb1ZvY3NpSWhJVkJwVkF6cHc1QXdjSEJ6eCsvQmh2dmZVV2hnNGRpcWRQbjhMWjJSbkhqaDBUdWp3aUl0R1FLSlZLcGRCRnRDWUtoUUo3OXV6Qjd0MjdBUUJUcGt6QnFsV3JBQUJoWVdFNGRPZ1FBR0QyN05sd2RYV0ZwcWFtWUxVU0VZa0JnNm9KNWVibVl2MzY5VGh6NWd5MHRMVGc2dXFLano3NnFNeDlqaDA3aGs4Ly9SU0ZoWVV3TnpkSFVGQVFqSXlNQktxWWlFaDRES29ta3BhV0JnOFBEL3orKys4d01qSkNVRkFRek0zTks3M3Z0V3ZYNE9ucGljek1UUFRxMVF0aFlXSG8wYU5IRTFkTVJDUU9ES29tOE91dnY4TGQzUjBaR1JubzNyMDd0bTdkaWw2OWVsWDdtTlRVVkxpNnVpSTVPUm5HeHNZSURnN0dzR0hEbXFaZ0lpSVJZVkExc24vOTYxOVl2MzQ5Q2dzTE1YVG9VR3phdEtuV3AvSnljM094ZXZWcUpDUWtRRXRMQ3o0K1B2amdndzhhdVdKcUtDY25KMXk2ZEVub01xaVVBUU1HSUNvcVN1Z3lxSjRZVkkya3VMZ1l1M2J0UWtSRUJBQmcyclJwOFBiMmhvWkczUVphS2hRS2JOKytIWkdSa1FDQTZkT25ZL255NWREUzRpVndZbVZtWmlaMENWU0pwS1Frb1V1Z2VtSlFOWUtjbkJ4ODhza25pSStQaDVhV0ZwWXZYNDdwMDZjM3FNMlRKMDhpSUNBQUJRVUZHRDU4T0RadTNNZ3BsMFNxSktqNHhpZ09mRDJhUDE1SHBXWVBIanpBZ2dVTEVCOGZqelp0MmlBOFBMekJJUVVBRXlkT3hPN2R1OUdoUXdkY3ZIZ1JjK2ZPeGQyN2R4dGVNQkdSeURHbzFPaVhYMzZCVENiRHJWdTMwTE5uVDBSR1J1TGRkOTlWVy9zREJ3NkVYQzdIYTYrOWhyLysrZ3Z6NXMzRGhRc1gxTlkrRVpFWU1halU1THZ2dnNQQ2hRdng5T2xUakJneEFuSzV2RkdHbEp1WW1DQWlJZ0pqeG96QnMyZlBzSFRwVWh3K2ZGanQreUVpRWdzR1ZRTVZGUlZoNjlhdDhQWDFSVkZSRVdiTm1vVnQyN2JCME5DdzBmYXByNitQa0pBUXpKOC9IOFhGeFFnT0RrWmdZQ0FLQ3dzYmJaOUVSRUpoVURYQTgrZlA0ZVhsaGFpb0tHaHJhMlAxNnRYdzlQU3M4OGkrK3BCSUpIQjJka1pRVUJCMGRYWHh6VGZmd01YRkJVK2ZQbTMwZlJNUk5TVUdWVDJscEtUQXdjRUJDUWtKYU51MkxiWnYzeTdJTlU2MnRyYll1M2N2T25YcWhLU2tKTmpiMitQUFAvOXM4anFJaUJvTGc2b2VybDY5aWpsejV1RFBQLytFcWFrcDVISTVoZzRkS2xnOWI3NzVKdVJ5T2ZyMzc0K1VsQlRNbXpjUDU4K2ZGNndlSWlKMVlsRFYwVC8vK1U4NE9qb2lPenNiVXFrVWNya2NyNzc2cXRCbG9WT25UdGkzYng5c2JHeVFrNU1ETnpjM1JFZEhDMTBXRVZHRE1haHFxYkN3RUpzM2IwWkFRQUFVQ2dWa01obkN3c0tncjY4dmRHa3F1cnE2K1BUVFQ3Rm8wU0lvRkFwczJiSkZOWDBURVZGenhhQ3FoZXpzYkxpN3UrUFFvVVBRMGRIQnVuWHI0T2JtQm9sRUluUnBGVWdrRWpnNk9pSTRPQmg2ZW5vNGZ2dzRuSnlja0ptWktYUnBSRVQxd3FDcXdmMzc5K0hnNElDZmZ2b0o3ZHUzeDg2ZE8vSDN2LzlkNkxKcVpHMXRqWWlJQ0ppWW1PRGF0V3VReVdUNDczLy9LM1JaUkVSMXhxQ3F4c1dMRnpGbnpoemN2WHNYZmZ2MmhWd3V4NkJCZzRRdXE5WmVmLzExeU9WeXZQWFdXMGhOVFZXTlVpUWlhazRZVkZVNGN1UUluSjJkOGZ6NWM0d2FOUXFSa1pIbzBxV0wwR1hWV1ljT0hiQm56eDdZMmRraEx5OFBIaDRlcXBuWWlZaWFBd1pWT1lXRmhkaTRjU00yYk5nQUFIQndjTURtelp1aHA2Y25jR1gxcDZPakEzOS9mN2k0dUFBQXdzUERzWGJ0V2hRVUZBaGNHUkZSelJoVXBXUmxaV0hac21YNDZxdXZvS2VuaC9YcjEyUEpraVdpSERSUlZ4S0pCQjkvL0RFMmJkb0VBd01EZlAvOTkzQjBkTVRqeDQrRkxvMklxRm9NcXYvdjd0MjdtRHQzTGk1ZXZJaU9IVHRpMTY1ZG1EaHhvdEJscWQzbzBhTVJFUkdCcmwyNzR2cjE2N0MzdDhjZmYvd2hkRmxFUkZWaVVBSDQ2YWVmSUpQSmNQLytmZFVBaElFREJ3cGRWcVBwMTY4ZjVISTUzbm5uSGFTbHBXSCsvUG1JajQ4WHVpd2lva3ExK3FENjRvc3ZzSFRwVXVUbTVzTGEyaHI3OSs5SDU4NmRoUzZyMGJWcjF3NmZmLzQ1SmsyYWhMeThQSGg2ZWlJaUlrTG9zb2lJS21pMVFWVlFVSURBd0VCczJyUUpBTEJ3NFVKczNMZ1J1cnE2QWxmV2RMUzF0ZUhyNndzM056ZG9hR2hneDQ0ZFdMbHlKZkx6ODRVdWpZaElwVlVHVldabUpwWXNXWUp2dnZrR2VucDZDQXdNaEpPVFU3MEhUYVNrcEtpNXdxWWprVWdnazhrUUdob0tRME5EeE1URVlPSENoVWhQVHhlNk5HcGl6YmtmVTh2VzZvTHF6ei8vaEwyOVBaS1NrdENwVXlmczJiTUh0cmEyU0U1T2hwbVpXWjNiUzBsSndkU3BVd0dnM20zVVJuSnlNb1lORzFicGJYZnUzSUZVS20xUSsxS3BGQWNPSEVEMzd0M3gyMisvUVNhVDRlYk5tdzFxazJxbnBOOUlwVkpJcFZKWVdGakF3c0lDQ3hZc3dMMTc5MnA4dkRwZS85TDl1TGIxbHYrNnhNR0RCeEVWRmRXZ2VxcmFiMVcvQTlTeXRhcWdTa3hNaEV3bXc0TUhEOUMvZjM5RVIwZmp6VGZmYkZDYitmbjVnbCtQWkdwcWlzVEV4QWEzMDd0M2IwUkZSV0hJa0NGSVQwL0gvUG56RVJNVG80WUtxVFlTRXhPUm1KaUljK2ZPSVRZMkZyMTc5NGF2cjIrTmoxUEg2Ni9PZnB5UWtBQUxDd3UxdEVVRXRKS2dVaXFWa012bGNITnpRMzUrUG14dGJSRVJFWUVPSFRwVStaZ3Z2dmdDdHJhMmtFcWxjSEp5UW1wcWFxWDNrOGxrQUY0ZWtUeDQ4QUFBc0czYk5vd2VQUm9USmt3b3N5NVVkblkyVnF4WUFVdExTNHdiTnc0SERoeW9jdi9QbmozRDZ0V3JWZTJjUEhsU2RWdHljakxHalJzSGIyOXZqQnc1RW9jT0hWTDlWYnQ2OVdxRWhZV3A3cHVibTR1UkkwZml6cDA3dGFxaFRaczIyTGx6SjZaTW1ZSVhMMTVnMWFwVitQenp6NkZVS3F1c2xkUlBSMGNINzcvL2ZwbjVHYXQ2N2NvZjRkaloyYW42b0oyZEhjNmRPNmRxbzZwK1hib2YzN3QzRC8vNzMvL2c3dTZPTVdQRzRMMzMzc1BVcVZQTHRGT1ZaOCtlNGZIanh6QTFOYTF3dEZYNmlLaWt6cDA3ZDJMTW1ERVlPM1lzd3NMQ1VGeGNYS2F0cW40SHFIVnA4VUgxNHNVTCtQbjVJU3dzREJLSkJJc1hMMFpnWUNCMGRIU3FmTXlUSjAvdzlkZGY0OGlSSTRpUGowZkhqaDJyREJXNVhBN2c1Vi9ESmV0UzZlbnBJUzR1RGg5ODhJRnFzQVlBK1ByNlFxRlFJQ1ltQm5LNUhNZU9IY1BwMDZjcmJkZlB6dzhBY09yVUtVUkdSdUxDaFFzVmFodytmRGppNCtNeFpNZ1ExZmFKRXlmaTlPblRxbUE1ZS9Zc2V2ZnVEVk5UMDFyWG9LV2xoVFZyMXNEVDB4TVNpUVM3ZCsrR2o0OFBCMWswb1dmUG51SElrU05sWHR2YTlwOUhqeDVCWDE4ZmNYRnhtRHAxS2tKQ1FnQlUzNjlMOStPZVBYdGl6Wm8xTURVMVJVeE1EQklURTJGblo0ZkF3TUFhNno1Ly9qek16YzFyOVJ3ZlBYcUVtemR2NHZqeDQvanFxNitRbEpSVVp1UnBUYjhEMUhxMDZLQjY4dVFKbkoyZGNmejRjUmdZR0dERGhnMVlzR0JCallNbXRMVzE4ZlRwVTV3NGNRS3BxYW53OC9QRHlwVXJhNzNmV2JObVFVTkRBeFlXRm5qNDhDR0FsMjg4Q1FrSldMSmtDZlQwOUdCaVlvSVpNMlpVK2xkaVRrNE96cDQ5aTZWTGwwSlBUdytkT25YQ3dvVUxLOXh2M0xoeDBOSFJnYmEydG1yYmlCRWpVRlJVaEY5KytRWEF5MS95a2d1WDYxS0RSQ0xCckZtekVCNGVEaU1qSThUR3hzTEJ3VUgxZkVqOVJvMGFCVXRMUzR3WU1RTHZ2LzgrZEhWMUVSQVFBS0J1cngzd2YzMVFLcFVpTFMwTlFOMzY5YWVmZnFvYVlQVHc0VU1ZR1JraEl5T2p4dWR3N3R3NVdGcGExdm81TDErK0hFWkdSbWpmdmowY0hSMVZ6NmUydndQVU9tZ0pYVUJqdVgzN05seGRYZkh3NFVPWW1KZ2dORFFVcjcvK2VxMGVhMnhzaklDQUFFUkdSaUk4UEJ5dnZ2b3EzTjNkYTMzZS9aVlhYZ0h3OHNpa3FLZ0lBSkNSa1FHbFVxazZ4UUlBQ29WQ2RhUlQydVBIajZGUUtNcGN6OVcxYTlkSzZ5eFBRME1ENDhlUHh3OC8vSUNlUFh2aTh1WExxczg1NmxKRGlmZmVldytSa1pGd2RYWEZyVnUzWUc5dmp5MWJ0dUN0dDk2cTRhZEFkZlhqano4Q0FLNWV2WXJseTVkajBLQkJxdGU0cnErZG9hRWhnSmQ5VUtGUUFLaGJ2MDVPVG9hbnB5ZFNVMVBSbzBjUGRPM2F0Y2JUdjhYRnhmajU1NSt4ZnYzNldqL25IajE2cUw3dTNMbXphclJwYlg4SHFIVm9rVUYxOXV4WnJGNjlHdm41K1JnNGNDQkNRMFBScmwyN1dqLysyYk5uTURRMHhNNmRPNUdibTR2bzZHaDg4c2tuaUl1THEzZE5iZHUyQlFDY09IRUNSa1pHQUY3T0xWZ1NaS1YxN05nUkdob2FTRTFOUmJkdTNRQ2dUblB5VFp3NEVVdVdMRUh2M3IweGJOZ3d0Ry9mdnM0MWxOYXpaMDlFUlVYQjI5c2JseTVkd3NLRkM3RjI3VnBNbURDaDFqVlI3UTBlUEJqZTN0N3c5ZlZGdjM3OTBLOWZ2MnBmdTZkUG45YXEzZHIyNit6c2JIaDZlaUkwTkJUdnZmY2VBT0RLbFN1SWpZMnR0djFyMTY1aHdJQUIwTko2K2JhaW9mSHloRTF4Y1RFME5UV1JuWjFkNFRIcDZla3dNVEVCQUtTbXBxcFdLR2pvN3dDMUxDM3ExSjlTcWNUKy9mdXhmUGx5NU9mblk4S0VDZGl6WjArZFFncDRlZTdjMmRrWmYvenhCd3dNREdCa1pGVHAwUXNBMVM5bGJtNXV0VzIyYWRNR0kwYU13UGJ0MjFGUVVJQ3NyQ3k0dTdzak9qcTZ3bjBORFExaGEydUw4UEJ3NU9ibUlpTWpBN3QzNzY1MS9hKzk5aHJhdDIrUGlJaUlNdk1WMXFXRzhveU5qYkY5KzNaTW5Ub1ZCUVVGV0x0MkxYYnMyS0g2YTUzVWEvejQ4Umc1Y2lRQ0FnS2dVQ2dhOU5xVnFLNWZsKzdIQlFVRktDb3FVbTM3NjYrL3NIMzdkaWdVaW1wZjcvS2ovVHAzN2d4TlRVMGtKaWFpb0tBQVI0OGVyZkNZOFBCdzVPZm5JejA5SFh2MjdNRS8vdkVQQUEzL0hhQ1dwY1VFVlg1K1B0YXRXNGZ0MjdkRFEwTURTNWN1aGIrL2Y1blBiMnFyVDU4K1dMeDRNWll0V3daemMzTjg5OTEzVlg2UTNLMWJOd3dlUEJnMk5qYTRkZXRXdGUzNisvc2pJeU1EWThlT3hlVEprOUd6WjA4NE9UbFZldC9WcTFmamxWZGV3Y1NKRXpGejVzdzZYeWN6YWRJazFWcGE5YTJoUEMwdExheGN1UkkrUGo3UTFOUkVSRVFFUEQwOWF3enA1dXJpeFl0SVNrcXE4WWl6c2ZqNCtPRE9uVHVxTi9pR3ZIWkE5ZjI2ZEQ5T1RVM0Y4dVhMc1dyVktraWxVcXhkdXhZTEZpeUFucDVldGRkMUpTWW1sdW1uaG9hRzhQRHd3UHIxNnpGNTh1Uks1OC9zMkxFajdPenNJSlBKTUdiTUdIejAwVWVxMnhyNk8wQXRoMFRaQXNZZHA2ZW53OHZMQzlldlg0ZWhvU0g4L1B3d2V2Um9vY3RxMFM1ZHVnUnZiMjlrWjJlamI5KytDQXNMRS9RemhPVGtaRXlmUGgwclZxekF0R25UeW15Zk9YTW1MbDI2Vk9jMlEwTkRjZkRnUVJnYkcyUGN1SEd3c3JMQzRNR0RxeDB4Q2tBMUpEc3BLYW5PKzJ3dFNsNnZwdmdaOGZWby9wcjlFZFh2di84T21VeUc2OWV2bzJ2WHJvaUlpR0JJTllGaHc0WWhLaW9LdlhyMXd1M2J0eUdUeWZEenp6OExYUmJDdzhQVlBoVlFkblkyamg0OUNtZG5aNHdkT3hicjE2OUhZbUlpOHZMeTFMb2ZJcXBjc3c2cStQaDRPRGc0SUQwOUhZTUdEVUowZERUNjl1MHJkRm10Um84ZVBSQVpHWWtSSTBZZ016TVRqbzZPT0hIaWhLQTEyZGpZWVAzNjlZMTJnWEpPVGc2T0h6OE9WMWRYMk5qWVlNMmFOWWlQajBkT1RrNmo3SStJbXZtcFA2bFVpcnk4UEhUcjFnMUhqeDZ0OFpRTU5ZN0N3a0xNbmowYnljbkowTlBUUTBGQkFTUVNDVFEwTktDaG9hSDZXbE5URXhLSlJQVi95VzNWYmEvdVBzYkd4bmpqalRld2FORWkxYW1raElRRVRKczJEZmIyOXBnNWMyYUZVMytIRHgvR3ZYdjNrSmVYVjZhKzB1MlcvRXRLU3NKdnYvMVdxNStCam80T0xDd3NZR05qZ3hVclZnRGdxU2F4NEttLzVxOVpEMC8zOXZaR1lHQWdVbEpTNE9ucGlhQ2dJTlUxVE5RMDh2THk0T2ZuaCtUa1pHaHBhY0hGeFFXYk4yOEdnRExUNFRTR2R1M2FWUmdzWTJob2lIWHIxc0hUMHhNalI0NnM4SmdyVjY0Z0tTa0ptWm1aYXExRm9WQWdPenNiVDU0OFVXdTdSTlRNajZpQWwyODgzdDdleU16TWhLbXBLY0xDd3RDOWUzZWh5Mm9WMHRMU3NIejVjdHk4ZVJOR1JrWUlDQWhRamN4U0twVlFLQlNxLzR1TGk2RlVLbFgvbDl4VzJmYlMveXJiVnJKZElwSEEwTkJRTmE5YzZRL25Bd0lDY09mT0hheFlzUUlmZmZTUjZvanEyclZyZVB6NE1mTHo4eXZVVnI3OStQaDRYTGx5cGNybnI2dXJDek16TTVpYW1rSXFsV0w0OE9FQStCZTgyUEQxYVA2YTlSRVZBQXdaTWdSUlVWRndjM05EY25JeTdPM3RFUklTMG1qTGJkQkxOMjdjZ0p1Ykd6SXlNdEM5ZTNlRWhZV1ZtU1doNUhTYVVEdzhQREI5K3ZRSzF4a05HalNvMW0ya3BhVlZDQ285UFQwTUh6NGNWbFpXc0xhMmhvR0JnVnJxYmFpVWxCVFZoYkZFTFUyekhreFI0dFZYWDhXQkF3Y2dsVXFSbFpXRnhZc1g0NXR2dmhHNnJFWlhmbmJxZ3djUHdzYkdCbEtwRkM0dUxxbzUzdFR0MUtsVCtQampqNUdSa1FFek16TWNQSGl3Mm1tWWhHQmdZSUIxNjlhcFpYQ0hvYUVockt5c0VCUVVoTmpZV0lTR2htTHk1TW1pQ3FuYXJpVlZrOFplOTR5b1BscEVVQUV2MzVoQ1EwTWhrOGxRWEZ5TXdNQkFoSVNFQ0hheFpsTzdmUGt5ZHUzYWhhMWJ0eUl1TGc1dDI3YkYyclZyMWJxUDR1SmlmUGJaWjFpOWVqV0tpb3J3NFljZll0ZXVYYW9wZmNSbStQRGgrUERERCt2OStMZmZmaHViTm0xQ2JHd3NRa0pDWUd0ckN6MDlQVFZXcUI1TnRTYWF1dFk5STZxckZoTlV3TXU1eGR6YzNPRHI2d3NkSFIxOCtlV1hXTFpzV2FWempOVlZUZXY4UEgzNkZENCtQckMwdElTMXRUVzJiTm1Db3FLaVN0ZU9talJwRW5iczJJRXhZOGJBeHNZR3AwK2Z4clp0MjFUZm56bHpSdFZ1YmRjRmV2andJV2JNbUlFMzMzd1RPam82bURWckZtN2N1TkhnNTEwaUp5Y0hLMWFzd0w1OSs2Q2xwUVV2THkrc1dyVktOWitiMFByMDZWUHBaeEFyVjY2czE4VytBR0J0YlkweFk4YlVhM1lUZGF1dUg1UmZTMHJNNjU2VmJ6TXVMcTdXYTc5UjZ5V09keGsxbXp4NU1qNy8vSE4wNk5BQkZ5NWN3Tnk1YzJ1MXBIZE5xbHJuQndEV3JsMExEUTBOL1BERER6aHk1QWl1WGJ1R1hidDJBYWk0ZGxScWFpb1VDZ1ZpWTJNeGI5NDhyRnExQ3ZyNitvaU5qY1g4K2ZNUkdocXFhcmUyNndKTm1qUUpTNWN1VlgxLzd0dzV2UEhHR3cxK3pzREx5VUlYTEZpQXVMZzRHQnNiSXl3c0RETm56bFJMMjFRNzFmV0Q4bXRKaVgzZHM5SnQ5dS9mdjlacnYxSHIxU0tEQ25oNTJpWXFLZ3F2dmZZYS92cnJMOHlkT3hjWEwxNXNjTHVWcmZPVG5aMk5uMzc2Q2N1V0xZTyt2ajdhdDIrUGhRc1g0dnZ2djFjOXJ2emFVWFBteklHR2hnYUdEUnNHaFVJQmUzdDdhR2hvd016TVRMWFVBVkMvZFlGT256Nk5RNGNPcWE3bmFZaGZmdmtGYytiTXdhMWJ0L0Mzdi8wTmtaR1JxaG0xcWVuVXRoODBsM1hQU3RvME5EUnMwTnB2MURvMCsxRi8xZW5TcFFzaUlpS3daczBhbkQxN0ZpNHVMdkR5OHNLMGFkTnFYRHl4S3BXdDg1T1ptUW1sVXFsYXJnQjRPWE4wNld0MXlzKytYckpzUThsRnJTVVhLMnRvYUpTWlZhR3U2d0lWRlJVaEtDZ0lhOWFzUWI5Ky9lcjFISUdYdzh0UG5qd0pQejgvRkJjWFkvanc0ZGkwYVpQcStWUFRxbTAvYUM3cm5wVzAyZEMxMzZoMWFORkJCUUQ2K3ZyWXRHa1RkdXpZZ1FNSERtRGp4bzFJVGs2R2w1ZVhhaG1EaGlwWlJpUXRMVTMxaS83dzRVUFZPbENWcVUxUTFtZGRvSlNVRkdSblo4UEt5cW91VDZHTW9xSWlmUGJaWjRpTWpJUkVJc0dNR1RQZzVlVlY3M0NuaHFsTFB4RDd1bWZsMTg1cWpMWGZxT1Zwc2FmK1NwTklKRml5WkFuOC9mMmhxNnVMbzBlUHdzWEZCVmxaV1dwcDM5allXTFZXVUg1K1BqSXlNckJ2Mzc0R0x5eFluM1dCZXZUb2dkalkySG9QQUhqKy9EbTh2THdRR1JrSmJXMXRyRml4QXQ3ZTNnd3BBZFhVRDBxdkpkWGMxajJyeTlwdjFIcTFpcUFxWVdkbmh6MTc5cUJUcDA2NGZQa3laREtaYXBSU1EvbjcrK1BGaXhld3NiSEJqQmt6WUdabWhrV0xGaldvelk0ZE85WjVYYUI3OSs1aDBxUko5ZHBmU2tvS1B2NzRZeVFrSktCdDI3Yll0bTJiMnE3UG9mcXJxUitVWGt2cSt2WHJ6V3Jkczdxcy9VYXRWN09mUXFrKzB0UFQ0ZWJtaHQ5Ly94Mkdob2JZc0dFRHpNM05oUzVMVUZldlhvV0hod2V5czdQUnExY3ZoSWVIYzZhRGV1S1VQZUxDMTZQNWExVkhWQ1U2ZGVxRWZmdjJ3ZHJhR2prNU9YQjFkY1doUTRjYWJXa0lNVk1xbFRoMjdCZ2NIUjJSblowTmMzTnp5T1Z5aGhRUmlVYXJEQ3JnNVp4dHdjSEJjSFIwaEVLaHdPYk5teEVRRUlEQ3drS2hTMnN5UlVWRkNBME5oWitmSHhRS0JXYlBubzN3OEhEUlRBMUVSQVMwNHFBcXNXalJJbXpZc0FINit2cjQ5dHR2c1hqeFlyVXZBU0ZHMmRuWjhQRHdRSFIwTkhSMWRiRjI3VnA0ZUhodzBBUVJpVTZyRHlyZzVhcXdlL2Z1aFltSkNhNWV2UXFaVEliYnQyOExYVmFqdVgvL1Bod2NISEQrL0htMGI5OGVPM2Jzd0pRcFU0UXVpNGlvVWd5cS8rK05OOTVBVkZRVUJnd1lnTlRVVkRnNE9GUTZwMTV6ZC9ueVpjeVpNd2QzNzk1Rm56NTlJSmZMTVhqd1lLSExJaUtxRW9PcWxJNGRPMkx2M3Iyd3RiVkZibTR1M04zZEVSVVYxU0lHV1NpVlNuejk5ZGR3Y25MQzgrZlBZV2xwaWNqSVNIVHAwa1hvMG9pSXFzV2dLa2RIUndkQlFVRll2SGd4QUdEcjFxM3c5ZlZ0a21VVUdrdGhZU0ZDUWtJUUZCUUVBSmc3ZHk1Q1EwT2hyNjh2Y0dWRVJEVmpVRlZod1lJRkNBNE9ocjYrUGs2Y09BRkhSMGM4ZWZKRTZMTHFMQ3NyQzY2dXJqaDgrREQwOVBUZzYrdUxaY3VXQ1YwV0VWR3RNYWlxWVdWbGhmMzc5Nk5MbHk2NGZ2MDZaRElaYnQyNkpYUlp0WGJ2M2ozTW16Y1BGNDZ4Y1E4QUFDQUFTVVJCVkM1Y1FJY09IYkJ6NTg1NnoxcEJSQ1FVQmxVTit2WHJoNE1IRCtMdHQ5OUdXbG9hSEJ3Y2NQYnNXYUhMcXRHRkN4Y2drOG53MTE5L2xYa09SRVRORFlPcUZ0cTFhNGZkdTNkandvUUp5TS9QeC9MbHl4RVJFU0hLUVJaS3BSS0hEeCtHaTRzTGNuSnlZR1ZsaGNqSXlESkxPUkFSTlNjTXFsclMxdGFHdjc4L2xpMWJCZzBORGV6WXNRTnIxcXpCaXhjdmhDNU5wYUNnQUo5KytpbUNnNE1CQVBQbnowZElTQWgwZFhVRnJveUlxUDRZVkhVMGQrNWNiTm15QllhR2hqaDE2aFFXTEZoUVprVmVvVHg5K2hSTGx5N0YxMTkvRFQwOVBRUUVCTURaMlZub3NvaUlHb3hCVlE4V0ZoYll2MzgvdW5Ycmh0OSsrdzB5bVF3M2I5NFVySjQ3ZCs3QTN0NGVseTlmUnVmT25iRjc5MjZNSHo5ZXNIcUlpTlNKUVZWUGZmcjBRVlJVRkFZUEhvejA5SFRNbno4Zlo4NmNhZkk2L3YzdmYwTW1reUVsSlFYOSsvZUhYQzdIZ0FFRG1yd09JcUxHd3FCcWdMWnQyMkxuenAzNCs5Ly9qaGN2WHNESHh3ZTdkKzl1a2tFV1NxVVNCdzhleE5LbFM1R1hsNGV4WThkaS8vNzk2Tml4WTZQdm00aW9LVEdvR2toYld4dnIxcTJEaDRjSE5EVTE4Zm5ubjJQRmloWEl5OHRydEgyK2VQRUMvdjcrQ0EwTmhZYUdCcHljbkxCeDQ4WjZMejlQUkNSbURDbzFtVDE3TnNMQ3dtQmtaSVF6Wjg1Zy92ejVTRXRMVS90K01qSXk0T0xpZ21QSGpzSEF3QUJCUVVGWXVIQ2gydmREUkNRV0RDbzFNamMzeDRFREIvQzN2LzBOZi96eEIyUXlHWDc5OVZlMXRYLzc5bTNJWkRKY3ZYb1ZKaVltMkwxN04yeHNiTlRXUGhHUkdER28xS3hYcjE2SWpJekUwS0ZEOGVUSkV5eGN1QkEvL1BCRGc5dE5TRWlBdmIwOUhqNThpTGZlZWdzSER4NUUvLzc5MVZBeEVaRzRNYWdhZ2JHeE1YYnMySUVQUC93UUJRVUZXTFZxRlQ3NzdETW9GSW82dDZWUUtIRGd3QUc0dTd2anhZc1hzTE96dzc1OSs5QytmZnRHcUp5SVNId2tTakhPQTlTQ0hENThHRnUyYkVGUlVSRkdqeDROZjM5L0dCZ1kxT3F4K2ZuNUNBb0t3c21USjZHcHFRa25KeWQ4L1BISGpWd3hOWlNabVpuUUpWQWxrcEtTaEM2QjZvbEhWSTFzeG93WjJMWnRHNHlOalhIMjdGazRPRGdnTlRXMXhzYzlmdndZVGs1T09IbnlKQXdORGJGeDQwYUdWRFBCNjlqRXAwK2ZQa0tYUUEzQUk2b21jdi8rZmJpNnV1TGV2WHRvMTY0ZE5tL2VqSGZlZWFmUys5NjZkUXV1cnE1NDlPZ1J1bmJ0aXREUVVQVHIxNitKSzZiV0xqUTBGQWNQSG9TN3V6dm16SmtqZERuVWl2R0lxb24wNk5FRGtaR1JlUGZkZDVHWm1ZbEZpeGJoNU1tVEZlNFhGeGVIdVhQbjR0R2pSM2o3N2JkeDhPQkJoaFFSdFdvTXFpWmtaR1NFYmR1MllmcjA2U2dzTE1TNmRlc1FIaDRPaFVJQmhVS0J2WHYzd3N2TEN3VUZCWmc4ZVRMMjdObUR0bTNiQ2wwMkVaR2d0SVF1b0xYUjFOU0VqNDhQK3ZYcmgrRGdZRVJHUnVMV3JWc3dNREJBYkd3c3RMUzA0T0xpQW50N2U2RkxKU0lTQlFhVlFENzQ0QVAwN05rVDN0N2UrT21ubndBQXI3enlDdno5L1dGcGFTbHdkVVJFNHNGVGZ3SXlNek5EVkZRVSt2YnRpeDQ5ZW1ELy92ME1LU0tpY25oRUpiQnUzYnJoOXUzYkFJRGV2WHNMWEEwUmtmandpSXFJaUVTTlFVVkVSS0xHb0NJaUlsRmpVRFZqdWJtNU9IdjJyTkJsRUJFMUtnNm1hR2FlUFh1Ry8vem5Qemg5K2pRU0VoSlFXRmpJeVRhSnFFVmpVRFVEbVptWitNOS8vb09ZbUJqOCs5Ly9SbEZSa2RBbEVSRTFHUWFWU0QxKy9Cam56NTlIVEV3TUxseTRBTTRkVEVTdEZZTktSQjQrZklqejU4L2oxS2xUdUhMbFNxMGZkK2pRb1Vhc2lscXIzMy8vWGVnU2lBQXdxRVRsMHFWTFNFeE14RysvL1ZhbngyM2V2TG1SS2lJQ3RMVDROa0hDNG5wVUlsQ3lJbXpKb0lqOC9IenMyTEVERHg4K3hNV0xGL0g4K2ZOcUgvL1JSeDgxZW8zVU91bnE2bUxldkhsNDVaVlhoQzZGV2pFR2xRaVVENnJTQ2dzTGNlN2NPWncrZlJvWExseEFWbFpXaGZ0dzFCOFJ0V1E4cGhjNWJXMXRXRmxad2NyS0NzWEZ4Ymh3NFFKT25UcUYvL3puUDNqeTVJblE1UkVSTlRvR1ZUT2lxYWtKYzNOem1KdWJRNkZRSUNrcENULzg4SVBRWlJFUk5TcWUraE9CNms3OUVSRzFkcHhDaVlpSVJJMUJSVVJFb3NhZ0lpSWlVV05RRVJHUnFER29pSWhJMURnOFhRVGF0V3NuZEFsRVJLTEZvQktCSVVPR0NGMENFWkZvOFRvcUlpSVNOWDVHUlVSRW9zYWdJaUlpVVdOUUVSR1JxREdvQlBUVlYxL0J3c0lDcWFtcFpiWS9mUGdRbHBhV25IQ1dpQWdjVENFb3BWS0pKVXVXb0xpNEdEdDM3b1JFSW9GU3FZU3pzek02ZCs2TTlldlhDMTBpRVpIZ2VFUWxJSWxFQWw5Zlgvenh4eDg0Y3VRSUFPRElrU05JU1VtQmo0K1B3TlVSRVlrRGcwcGduVHAxd3NxVks3RnQyemJjdUhFRG4zMzJHUUlEQTJGZ1lDQjBhVVJFb3NDZ0VvRng0OGJCMHRJU0N4WXN3Snc1Y3pCdzRFQ2hTeUlpRWcxK1JpVVN0Mjdkd3F4WnMzRHAwaVZvYVBEdkJ5S2lFbnhIRkFsTlRVMEFZRWdSRVpYRGQwVWlJaEkxQmhVUkVZa2FQNk1pSWlKUjR4RVZFUkdKR29PS2lJaEVqVUZGUkVTaXhxQWlJaUpSWTFDSmdJK1BEK2YySXlLcWdwYlFCUkNRbEpRa2RBbEVSS0xGb0JLQnpNeE1vVXNnSWhJdG52b2pJaUpSWTFBUkVaR29NYWlJaUVqVUdGUkVSQ1JxRENvaUloSTFCaFVSRVlrYVowOFh3T0hEaHhFY0hGenRmUndjSExCa3laSW1xb2lJU0x4NFJDV0FrU05IMW5nZk96dTdKcWlFaUVqOEdGUUM2TjY5TzE1Ly9mVXFiKy9ac3lmNjlPblRoQlVSRVlrWGcwb2cxUjB4U2FYU0pxeUVpRWpjR0ZRQ3FTNk1lTnFQaU9qL01LZ0VZbXBxQ2xOVDB3cmJYMzMxVmZUdjMxK0Fpb2lJeElsQkphQUpFeVpVMk1iVGZrUkVaVEdvQkdSaFlWRmgyL2p4NHdXb2hJaEl2QmhVQXVyWHJ4KzZkKyt1K3I1ejU4NTQ1NTEzQkt5SWlFaDhHRlFDSzMzNnJ6YlhWeEVSdFRZTUtvRlpXbHFxdnJhMXRSV3dFaUlpY2VJS3Z3Sjc0NDAzWUdKaWdzTENRZ3dkT2xUb2NvaUlSSWRIVkFKTFQwK0hRcUZBYm00dUhqeDRJSFE1UkVTaXc2QVMwTTJiTnlHVHlaQ2Vubzc4L0h6WTI5dmp5cFVyUXBkRlJDUXFEQ3FCbkRsekJnNE9Ebmo4K0RIZWV1c3REQjA2RkUrZlBvV3pzek9PSFRzbWRIbEVSS0xCWlQ2YW1FS2h3SjQ5ZTdCNzkyNEF3SlFwVTdCcTFTb0FRRmhZR0E0ZE9nUUFtRDE3Tmx4ZFhhR3BxU2xZclVSRVlzQ2dha0s1dWJsWXYzNDl6cHc1QXkwdExiaTZ1dUtqano0cWM1OWp4NDdoMDA4L1JXRmhJY3pOelJFVUZBUWpJeU9CS2lZaUVoNkRxb21rcGFYQnc4TUR2Ly8rTzR5TWpCQVVGQVJ6Yy9OSzczdnQyalY0ZW5vaU16TVR2WHIxUWxoWUdIcjA2TkhFRlJNUmlRT0RxZ244K3V1dmNIZDNSMFpHQnJwMzc0NnRXN2VpVjY5ZTFUNG1OVFVWcnE2dVNFNU9ockd4TVlLRGd6RnMyTENtS1ppSVNFUVlWSTNzWC8vNkY5YXZYNis2VG1yVHBrMjFQcFdYbTV1TDFhdFhJeUVoQVZwYVd2RHg4Y0VISDN6UXlCVlRRemc1T2VIU3BVdENsMEdsREJnd0FGRlJVVUtYUVEzQW9Hb2t4Y1hGMkxWckZ5SWlJZ0FBMDZaTmc3ZTNOelEwNmpiUVVxRlFZUHYyN1lpTWpBUUFUSjgrSGN1WEw0ZVdGcS9WRmlNek16T2hTNkJLSkNVbENWMENOUUNEcWhIazVPVGdrMDgrUVh4OFBMUzB0TEI4K1hKTW56NjlRVzJlUEhrU0FRRUJLQ2dvd1BEaHc3Rng0MFlZR3h1cnFXSlNsNUtnNGh1ak9QRDFhQmw0SFpXYVBYandBQXNXTEVCOGZEemF0R21EOFBEd0JvY1VBRXljT0JHN2QrOUdodzRkY1BIaVJjeWRPeGQzNzk1dGVNRkVSQ0xIb0ZLalgzNzVCVEtaRExkdTNVTFBuajBSR1JtSmQ5OTlWMjN0RHh3NEVISzVISys5OWhyKyt1c3Z6SnMzRHhjdVhGQmIrMFJFWXNTZ1VwUHZ2dnNPQ3hjdXhOT25UekZpeEFqSTVmSkdHVkp1WW1LQ2lJZ0lqQmt6QnMrZVBjUFNwVXR4K1BCaHRlK0hpRWdzR0ZRTlZGUlVoSzFidDhMWDF4ZEZSVVdZTldzV3RtM2JCa05EdzBiYnA3NitQa0pDUWpCLy9ud1VGeGNqT0RnWWdZR0JLQ3dzYkxSOUVoRUpoVUhWQU0rZlA0ZVhseGVpb3FLZ3JhMk4xYXRYdzlQVHM4NGorK3BESXBIQTJka1pRVUZCME5YVnhUZmZmQU1YRnhjOGZmcTAwZmROUk5TVUdGVDFsSktTQWdjSEJ5UWtKS0J0MjdiWXZuMjdJTmM0MmRyYVl1L2V2ZWpVcVJPU2twSmdiMitQUC8vOHM4bnJJQ0pxTEF5cWVyaDY5U3JtekptRFAvLzhFNmFtcHBETDVZSXVldmptbTI5Q0xwZWpmLy8rU0VsSndieDU4M0QrL0huQjZpRWlVaWNHVlIzOTg1Ly9oS09qSTdLenN5R1ZTaUdYeS9IcXE2OEtYUlk2ZGVxRWZmdjJ3Y2JHQmprNU9YQnpjME4wZExUUVpSRVJOUmlEcXBZS0N3dXhlZk5tQkFRRVFLRlFRQ2FUSVN3c0RQcjYra0tYcHFLcnE0dFBQLzBVaXhZdGdrS2h3Sll0VzFUVE54RVJOVmNNcWxySXpzNkd1N3M3RGgwNkJCMGRIYXhidHc1dWJtNlFTQ1JDbDFhQlJDS0JvNk1qZ29PRG9hZW5oK1BIajhQSnlRbVptWmxDbDBaRVZDOE1xaHJjdjM4ZkRnNE8rT21ubjlDK2ZYdnMzTGtUZi8vNzM0VXVxMGJXMXRhSWlJaUFpWWtKcmwyN0JwbE1odi8rOTc5Q2wwVkVWR2NNcW1wY3ZIZ1JjK2JNd2QyN2Q5RzNiMS9JNVhJTUdqUkk2TEpxN2ZYWFg0ZGNMc2RiYjcyRjFOUlUxU2hGSXFMbWhFRlZoU05IanNEWjJSblBuei9IcUZHakVCa1ppUzVkdWdoZFZwMTE2TkFCZS9ic2daMmRIZkx5OHVEaDRhR2FpWjJJcURsZ1VKVlRXRmlJalJzM1lzT0dEUUFBQndjSGJONjhHWHA2ZWdKWFZuODZPanJ3OS9lSGk0c0xBQ0E4UEJ4cjE2NUZRVUdCd0pVUkVkV01RVlZLVmxZV2xpMWJocSsrK2dwNmVucFl2MzQ5bGl4WklzcEJFM1Vsa1VqdzhjY2ZZOU9tVFRBd01NRDMzMzhQUjBkSFBINzhXT2pTaUlpcXhhRDYvKzdldll1NWMrZmk0c1dMNk5peEkzYnQyb1dKRXljS1haYmFqUjQ5R2hFUkVlamF0U3V1WDc4T2UzdDcvUEhISDBLWFJVUlVKUVlWZ0o5Kytna3ltUXozNzk5WERVQVlPSENnMEdVMW1uNzkra0V1bCtPZGQ5NUJXbG9hNXMrZmovajRlS0hMSWlLcVZLc1BxaSsrK0FKTGx5NUZibTR1cksydHNYLy9mblR1M0Zub3NocGR1M2J0OFBubm4yUFNwRW5JeTh1RHA2Y25JaUlpaEM2TGlLaUNWaHRVQlFVRkNBd014S1pObXdBQUN4Y3V4TWFORzZHcnF5dHdaVTFIVzFzYnZyNitjSE56ZzRhR0JuYnMySUdWSzFjaVB6OWY2TktJaUZSYVpWQmxabVppeVpJbCtPYWJiNkNucDRmQXdFQTRPVG5WYTlCRVNrcEtJMVRZZENRU0NXUXlHVUpEUTJGb2FJaVltQmdzWExnUTZlbnBRcGRHVGFpNTkyTnEyVnBkVVAzNTU1K3d0N2RIVWxJU09uWHFoRDE3OXFCdjM3NHdNek9yYzFzcEtTbVlPblVxQUNBNU9ibGViVlRsNXMyYmNIZDN4K2pSbzJGdWJnNlpURmJoWXQzLy9lOS9XTHQyTFd4c2JEQnk1RWhNbWpRSm9hR2hlUGJzbWVvK0pYVk5talFKU3FXeXduNm1USm1DWWNPR1FTcVY0c0NCQStqZXZUdCsrKzAzeUdReTNMeDVVMjNQaHlwWDh2cElwVkpJcFZKWVdGakF3c0lDQ3hZc3dMMTc5MnA4L0owN2R5Q1ZTaHRVUStsK1hOdDZ5MzlkNHVEQmc0aUtpbXBRUFZYdGQ5aXdZV3B2bDVxSFZoVlVpWW1Ka01sa2VQRGdBZnIzNzQvbzZHaTgrZWFiOVc0dlB6Ky9VYTVGdW5MbENweWRuV0Z0YlkyWW1CaWNPM2NPczJmUGhvK1BqMnI1anVUa1pOamIyNk5Iang0NGN1UUl6cDgvajEyN2R1SEpreWVZTzNjdXNyT3p5N1NabDVlSEsxZXVsTmwyN2RvMVBIbnlSUFY5Nzk2OUVSVVZoU0ZEaGlBOVBSM3o1ODlIVEV5TTJwOGZWWlNZbUlqRXhFU2NPM2NPc2JHeDZOMjdOM3g5Zld0OG5LbXBLUklURXh1MGIzWDI0NFNFQkZoWVdLaWxMYUlTclNLb2xFb2w1SEk1M056Y2tKK2ZEMXRiVzBSRVJLQkRodzZWM3YrTEw3NkFyYTB0cEZJcG5KeWNrSnFhV3VuOVpESVpBRUFxbGVMQmd3Y0FnRzNidG1IMDZOR1lNR0ZDbVRXaHNyT3pzV0xGQ2xoYVdtTGN1SEU0Y09CQWxmV0doSVRBeWNrSmt5Wk5nbzZPRGpRMU5URisvSGk0dUxqZy92MzdBSUNOR3pkaTFxeFpjSFIwUk51MmJRRUEzYnQzUjBCQUFMcDE2NGE5ZS9lV2FkUFcxaGJmZi85OW1XM2ZmZmNkeG8wYlYyWmJtelp0c0hQblRreVpNZ1V2WHJ6QXFsV3I4UG5ubjFkNk5FYU5RMGRIQisrLy8zNlp1Um1yNmovbGozRHM3T3hVZmRET3pnN256cDFUdFZGVnZ5N2RqKy9kdTRmLy9lOS9jSGQzeDVneFkvRGVlKzloNnRTcFpkcXB5ck5uei9ENDhXT1ltcHBXT05vcWZVUlVVdWZPblRzeFpzd1lqQjA3Rm1GaFlTZ3VMaTdUMXVyVnExVy9TeWRQbnF6blQ1TmFnaFlmVkM5ZXZJQ2ZueC9Dd3NJZ2tVaXdlUEZpQkFZR1FrZEhwOUw3UDNueUJGOS8vVFdPSERtQytQaDRkT3pZc2NwUWtjdmxBRjcrTlZ5eUpwV2VuaDdpNHVMd3dRY2ZxQVpxQUlDdnJ5OFVDZ1ZpWW1JZ2w4dHg3Tmd4bkQ1OXVrS2JHUmtadUhYckZxeXNyQ3JjTm1mT0hNeWNPUlBQbmozRGxTdFhNR25TcEVycit2REREeXNNTjU4MGFSTE9uRG1qK3NzNVB6OGY4Zkh4bURCaFFvWEhhMmxwWWMyYU5mRDA5SVJFSXNIdTNidmg0K1BEUVJaTjVObXpaemh5NUFpR0RCbWkybGJiL3ZQbzBTUG82K3NqTGk0T1U2ZE9SVWhJQ0lEcSszWHBmdHl6WjArc1diTUdwcWFtaUltSlFXSmlJdXpzN0JBWUdGaGozZWZQbjRlNXVYbXRudU9qUjQ5dzgrWk5IRDkrSEY5OTlSV1NrcExLakRyMTgvTURBSnc2ZFFxUmtaRzRjT0ZDcmRxbGxxbEZCOVdUSjAvZzdPeU00OGVQdzhEQUFCczJiTUNDQlF1cUhUU2hyYTJOcDArZjRzU0pFMGhOVFlXZm54OVdybHhaNjMzT21qVUxHaG9hc0xDd3dNT0hEd0c4Zk9OSlNFakFraVZMb0tlbkJ4TVRFOHlZTWFQU3Z4SkxQbDlxMTY1ZGxmdkl5TWlBVXFtc2NoaDlseTVkS3N3NDhlYWJiNkp6NTg3NDhjY2ZBUUR4OGZFWU1tU0k2bWlzUElsRWdsbXpaaUU4UEJ4R1JrYUlqWTJGZzRPRDZqbVJlbzBhTlFxV2xwWVlNV0lFM24vL2ZlanE2aUlnSUFCQTNmb1A4SDk5VUNxVklpMHREVURkK3ZXbm4zNnFHbHowOE9GREdCa1pJU01qbzhibmNPN2NPVmhhV3RiNk9TOWZ2aHhHUmtabzM3NDlIQjBkVmM4bkp5Y0haOCtleGRLbFM2R25wNGRPblRwaDRjS0Z0VzZYV3A0V0cxUzNiOStHdmIwOXJsMjdCaE1URSt6ZHV4ZlcxdFkxUHM3WTJCZ0JBUUU0ZCs0Y3BrK2ZYdXZUSGlWZWVlVVZBQytQU29xS2lnRDhYN0RJWkRLTUdqVUtvMGFOd280ZE95cjk1ZS9Rb1FNa0VrbVp6NDVLNU9ibW9xQ2dRQlV1VmIxNVBINzhHTzNidDYrd2ZlTEVpYW8zZysrKyt3N3Z2LzkramMvbnZmZmVRMlJrSkhyMDZJRmJ0MjdCM3Q0ZXYvNzZhNDJQbzdyNThjY2ZrWkNRZ0owN2QwSWlrV0RRb0VFd05qWUdVTGYrQXdDR2hvWUFYdlpCaFVJQm9HNzlPams1R1E0T0RoZzNiaHhXclZxRksxZXUxSGpxdDdpNEdELy8vSE9abzhDYTlPalJRL1YxNTg2ZFZTTk5IejkrRElWQ1VlWVBzYTVkdTlhNlhXcDVXbVJRblQxN0ZuUG56c1hEaHc4eGNPQkFSRWRINC9YWFg2L1ZZNTg5ZXdaRFEwUHMzTGtUY1hGeHNMT3p3eWVmZk5LZ2VrcUM1Y1NKRS9qeHh4L3g0NDgvNHNTSkV3Z05EYTF3MzFkZWVRVURCdzZzZEthSWZmdjJZZUhDaFdqVHBnM016TXp3N2JmZlZycS9iNy85RnFOSGo2NndmY0tFQ2JodzRRTCsrT01QSkNjblkrVElrYldxdjJmUG5vaUtpc0t3WWNQdzVNa1RMRnk0c01MblhhUWVnd2NQaHJlM04vejgvRlNmVWRXbC8xU2x0djA2T3pzYm5wNmVXTEprQ2VMaTRoQVpHWW5wMDZmWDJQNjFhOWN3WU1BQWFHbHBBUUEwTkY2K3RaUjg3bFIrY0ErQU1wZEFwS2FtcWxZbjZOaXhJelEwTk1wOE5zdzVLVnUzRmhWVVNxVVMrL2Z2eC9MbHk1R2ZuNDhKRXlaZ3o1NDkxWjVHSysvUm8wZHdkbmJHSDMvOEFRTURBeGdaR2FuK3NpMnY1SmN5TnplMzJqYmJ0R21ERVNOR1lQdjI3U2dvS0VCV1ZoYmMzZDBSSFIxZDZmMmRuWjJ4YTljdS9PdGYvMEpoWVNFS0N3dngzWGZmNFlzdnZvQ2pveU1Bd052Ykc0Y09IY0xldlh0VmJ3SnBhV253OS9mSHJWdTNWUGNyclhQbnpoZzhlRERXckZtRDhlUEhRMU5UczlZL0YyTmpZMnpmdmgxVHAwNUZRVUVCMXE1ZGl4MDdkcWorWWlmMUdUOStQRWFPSEltQWdBQW9GSW82OTUvS1ZOZXZTL2ZqZ29JQ0ZCVVZxYmI5OWRkZjJMNTlPeFFLUmJXdmRmblJmcDA3ZDRhbXBpWVNFeE5SVUZDQW8wZVBWbmhNZUhnNDh2UHprWjZlamoxNzl1QWYvL2dIZ0pkSGhMYTJ0Z2dQRDBkdWJpNHlNakt3ZS9mdVdqOVhhbmxhVEZEbDUrZGozYnAxMkw1OU96UTBOTEIwNlZMNCsvdERXMXU3VHUzMDZkTUhpeGN2eHJKbHkyQnVibzd2dnZ1dXlnK1N1M1hyaHNHREI4UEd4Z2EzYnQycXRsMS9mMzlrWkdSZzdOaXhtRHg1TW5yMjdBa25KNmRLN3p0czJEQUVCd2ZqNjYrL2hwV1ZGVWFQSG8yalI0OGlKQ1JFZFJUVXQyOWZSRVZGNGU3ZHUvamdndzh3Y3VSSXpKOC9Id1lHQnBETDVXalRwazJsYlUrZVBCbC8vdmxuclU3N2xhZWxwWVdWSzFmQ3g4Y0htcHFhaUlpSWdLZW5aNDFCM1J4ZHZIZ1JTVWxKcXRPM1RjM0h4d2QzN3R4UnZjSFhwZjlVcHJwK1hib2ZwNmFtWXZueTVWaTFhaFdrVWluV3JsMkxCUXNXUUU5UHI5cnJ1aElURTh0Y3oyVm9hQWdQRHcrc1g3OGVreWRQcm5UdXpJNGRPOExPemc0eW1ReGp4b3pCUng5OXBMcHQ5ZXJWZU9XVlZ6Qng0a1RNbkRtendkZUtVZk1tVWJhQWNjZnA2ZW53OHZMQzlldlhZV2hvQ0Q4L3YwcFBmWkg2WExwMENkN2Uzc2pPemtiZnZuMFJGaFlteU9jSXljbkptRDU5T2xhc1dJRnAwNmFWMlQ1ejVreGN1blNwWHUyR2hvYmk0TUdETURZMnhyaHg0MkJsWllYQmd3ZFhPVnEwUk1tUTdLU2twSHJ0dHpVb2VjMmE0bWZFMTZObGFQWkhWTC8vL2p0a01obXVYNytPcmwyN0lpSWlnaUhWQklZTkc0YW9xQ2owNnRVTHQyL2Zoa3dtdzg4Ly95eFlQZUhoNFkweURWQjJkamFPSGowS1oyZG5qQjA3RnV2WHIwZGlZaUx5OHZMVXZpOGlxbHl6RHFyNCtIZzRPRGdnUFQwZGd3WU5RblIwTlByMjdTdDBXYTFHang0OUVCa1ppUkVqUmlBek14T09qbzQ0Y2VLRUlMWFkyTmhnL2ZyMWpYcGhjazVPRG80ZlB3NVhWMWZZMk5oZ3pabzFpSStQUjA1T1RxUHRrNGlhK2FrL3FWU0t2THc4ZE92V0RVZVBIcTN4dEF3MWpzTENRc3llUFJ2Snlja0FYbDZ6bzZHaEFZbEVBZzBORFdocWFxcStsa2drcXU5TGJ5LzlyL3kyOHQrM2FkTUdyNy8rT3B5Y25GU25rUklTRWpCdDJqVFkyOXRqNXN5WkZVNzlmZm5sbDdoMzd4N3k4dkpVKzY2czdaSi9seTlmeG0rLy9WYXI1Nitqb3dNTEN3dlkyTmhneFlvVkFIaXFTU3g0NnE5bDBCSzZnSWJ3OXZaR1lHQWdVbEpTNE9ucGlhQ2dJTlYxVE5RMDh2THk0T2ZuaCtUa1pDaVZTa2drRWhRV0ZqYnFQdHUxYTFkaGtJeWhvU0hXclZzSFQwL1BTb2ZkWDcxNkZVbEpTY2pNekZSN1BRcUZBdG5aMlpWZSswWkVEZGVzZytyOTk5OUg5KzdkNGUzdGpmUG56MlBldkhrSUN3dEQ5KzdkaFM2dFZVaExTOFB5NWN0eDgrWk5HQmtaSVNBZ0FDTkhqb1JDb1lCU3FZUkNvVUJ4Y2JIcWE2VlNxZnErc3UybEgxZnlyL3g5aTR1TG9hbXBDUU1EZ3dyMWpCZ3hBdVBIajRldnI2L3F5S2JFckZtek1HN2NPTHg0OGFKTSs1WDlVeXFWT0h2MmJJVkpmRXZUMWRXRm1aa1pURTFOSVpWS01YejRjQUJRVFZsRVJPclRySU1LQUlZTUdZS29xQ2k0dWJtcFpoUVBDUWxSNjVJYllwYVNrb0p1M2JvMStYNXYzTGdCTnpjM1pHUmtvSHYzN2dnTEM0T3BxU2tBMU9uNkxIWHo4UERBOU9uVEsxeGpOR2pRb0RxMTgralJvd3BCcGFlbmgrSERoOFBLeWdyVzF0YVZocVVRaE9vRFJFMmxXUSttS1BIcXE2L2l3SUVEa0VxbHlNckt3dUxGaS9ITk45OElYVmFqSzcrTzBNR0RCMkZqWXdPcFZBb1hGeGZWUEcvcWR1clVLWHo4OGNmSXlNaUFtWmtaRGg0OHFBb3BvUmtZR0dEZHVuVnFHOVJoYUdnSUt5c3JCQVVGSVRZMkZxR2hvWmc4ZWJLb1FxcTJhMG5WcExvMW45U3g3aFZSZmJXSW9BSmV2a0dGaG9aQ0pwT2h1TGdZZ1lHQkNBa0pFZXlDemFaUWVoMmh5NWN2WTlldVhkaTZkU3ZpNHVMUXRtMWJyRjI3VnEzN0t5NHV4bWVmZlliVnExZWpxS2dJSDM3NElYYnQyZ1VqSXlPMTdxZWhoZzhmamc4Ly9MQkJiYno5OXR2WXRHa1RZbU5qRVJJU0FsdGJXK2pwNmFtcFF2VnByRFhSeWxQSHVsZEU5ZFZpZ2dwNE9iK1ltNXNiZkgxOW9hT2pneSsvL0JMTGxpMnJkSjZ4K3NyTXpNU0tGU3N3ZXZSb2pCa3pCdHUyYlZNTmlYNzY5Q2w4Zkh4Z2FXa0phMnRyYk5teUJVVkZSVWhPVHNhNGNlUGc3ZTJOa1NOSDR0Q2hRMlcrajR1THEzYTlxcXIyV1hvZG9SczNibURHakJsNDg4MDNvYU9qZzFtelp1SEdqUnRxZTk0NU9UbFlzV0lGOXUzYkJ5MHRMWGg1ZVdIVnFsV3FPZDJFMHFkUG4wcEhkSzFjdWJMZUYvc0NnTFcxTmNhTUdWUG5tVTBhUTNYclE1VmZTNm91NjU1VnQrWlRaWDIyNUhUNjZ0V3JFUllXcHJwdmJtNHVSbzRjaVR0MzdnQ29mdTJzOHYyK3RtdS9VZXZXb29LcXhPVEprL0g1NTUralE0Y091SERoQXViT25WdXJaYjFydzlmWEY5cmEyamgxNmhTKy9QSkx4TVRFcUNab1hidDJMVFEwTlBERER6L2d5SkVqdUhidEduYnQyZ1hnNVpJanc0Y1BWeTJ2VWZwN3FWUmE3WHBEVmUyejlEcENjK2ZPeGRLbFMxVjFuanQzRG0rODhZWmFubk5xYWlvV0xGaUF1TGc0R0JzYkl5d3NERE5uemxSTDIxU3o2dGFIS3IrV1ZHM1hyUUpxWHZPcGZKOHRNWEhpUkp3K2ZWcjFCOXJaczJmUnUzZHYxZW5mNm1vbzNXYi8vdjFydmZZYnRYTEtGaXcxTlZVNWMrWk01WkFoUTVTalJvMVNYcmh3b1VIdFBYdjJURGwwNkZEbHc0Y1BWZHZ1M3IycmZQejRzVElySzB0cFptYW1mUERnZ2VxMmhJUUVwWjJkbmZMMjdkdktJVU9HS0xPeXNwUktwYkxDOTluWjJVb3pNelBsdlh2M1ZJLzk0b3N2bEs2dXJ0WHVzNlNkOG1KaVlwUlNxVlI1NjlhdEJqMWZwVktwL1Bubm41VldWbGJLSVVPR0tLZE1tVkttUnFwb3lKQWhsYjRtRGZIZ3dRUGxpeGN2bElXRmhjci8vZTkveXNPSER5dUhEUnVtVkNxVlpmcEFkZjJvdk9mUG55dUhEaDJxVEUxTlZXMkxqNDlYRGgwNnRFeTc1ZnVzVXFsVUZoY1hLOGVORzZlOGR1MmFVcWxVS3BjdVhhcjg0b3N2YXF5aGZKdFpXVmxLYTJ0clpYUjB0UExldlh2SzR1Smk5ZnpBU21tTTE0T2FYck1mOVZlZExsMjZJQ0lpQW12V3JNSFpzMmZoNHVJQ0x5OHZUSnMycmRyRkU2dnk1TWtUS0JRS2RPclVTYld0WjgrZUFJQjc5KzVCcVZUQ3hNUkVkVnZuenAzTFhMZFRmaGIyeXRZYktxRlFLR0JxYWxydFBwOCtmVnFoeHFLaUlnUUZCV0hObWpYbzE2OWZuWjlqQ2FWU2laTW5UOExQencvRnhjVVlQbnc0Tm0zYXBGcnJpSnBPY25JeVBEMDlrWnFhaWg0OWVxQnIxNjZWenNCUlhUOHFyN1pyUGxXMmNvQ0doZ2JHangrUEgzNzRBVDE3OXNUbHk1Zmg2K3RiNnhwSzJpeFpJeXN5TWhMaDRlRjQ5ZFZYNGU3dVhtWVdkaUtnQlF4UHI0bSt2ajQyYmRxRUhUdDI0TUNCQTlpNEdVNWtnd0FBSUFCSlJFRlVjU09TazVQaDVlV2xXc3FndGtyV0JVcFBUMWNGVWtKQ0Fnb0xDMVdqcGRMUzBsUy84QThmUHF4MEFjT3EyajF4NG9ScVlFSldWbGFaNVJZcTIyZXZYcjBxdEpXU2tvTHM3T3hLbDdLdnJhS2lJbnoyMldlSWpJeUVSQ0xCakJrejRPWGxWYTl3cDRZcFdSOHFORFFVNzczM0hnRGd5cFVyaUkyTnJYRGY2dnBSZWFYWGZDb1oybDZYTlo4bVRweUlKVXVXb0hmdjNoZzJiSmlxbjFkWFEvay9yRXF2a1pXYm00dm82R2g4OHNrbmlJdUxxM1VkMURxMHlNK295cE5JSkZpeVpBbjgvZjJocTZ1TG8wZVB3c1hGQlZsWldYVnFwMDJiTm5qMzNYZXhhOWN1RkJRVUlDMHREVnUyYkVGZVhoNk1qWTFWYXdibDUrY2pJeU1EKy9idHc0UUpFMnJWYmxYckRWVzN6OHJXdytyUm93ZGlZMlByUFFqZytmUG44UEx5UW1Sa0pMUzF0YkZpeFFwNGUzc3pwQVJTMC9wUXBmdEFYZGF0YXVpYVQ2Kzk5aHJhdDIrUGlJZ0lUSnc0VWJXOUxqWFVaZTAzYXQxYVJWQ1ZzTE96dzU0OWU5Q3BVeWRjdm53Wk1wbE1OVktwdGdJQ0FwQ2RuWTJ4WThmaW80OCt3b1FKRXpCcDBpUUFMOWNNZXZIaUJXeHNiREJqeGd5WW1abGgwYUpGdFdxM3V2V0dxdHBuNlhXRXJsKy9EdURsS2NpU2V1b3FKU1VGSDMvOE1SSVNFdEMyYlZ0czI3Wk5iZGZvVVAxMDdOaXgydldoeXZlQnVxeGIxZEExbnlaTm1vVG56NTlqMUtoUlpiYlh0b2E2clAxR3JWdXpucFMydnRMVDArSG01b2JmZi84ZGhvYUcyTEJoQTh6TnpZVXVTMUJYcjE2Rmg0Y0hzck96MGF0WEw0U0hoM08yZzNyZ0pLaml3dGVqWldoVlIxUWxPblhxaEgzNzlzSGEyaG81T1Rsd2RYWEZvVU9IR25XSkNMRlNLcFU0ZHV3WUhCMGRrWjJkRFhOemM4amxjb1lVRVlsR3F3d3E0T1c4YmNIQndYQjBkSVJDb2NEbXpac1JFQkRRNkROL2kwbFJVUkZDUTBQaDUrY0hoVUtCMmJObkl6dzhYRFRUQXhFUkFhMDRxRW9zV3JRSUd6WnNnTDYrUHI3OTlsc3NYcnk0VVphQ0VKdnM3R3g0ZUhnZ09qb2F1cnE2V0x0MkxUdzhQRGhvZ29oRXA5VUhGZkJ5ZGRpOWUvZkN4TVFFVjY5ZWhVd213KzNidDRVdXE5SGN2MzhmRGc0T09ILytQTnEzYjQ4ZE8zWmd5cFFwUXBkRlJGUXBCdFgvOThZYmJ5QXFLZ29EQmd4QWFtb3FIQndjVlBPcHRTU1hMMS9HbkRsemNQZnVYZlRwMHdkeXVSeURCdzhXdWl3aW9pb3hxRXJwMkxFajl1N2RDMXRiVytUbTVzTGQzUjFSVVZFdFlwQ0ZVcW5FMTE5L0RTY25KengvL2h5V2xwYUlqSXhFbHk1ZGhDNk5pS2hhREtweWRIUjBFQlFVaE1XTEZ3TUF0bTdkQ2w5ZjN5WlpTcUd4RkJZV0lpUWtCRUZCUVFDQXVYUG5JalEwRlByNitnSlhSa1JVTXdaVkZSWXNXSURnNEdEbzYrdmp4SWtULzYrOSt3Nkw2c3JmQVA3T0RCMjd4TEpaWTJ4NU5qRnFBTnNpaUNJZ3FCaEZFYU9MWFVRUU5ab0VqV1ZSQklOR1NUU0tZa1VKU3RIRUJDTVdGR2tCRkxNbEc5Y1dSR01rQ3RJRWtUTDM5NGMvWmtHS2xJRjdnZmZ6UEQ3Q3pMM25mbUZnWHU2NTU1NERaMmRuWkdabWlsMVduZVhrNUdEWnNtVUlDUW1Cam80T1BEMDlzWFRwVXJITElpS3FOUVpWRFN3c0xIRG8wQ0YwNjlZTi8vNzN2K0hrNUlTYk4yK0tYVmF0cGFXbFljNmNPVWhLU2tMbnpwM2g3KzlmNzFrcmlJakV3cUI2aFg3OStpRW9LQWdEQnc3RUgzLzhnYmx6NXlJNk9scnNzbDRwS1NrSlRrNU91SGZ2WG9XdmdZaW91V0ZRMVVMSGpoMFJFQkNBY2VQR29iQ3dFQ3RYcnNUQmd3Y2xPY2hDRUFTRWhJVEF6YzBOK2ZuNXNMQ3dRR0JnWUlYbEhJaUltaE1HVlMxcGFtckN5OHNMUzVjdWhWd3V4NjVkdTdCMjdWbzhmLzVjN05KVWlvcUtzSG56Wm16WnNnVUFNSC8rZkd6ZHVoWGEydG9pVjBaRVZIOE1xanFhUFhzMnRtL2ZEbjE5ZlVSR1JtTEJnZ1Y0L1BpeDJHVWhPenNiN3U3dU9ISGlCSFIwZExCcDB5YTR1cnFLWFJZUlVZTXhxT3JCek13TWh3NGR3dXV2djQ1ZmZ2a0ZUazVPdUg3OXVtajFwS2FtWXRhc1diaDY5U3E2ZE9tQ2dJQUEyTmpZaUZZUEVaRTZNYWpxcVUrZlBqaHk1QWdNRFEzeCtQRmp6SjgvSHhjdVhHanlPaElTRXVEazVJUUhEeDdnN2JmZnh0R2pSOUcvZi84bXI0T0lxTEV3cUJxZ1E0Y084UGYzeC92dnY0L256NS9EdzhNREFRRUJUVExJUWhBRUJBVUZ3ZDNkSGMrZVBZT2xwU1VPSFRvRUF3T0RSajgyRVZGVFlsQTFrS2FtSnRhdlg0OFZLMVpBb1ZCZzc5NjlXTFZxRlo0OWU5Wm94M3orL0RtOHZMemc1K2NIdVZ3T0Z4Y1grUHI2MW52NWVTSWlLV05RcWNuTW1UUHh4UmRmb0czYnRyaHc0UUxtejUrUFAvNzRRKzNIZWZMa0NkemMzSERxMUNubzZlbkJ4OGNIQ3hjdVZQdHhpSWlrZ2tHbFJpWW1Kamg4K0REZWVPTU4zTGh4QTA1T1R2ajU1NS9WMXY3dDI3Zmg1T1NFbjM3NkNWMjdka1ZBUUFDc3JLelUxajRSa1JReHFOVHN6VGZmUkdCZ0lBWVBIb3pNekV3c1hMZ1FaOCtlYlhDN01URXhtRFZyRnRMVDAvSHV1KzhpS0NnSWI3Lzl0aG9xSmlLU05nWlZJMmpYcmgxMjdkcUZLVk9tb0tpb0NKOSsraWwyNzk0TnBWSlo1N2FVU2lVT0h6Nk1Eei84RU0rZlA0ZXRyUzBPSERpQVRwMDZOVUxsUkVUU0l4T2tPQTlRQ3hJU0VvTHQyN2VqcEtRRW8wYU5ncGVYRi9UMDlHcTFiMkZoSVh4OGZIRDY5R2tvRkFxNHVMaGczcng1alZ3eE5ZU3hzYkhZSlZBVlVsSlN4QzZCR29CblZJM00wZEVSTzNmdVJMdDI3UkFkSFkyNWMrZmk0Y09Icjl3dkl5TURMaTR1T0gzNk5QVDE5ZUhyNjh1UWFnWjRENXYwOU9uVFIrd1NxSUY0UnRWRTd0Ky9qMlhMbGlFdExRMGRPM2JFdG0zYk1HalFvQ3EzdlhuekpwWXRXNFpIang2aGUvZnU4UFB6UTc5Ky9acTRZbXJOSEJ3YzhPdXZ2eUlzTEF5OWUvY1d1eHhxNVhoRzFVUjY5T2lCd01CQURCczJERmxaV1ZpMGFCRk9uejVkYWJ1TEZ5OWk5dXpaZVBUb0VRWU9ISWlnb0NDR0ZCRzFhZ3lxSnRTMmJWdnMzTGtUMDZaTlEzRnhNZGF2WDQ4ZE8zWkFxVlJDcVZSaS8vNzkrUGpqajFGVVZBUTdPenZzMjdjUEhUcDBFTHRzSWlKUmFZaGRRR3VqVUNqZzRlR0JmdjM2WWN1V0xRZ01ETVRObXplaHA2ZUhxS2dvYUdob3dNM05EYk5telJLN1ZDSWlTV0JRaWNUZTNoNDllL2JFSjU5OGdoOS8vQkVBMEtaTkczaDVlV0hreUpFaVYwZEVKQjNzK2hPUnNiRXhqaHc1Z3I1OSs2SkhqeDQ0ZE9nUVE0cUk2Q1U4b3hMWjY2Ky9qdHUzYndNQVIxY1JFVldCWjFSRVJDUnBEQ29pSXBJMEJoVVJFVWthZzRxSWlDU05RVVZFUkpMR29DSWlJa2xqVUJFUmthUXhxSWlJU05JWVZNMVlRVUVCb3FPanhTNkRpS2hSY1dhS1ppWXZMdytKaVlrNGYvNDhZbUppVUZ4Y3pOVkxpYWhGWTFBMUExbFpXVWhNVE1TNWMrZVFrSkNBa3BJU3NVc2lJbW95RENxSnlzaklRSHg4UE02ZE80ZWtwQ1J3SVdZaWFxMFlWQktTbnA2TytQaDRSRVpHNHRxMWE3WGVMemc0dUJHcm90WW9KeWRIN0JLSVZCaFVFbkxseWhYRXhjWGhsMTkrcWROKzI3WnRhNlNLcUxYVDBPQmJCSW1QUDRVU1ltZG5CenM3T3hRV0ZtTFhybDFJVDA5SGNuSXluajU5V3VOK00yYk1hS0lLcVRYcDFxMGIzbmpqRGJITElJSk00TVVQMFJrYkd3TkFsYVAzaW91TEVSc2JpL1BuenlNcEthbktMaG1PK2lPaWxveG5WQktucWFrSkN3c0xXRmhZb0xTMEZFbEpTWWlNakVSaVlpSXlNelBGTG8rSXFORXhxSm9SaFVJQkV4TVRtSmlZUUtsVUlpVWxCV2ZQbmhXN0xDS2lSc1d1UHdtb3FldVBpS2kxNHhSS1JFUWthUXdxSWlLU05BWVZFUkZKR2dkVFNFREhqaDNGTG9HSVNMSVlWQkpnWkdRa2RnbEVSSkxGVVg5RVJDUnB2RVpGUkVTU3hxQWlJaUpKWTFBUkVaR2tNYWhFRkJvYUNqTXpNeng4K0xEQzQrbnA2Umc1Y2lTblJ5SWlBZ2RUaUVvUUJDeFpzZ1NscGFYdzkvZUhUQ2FESUFod2RYVkZseTVkc0dIREJyRkxKQ0lTSGMrb1JDU1R5ZURwNllrYk4yNGdMQ3dNQUJBV0ZvWUhEeDdBdzhORDVPcUlpS1NCUVNXeTExNTdEYXRYcjhiT25UdnhuLy84Qjd0Mzc0YTN0emYwOVBURUxvMklTQklZVkJKZ2JXMk5rU05IWXNHQ0JmamIzLzZHQVFNR2lGMFNFWkZrOEJxVlJOeThlUk1mZlBBQnJseTVBcm1jZno4UUVaWGhPNkpFS0JRS0FHQklFUkc5aE8rS1JFUWthUXdxSWlLU05GNmpJaUlpU2VNWkZSRVJTUnFEaW9pSUpJMUJSVVJFa3NhZ0lpSWlTV05RU1lDSGh3Zm45aU1pcW9hRzJBVVFrSktTSW5ZSlJFU1N4YUNTZ0t5c0xMRkxJQ0tTTEhiOUVSR1JwREdvaUloSTBoaFVSRVFrYVF3cUlpS1NOQVlWRVJGSkdrZjlpU0E1T1JueDhmR1ZIdmZ6ODFOOVBIRGdRSXdaTTZZcHl5SWlraVFHbFFnVUNnV0Nnb0lxUFY3K3NhMWJ0elpsU1VSRWtzV3VQeEVNR2pRSTdkcTFxL1o1ZlgxOW1KbVpOV0ZGUkVUU3hhQVNnWWFHQnF5dHJhdDlmdGl3WWREVTFHekNpb2lJcEl0QkpSSUxDNHRxbjdPMHRHekNTb2lJcEkxQkpSSkRRMFBvNit0WGVseEhSd2VqUm8xcStvS0lpQ1NLUVNVU0xTMnRLa2YxRFIwNkZOcmEyaUpVUkVRa1RRd3FFVlVWVkRWMUNSSVJ0VVlNS2hFWkd4dERWMWRYOWJtMnRqYnZuU0lpZWdtRFNrUzZ1cm9WcmtjWkd4dERUMDlQdklLSWlDU0lRU1d5OG1kUUhFUkJSRlFaWjZZUTJkQ2hRNkdscFFXbFVna3JLeXV4eXlFaWtod0dsY2pLWnFISXpjMnRjYllLSXFMV2lrRWxBVlpXVnNqTXpCUzdEQ0lpU1dKUWlleTMzMzZEdjc4Lzd0MjdoMkhEaHFGWHIxNWlsMFJFSkNrY1RDR2liNzc1QnUrLy96N1MwdElnQ0FLbVRwMkswTkJRQ0lJZ2RtbEVSSkloRS9pdTJPUUtDd3V4WnMwYVJFZEhBd0JzYkd3Z2s4bHc1c3daQUlDWm1SbTh2YjJybkdLSmlLaTFZVkExc2F0WHIyTDU4dVY0OXV3Wk5EVTE0ZW5wQ1JzYkd3REFoUXNYOFBlLy94MkZoWVhRMWRYRjU1OS9qdUhEaDR0Y01WSFRjbkZ4d1pVclY4UXVnOHJwMzc4L2podzVJdHJ4R1ZSTnBMUzBGSHYyN01IQmd3Y0JBQU1HRE1DWFgzNko5dTNiVjlndU56Y1hLMWFzd0U4Ly9RUUFtRFZyRmx4ZFhibnNCN1VheHNiR1lwZEFWVWhKU1JIdDJBeXFKdkRiYjc5aCtmTGxTRTFOQlFETW56OGZycTZ1TmU2emI5OCs3TjI3RjRJZzRJMDMzb0NmbngvZWZQUE5KcWlXU0Z4bFFTWG1HeVA5anhSZUR3Nm1hRVNDSUtnR1RLU21wcUp6NTg0NGV2VG9LME1LQUJZdVhJaWdvQ0IwNmRJRjkrN2R3NVFwVXhBV0ZnYWxVdGtFbFJNUlNRZURxcEVVRkJUQXc4TURtelp0QXZCaXdNU1pNMmZ3emp2djFMcU52L3psTDRpSWlJQ2RuUjFrTWhrKysrd3pyRnk1RW5sNWVZMVZOaEdSNURDb0drRktTZ3BzYlcwUkZSVUZMUzB0ZUhsNXdkdmJHd3FGb3M1dEtSUUtlSHA2d3NmSEI3cTZ1b2lKaWNINDhlT1JtSmpZQ0pVVEVVa1BnMHFObEVvbGR1L2VEV2RuWnp4OStoUURCZ3pBRHovOGdISGp4alc0Yld0cmEwUkVSTURRMEJENStmbHdjM1BEbDE5K2llTGlZalZVVGtRa1hRd3FOYmwvL3o1bXpweUpBd2NPUUNhVFlkNjhlVGg4K0RBNmR1eW90bU4wNk5BQisvZnZ4NkpGaTZCUUtIRGt5QkhNbkRsVE5VaURpS2dsWWxBMWtDQUkrUGJiYnpGNThtVGN2SGtUblR0M3hxRkRoK0RtNXRab3gzUjJkc2JodzRmUnRXdFgzTGx6Qnc0T0RoeG9RVVF0Rm9PcUFmTHo4K0hoNFFFdkx5OElnZ0JMUzB2ODhNTVBHREJnUUtNZis1MTMzc0gzMzMrdnVsbjRzODgrdzBjZmZZVGMzTnhHUHpZUlVWTmlVTlZUU2tvS0preVlnS2lvS09qbzZHRGp4bzN3OWZXRmhrYlR6Zk9yVUNqZzdlMnRtbTdwOHVYTG1EaHhJcEtTa3Bxc0JpS2l4c2FncXFPU2toTHMyclVMenM3T3lNM054YnZ2dm90VHAwNWgvUGp4b3RVMGR1eFlmUHZ0dHpBME5FUmVYaDVjWFYwNTBJS0lXZ3dHVlIzY3YzOGZjK2JNd2NHREJ5R1h5ekZ2M2p3RUJnYkN3TUJBN05MUXFWTW4xVUFMRFEwTkhEbHlCRTVPVGh4b1FVVE5Ib09xRnNvR1ROamIyK1A2OWVzd01EREF2bjM3R25YQVJIMDVPenRqLy83OTZOcTFLMjdkdW9WcDA2WnhvQVVSTldzTXFsZkl6OC9IcWxXcjRPWGxCYVZTQ1V0TFMwUkVST0M5OTk0VHU3UnFEUmd3QUtkT25ZS05qUTBFUVZBTnRNakp5Ukc3TkNLaU9tTlExU0FsSlFVVEowN0VoUXNYb0t1cml3MGJOc0RYMTdkWnpHU3VxYWtKYjI5dmJOcTBDVzNhdE1IbHk1Y3hlZkprRHJRZ29tYUhRVldGa3BJUzFRd1QyZG5aZVBmZGQzSHk1RWxNbURCQjdOTHF6TWJHQmlkT25NQjc3NzJIbkp3YzFVQ0xvcUlpc1Vzaklxb1ZCdFZMSGo1OGlMbHo1K0xBZ1FOUUtCU3FBUk5kdW5RUnU3UjZNekF3cURUUVlzNmNPYmg3OTY3WXBSRVJ2UktENnYrVkRaaVlOR2tTZnZubEZ4Z1lHR0R2M3IyU0hEQlJIektaRE03T3p0aTNieCs2ZGV1R0d6ZHVZTnEwYVFnUEQrZEFDeUtTTkFZVmdMeThQTldBaVpLU0VsaGFXdUs3Nzc2RG9hRmh0ZnM4ZVBDZ0NTdFVuNEVEQitLYmI3NkJqWTBObEVvbE5tL2VqSTgvL2hqWjJkbGlsMFpFVktWV0hWUjM3dHlCc2JFeDdPM3RjZUhDQmVqcDZXSHQyclh3OWZXRnRyWjJ0ZnM5ZVBBQVU2ZE9yZEJHVTBoTlRZV3BxV21kbjN1WmxwWldoWUVXMGRIUm1ESmxDcEtUazlWWkxoR1JXclRhb0NvdUxzYng0OGNCQUUrZVBFSC8vdjBSRmhhR3laTW52M0xmd3NKQ1VRWWo5T3JWQzNGeGNYVityam8yTmpZSUN3dkRvRUdEa0oyZGpjV0xGMlBuenAwY2FFRkVrdElxZytyMzMzL0hnZ1VMY1BMa1NRREEzTGx6RVJnWWlFdVhMbUhzMkxFd05UV0ZpNHNMSGo1OFdPWCtUazVPQUFCVFUxUDgvdnZ2QUlDZE8zZGkxS2hSR0RkdUhPTGo0MVhiNXVibVl0V3FWUmc1Y2lTc3JhMXgrUERoS3R0MGRIUkVaR1FrQU9EWnMyY1lObXdZd3NQREFid0lWVE16TXlRa0pLak8zdTdjdVFOcmEydDg4c2tuR0RGaUJJS0RneXM4WjJ0cnE2ckoxdFlXc2JHeHFtUGw1ZVhCdzhNRDV1Ym1tRHQzTG9ZT0hRcVpUQVlORFEwY1Bud1k4K2JOdy8zNzkrdjc3U1ZxbFpycjVZRG1vRlVGbFNBSU9IWHFGT3p0N2ZIenp6K3Ixb3Bhc21RSm5qeDVnaE1uVGlBc0xBeVhMbDJDZ1lGQnRhRnk5T2hSQUVCY1hCeis5S2MvQVFCMGRIUnc4ZUpGMk52YjQvUFBQMWR0NitucENhVlNpWFBuenVIbzBhTTRkZW9VenA4L1g2bE5VMU5UMVQxT1AvMzBFeFFLQlZKU1VnQUEvL2pIUDlDOWUzZDA3ZHExd2o2Wm1aa1lPblFvTGwyNkJDTWpvd3JQUFhyMENMcTZ1cmg0OFNLbVRwMktyVnUzcXA3ejl2WUdBRVJHUmlJd01CQ3hzYkdReVdRSUNBaEF0MjdkY1AzNmRVeWRPaFVuVHB6Z1FBdVN2TEx1ZDFOVFU1aWFtc0xNekF4bVptWllzR0FCMHRMU1hybC9YYnJOcTFQK2NrQnQ2MzM1NHpKQlFVRTRjdVJJZytxcDdyaERoZ3hSZTd0Tm9kVUVWVzV1TGxhdlhvMk5HemVpdUxnWVk4YU13WmRmZnFsNlhsTlRFOW5aMllpSWlNRERodyt4Y2VOR3JGNjl1dGJ0Zi9EQkI1REw1VEF6TTBONmVqcUFGMmN1TVRFeFdMSmtDWFIwZE5DMWExYzRPanJpOU9uVGxmWTNNek5UWFNPNmN1VUtKazJhcEFxcXVMZzRqQnc1c3NyaldsdGJRMHRMcThxYmtNdHFNalUxeFI5Ly9BRUFLQ2dvd01XTEY3RjgrWExvNnVyQ3dNQUF6czdPQUlCQmd3Ymh4SWtUR0R0MkxFcEtTdURqNDhPQkZ0UnN4TVhGSVM0dURyR3hzWWlLaWtMdjNyM2g2ZW41eXYzcTAyMytNblZlRG9pSmlZR1ptWmxhMm1vcFdrVlFYYnQyRFE0T0RqaC8vanowOWZXeFpzMGFiTm15QlRvNk9xcHQyclZyaDAyYk5pRTJOaGJUcGszRDFLbFRLM1NYdlVxYk5tMEFBQm9hR2lncEtRSHc0dHFYSUFod2NuS0N1Yms1ek0zTnNXdlhMang1OHFUUy9nTUhEa1JCUVFIUzB0S1FuSnlNeVpNblF5YVQ0ZTdkdTBoSVNLZzJxTnExYTFkdFRmcjYrcXFheXM2TUhqOStqTkxTMGdwblo5MjZkVk45cktPakF4OGZIM2g2ZXFKdDI3YUlqbzZHZzRNREIxcFFzNktscFlXSkV5ZmkxcTFicXNlcTY0Wi8rUXlucG03elk4ZU9WWGw1b1B6bGdMUzBOUHoyMjIvNDhNTVBNWHIwYVB6MXIzK3Q5ZnRKWGw0ZU1qSXkwS3RYcjBwblcrWFBpTXJxOVBmM3gralJvMkZwYVlrdnZ2Z0NwYVdsRmRwYXMyYU42cEpFVlg4Z054Y3RPcWlLaTR2aDcrK1BoUXNYSWlNakEvMzc5MGRJU0FqczdlMHJiWnVYbHdkOWZYMzQrL3ZqNHNXTHNMVzF4ZC8vL3ZjR0hiOURodzRBZ0lpSUNGeStmQm1YTDE5R1JFUUUvUHo4S20wcmw4dGhZbUtDcUtnb1BIcjBDSDM3OXNYZ3dZUHgvZmZmcTJiSFVJZE9uVHBCTHBlcnpyQ0FGK0gxTWpzN080U0VoR0RRb0VGNDh1UUpGaTllakIwN2RuQ2dCVFVMZVhsNUNBc0xxOUFsWHR0dStPcTZ6VE16TTZ1OVBGRCtja0RQbmoyeGR1MWE5T3JWQytmT25VTmNYQnhzYlcxVlhlNDFpWStQaDRtSlNhMit4a2VQSHVINjlldjQ3cnZ2RUJvYWlwU1VGQnc4ZUZEMS9NYU5Hd0g4cjR1L09VK2YxbUtEcW16QXhQNzkrNkZRS0ZRREpycDM3MTdsOW84ZVBZS3JxeXR1M0xnQlBUMDl0RzNidHRxemxiTEZFUXNLQ21xc29YMzc5aGcrZkRpKyt1b3JGQlVWSVNjbkJ4OSsrQ0crL3ZycktyYzNNek5EVUZBUURBME5JWlBKTUdUSUVCdy9maHdqUm95QVhLNmVsNnB0MjdZd056ZkhWMTk5aGNMQ1FtUmxaZUhBZ1FOVmJ0dTFhMWNjT0hBQUN4Y3VoSWFHQmdJREF6RnYzanpjdTNkUExiVVFxWk81dVRsR2poeUo0Y09IWStMRWlkRFcxc2FtVFpzQTFLMGJIcWk2Mjd3dWx3YzJiOTRNRnhjWHlHUXlwS2VubzIzYnRsWDJwTHdzTmphMjJ0NlRxcXhjdVJKdDI3WkZwMDZkNE96c3JQcDY4dlB6RVIwZERYZDNkK2pvNk9DMTExN0R3b1VMYTkydTFMUzRvQklFQWQ5OTl4Mm1UcDJLbjMvK0dWMjZkSUcvdnorV0xGa0NtVXhXN1g1OSt2VEI0c1dMc1hUcFVwaVltT0Q3NzcrdjlpK2cxMTkvSFlhR2hyQ3lzc0xObXpkcnJNZkx5d3RQbmp5QnBhVWw3T3pzMExOblQ3aTR1RlM1clltSkNmTHk4bFNuKzBPR0RFRmhZV0dkZm5CclkvMzY5U2dzTElTVmxSV2NuSnp3MWx0dlFhRlFWTG10VENhRGk0c0w5dTdkaSs3ZHUrUDY5ZXR3ZEhURWlSTW5JQWlDV3VzaWFvakxseThqSmlZRy92NytrTWxrZU8rOTkxUi9iTmFsR3g2b3V0dThMcGNIN3R5NWc3bHo1OExhMmhxZmZ2b3BybDI3OXNyZmw5TFNVdnp6bi8rc05EQ3FKajE2OUZCOTNLVkxGMVh2U0VaR0JwUktaWVdwMzZyN0k3MVpFRnFRbkp3Y3djUERRekF5TWhLTWpJeUVqei8rV01qUHp4ZTdMRW5Kejg4WHJseTVJcFNXbHFvZU8zdjJyREIyN05oWDdsdFFVQ0NzWHIxYTlmMWRzV0tGa0pXVjFaamxVaXRVOXZOVlc3ZHYzNjYwL1prelo0Umh3NFlKTjIvZUZBUkJFTEt6c3dVakl5TWhOemRYdFUxMmRyYVFrWkZSWWYrWDI3cDkrN1l3ZVBCZ1FSQUVJVGMzVi9qWHYvNGxDTUtMMzZPQWdBQmg5T2pSbGZiTHlja1JoZzBiSmlRa0pLamFTVWxKVWJWVDNmR3VYcjBxZlBMSko2cDlmdjMxVjhISXlFZ29LU2tSQkVFUXJsMjdWcW1OOVBSMDFmYVhMbDBTN08zdEJVRVFoS2RQbndxREJ3OFdmdnZ0TjlYemNYRnhxdjNyb3E2dlIyTm9NV2RVUC8zMEU2Wk5tMVpwd0lTZW5wN1lwVW5POHVYTGNmcjBhUWlDZ016TVRIejk5ZGUxT212VDFkV3ROTkRDMGRFUlY2NWNhWUtxaVdyUHhzWUdJMGFNd0taTm02QlVLdXZjRFYrVm1pNFBsTDhjVUZSVWhKS1NFdFZqOSs3ZHcxZGZmUVdsVWxuajdSNHZqL2JyMHFVTEZBb0Y0dUxpVUZSVXBMcXZzcndkTzNhZ3NMQVFqeDgveHI1OSsxUVRGdWpyNjJQczJMSFlzV01IQ2dvSzhPVEpFd1FFQk5UNmE1V2FaaDlVWlFNbUZpeFlnTWVQSDZOLy8vNDRkdXhZbFFNbUNORFQwOE9XTFZ2dzlkZGZZOFNJRVpnK2ZUcmVmZmRkckZpeG90WnQyTm5aNGZqeDR4ZzRjQ0F5TWpMZzR1TENHUzJva3VUa1pLU2twS2hHd1RZMUR3OFBwS2FtcXQ3ZzY5SU5YNVdhTGcrVXZ4enc4T0ZEckZ5NUVwOSsraWxNVFUyeGJ0MDZMRml3QURvNk9qWGUxeFVYRjFmaGZpNTlmWDJzV0xFQ0d6WnNnSjJkSFFZTUdGQnBId01EQTlqYTJzTEp5UW1qUjQvR2pCa3pWTSt0V2JNR2JkcTB3Zmp4NHpGOSt2UUczeXNtSnBrZ05POExEYTZ1cmtoS1NvSk1Kc1BzMmJQaDV1YW10b0VIVkRPbFVvbUFnQURzMzc4ZmdpREF5TWdJKy9idEU3c3Nxb2M3ZCs1ZzJyUnBXTFZxRlJ3Y0hDbzhQbjM2OUhxZE5mdjUrU0VvS0FqdDJyV0R0YlUxTEN3c1lHaG9DQzB0clJyM0s3dEdXM1lmSVZWVzlubzF4ZmRJQ3ErSGhtaEhWcFB5SSsvS1pwcWdwaUdUeVNwOHo1ODlleVppTmFRT08zYnNnSW1KQ1Y1Ly9YVzF0Wm1ibTR2dzhIQ0VoNGREWDE4Zlk4YU13Wmd4WTJCc2JBeGRYVjIxSFlkYXJtWi82ckYzNzE1TW5Ub1ZnaURBejg4UGJtNXVWZDRYUk9xVm1abUpwVXVYWXN1V0xSQUVBWk1tVGNMKy9mdkZMb3NheU1yS0NoczJiR2kwRVozNStmbjQ3cnZ2c0d6Wk1saFpXV0h0MnJXNGRPa1M4dlB6RytWNDFESTArek1xYlcxdHJGNjlHcWFtcHRpd1lRT1NrNVBoNk9pSWRldldZZlRvMFdLWHAzWVBIanhRNjErNzlSRVRFNE9OR3pjaUt5c0w3ZHUzeDlxMWEyRmhZU0ZxVFMzRmtDRkRJSlBKSUpmTElaZkxWUjhyRkFyVnh6S1pUUFY1K2NmTC8zdjVzYXEyYWQrK1BkNTY2eTBzV3JSSWRmeVZLMWZDd2NFQklTRWhtRDU5ZXFYNlFrSkNjTy9lUFJRVUZFQ2hVRlRidGx3dXg3VnIxMnI4V3A4OWU0WXpaODdnekprejBOTFNncG1aR2F5c3JOVCtQVzJKK3ZUcDA2cTZScHQ5VUpVeE16TkRhR2dvMXF4WmcrVGtaSHowMFVld3Q3Zkh5cFVySzB5VjFKeVZUWHo1NDQ4L0FuZ3hlV1ZnWUNDZVBYdUdRWU1HWWYzNjlaVW1ybFduNTgrZjQ0c3Z2a0JvYUNpQUYzM1gzdDdlZU8yMTF4cnRtSzJKSUFpcVVXSGxwOEpwTEIwN2RxeDAvNXkrdmo3V3IxK1Bqejc2Q0NOR2pLaTB6N1ZyMTVDU2tvS3NyQ3kxMXFKVUtwR2JtNHZNekV5MXRrc3RRNHNKS3VERjlFQzdkKy9HMGFOSHNYdjNicHc4ZVJMSnljbnc5ZlhGWC83eUY3SExhN0R5RTE5ZXZYb1ZlL2JzUVVCQUFQcjI3WXNOR3paZzNicDFqVFlFOWRhdFcxaTFhaFh1M3IwTERRME5MRnEwQ0hQbnpxM3hKbXFxRzVsTWhwU1VGRlZnbGYxZldscGE0Ykd5ejZ0NnZQeCtaZjllM3Jic1k3bGNycnF4dGJ6aHc0ZkR4c1lHbnA2ZVdMVnFWWVhucGsrZkRpc3JLeFFXRmxZNHhzdi9CRUZBZEhSMGpXZFYydHJhTURZMlJxOWV2V0JxYW9xaFE0Y0NRSVdaL29tQUZoWlV3SXRmOWxtelpzSFUxQlNyVnEzQ25UdDNNR2ZPSExpN3UyUEdqQmxxZldQTnlzcUNyNjh2RWhNVElaUEpZRzl2cjVvQkl6czdHNXMzYjhhUFAvNElUVTFOakI4L0hrdVhMa1ZhV2hvV0wxNk05OTU3RC9IeDhYQnpjOFBodzRkVm4zdDVlV0h3NE1IdzhmRkJRa0lDZEhSME1HUEdETXlaTTZmQ3hKY0xGeTZFbzZNajNubm5IUUF2cG53cDM0V2pMb0lnSURRMEZINStmaWd1TGthdlhyM2c0K09EdDk1NlMrM0hvaGZLdXZURXRHTEZDa3liTnEzU2ZVYUdob2ExYnVQUm8wZVZna3BIUndkRGh3NkZoWVVGeG93Wkk1bjdIS1hRcFU3VmEvYURLYXJUdTNkdkhEMTZGRk9tVEVGeGNURzJiOThPVjFkWFpHUmtxTzIvL3N0UkFBQUw2MGxFUVZRWW5wNmUwTlRVUkdSa0pJNGZQNDV6NTg3aGh4OStBQUNzVzdjT2Nya2NaOCtlUlZoWUdQN3hqMzlnejU0OUFDcXZJMVgrYzFOVDAyb256eXcvOGVYczJiUGg3dTZ1cWlVMk5sYnRaNDNsQjB3VUZ4ZGo0c1NKT0hyMEtFT3FGZERUMDhQNjllc1JFUkhSNExiMDlmVmhZV0VCSHg4ZlJFVkZ3Yy9QRDNaMmRwSUtxZHF1SmZVcU5hMzVwSTUxcjFxdEpwMEhReVNYTDE4V0xDd3NCQ01qSTJIVXFGSEN4WXNYRzl4bVhsNmVNSGp3NEFwVG1OeTllMWZJeU1nUWNuSnlCR05qWStIMzMzOVhQUmNURXlQWTJ0cXFwajdKeWNrUkJFR285SGx1YnE1Z2JHd3NwS1dscWZZOWR1eVlzR3pac2lxbmloRUVRVGgzN3B4Z2FtcXFtaTVHSFdKaVlvUXhZOGFvdm1kUlVWRnFhNXVrcDdxZkxSOGZuM3BOdXlNSWduRGh3Z1hoNHNXTFFsRlJVWjMyYStvcGU2cjcydXZiVm4yL1gxTEZLWlNheU1pUkl4RVdGb2FoUTRjaU56Y1hIMzMwRWJ5OXZmSDgrZk42dDVtWm1RbWxVbGxoSUVIUG5qM1J1WE5uWkdWbFFSQ0VDZ01idW5UcFV1RUM5TXN6czlkMzhzeXlCUTdYcmwyTGZ2MzYxZnZyS1ZOVVZJUXRXN1pnK2ZMbHlNcktncEdSRVVKRFF6bXFyNFdyYmhUWjZ0V3I2ejFGMXBneFl6QjY5T2dxRi9Wc2FqV3REL1h5V2xMVnJWdFZsWnJXZkxwejV3NnNyYTN4eVNlZllNU0lFUWdPRGxiZFBMdG16UnA4OGNVWHFtMExDZ293WXNRSXBLYW1BcWg1N2F6eWJWNjhlTEhhTmJKYWtsWVJWTUNMZ1JhN2R1M0MwcVZMb2FHaGdaTW5UOExCd1FILy9lOS82OVZlMlZwVDVlL1ppb21KUVZSVWxPb20yUEpyUHFXbnA2TlRwMDYxYnJjMmExZ0JMN290Y25OejFSSWt0Mjdkd2djZmZJQ1FrQkJvYUdqQTFkVVZlL2Z1NWFnK2F2WnFXaC9xNWJXa2FydHVGZkRxTlo5ZTd1WXZNMzc4ZUp3L2YxNTF2MXAwZERSNjkrNk5YcjE2QWFoNTdhenliYjc5OXR2VnJwSFZrclNhb0FKZUxFNDRlL1pzSER0MkRMMTc5OGFEQnc4d1o4NGNCQWNIMS9rR3gvYnQyMlBZc0dIWXMyY1Bpb3FLOE1jZmYyRDc5dTE0OXV3WjJyVnJwNW9BczdDd0VFK2VQTUdCQXdjd2J0eTRXclZiM2VTWlZhMkQxYU5IRDBSRlJUWG9yMWJoL3dkTXpKbzFDM2Z2M3NXYmI3NkpvS0Fneko4L245TlJVWXRRMi9XaDZySnVWVzNYZkxLMnRvYVdsbGFGMzlIaHc0ZWpwS1FFLy9yWHZ3QzhDTHJ4NDhmWHVvYXlOdlgxOVd1OVJsWnoxaXJmaFhyMzdvMmdvQ0RZMjl1anVMZ1kyN1p0ZzZ1cmE1M3Y0ZGkwYVJOeWMzTmhhV21KR1RObVlOeTRjWmd3WVFLQUZ4TmdQbi8rSEZaV1ZuQjBkSVN4c1hHdFIrVlZOM2xtK1lrdi8vM3Zmd01BMHRMU1ZNZXNqNnlzTEN4YnRneSt2cjRvS2lyQ3hJa1RFUlFVcEpadVJDS3BxTzM2VUhYcGVxL3RtazlWTGNBcWw4dGhZMk9EczJmUElqczdHMWV2WG9XMXRYV3RheWhyc3k1clpEVnI0bDBlazRiTGx5OExvMGFORW95TWpBUnpjM1BoMHFWTFlwZlVaQklTRWxTRFRNek56WVVMRnk2SVhSS1IyaS9lMTJWOXFKcldyWHJacTlaOHFtcHRxL0tmMzdoeFE3Q3lzaExDd3NLRXBVdVhWamhlYmRiT0VvU2ExOGhTRnc2bWtJQ1JJMGZpbTIrK3daQWhRNUNYbDRlVksxZGk4K2JOS0M0dUZydTBSbE5jWEl5dFc3ZkMzZDBkMmRuWk1EUTBSRmhZR01hTUdTTjJhVVJxOTZyMW9jcDNxZGRsM2FxR3J2bjAxbHR2b1ZPblRqaDQ4S0NxMncrb3Vmdi9aVFd0a2RXU3RQcWdBbDRNWU5pOWV6ZmMzZDJoVUNnUUhoNE9lM3Q3M0xoeFErelMxTzcyN2R0d2RIVEU4ZVBISVpmTHNYanhZZzZZb0JiTndNQ2d4dldoWHU1U3I4dTZWUTFkODJuQ2hBbDQrdlFwek0zTkt6eGUyeHBxV2lPckpXbjI2MUdwVzJwcUtqNysrR09rcHFaQ1EwTUR5NWN2eC9UcDA1djlWRUdDSUNBOFBCemJ0MjlIVVZFUmV2YnNDVzl2Yjd6OTl0dGlsMFpVZ1JUV1A2TC9rY0xyd1RPcWwvVHExUXZCd2NHWVBIa3lTa3BLOFBubm44UE56VTN0azNBMnBlenNiQ3hmdmh5ZmZmWVppb3FLWUdkbmgrRGdZSVlVRVRVTERLb3FhR2xwWWUzYXRkaStmVHZhdEdtRHBLUWt2UC8rKzRpTGl4Tzd0RHBMVEV5RXZiMDk0dUxpMEtaTkcvajYrc0xUMDdQRnpDaFBSQzBmZzZvRzV1Ym1PSFhxRklZTUdZTDgvSHpWV1VsSlNZbllwYjFTMmRuZ2tpVkxrSk9UQXlNakk1dzhlUktXbHBaaWwwWkVWQ2NNcWxjb0cyamg1dVlHbVV5R3NMQXdUSm8wQ2JkdTNSSzd0R3JkdVhNSERnNE9PSGJzR0FCZzBhSkYyTE5uRHpwMzdpeHlaVVJFZGNlZ3FnVzVYSTU1OCtZaE9EZ1liNzc1Smg0K2ZJaVpNMmZpK1BIallwZFdTWGg0T0diT25JbDc5KzZoUjQ4ZU9ITGtDSnlkblVWZk5vS0lxTDRZVkhYUXIxOC9oSVNFWU5La1NTZ3RMY1hXclZ2aDZ1cUtuSndjc1V0RGJtNHVsaTFicHJvSGJNS0VDUWdKQ1ZHdFYwVkUxRnd4cU9wSVEwTUQ2OWF0dzdadDI2Q3ZyNCtrcENSTW1EQUI4Zkh4b3RXVW1KaUlpUk1uSWk0dURucDZldmpzczgrd1ljTUdhR3RyaTFZVEVaRzZNS2pxYWRTb1VZaUlpTUNRSVVOUVVGQ2dtaSt2dExTMHlXb29MUzNGdG0zYnNHVEpFdVRsNWNIUTBCQ25UcDJDbFpWVms5VkFSTlRZR0ZRTjBLNWRPK3pldlJ1dXJxNEFnTkRRVUx6Ly92dTRmZnQyb3g4N05UVVZVNlpNUVhCd01JQVhBeWIyN3QxYnE2VkVpSWlhRXdaVkE4bmxjc3lmUHgvSGpoM0RHMis4Z1ljUEg2cldkR29zSjA2Y3dQVHAwM0gvL24zOCtjOS81b0FKSW1yUkdGUnEwcTlmUDRTSGgyUFNwRWxRS3BYWXNtV0xxa3RPWGZMeThyQjgrWEw0K1BpZ3BLUUU0OGVQUjNoNE9BZE1FRkdMeHFCU0k0VkNnWFhyMXVIenp6K0hycTR1ZnZ6eFI5alkyQ0FoSWFIQmJaY04yb2lOallXdXJpNDJiOTZNalJzM1NtS1pieUtpeHNTZ2FnU2pSNDlHWkdRa2pJMk5VVmhZQ0hkM2QyemZ2aDFLcGJMT2JTbVZTdXpZc1FOdWJtNTQrdlFwREEwTkVSRVJvVnBrallpb3BXTlFOWkkyYmRwZzc5NjlXTHg0TVFEZzY2Ky9ocDJkSFZKVFUydmR4dDI3ZDJGdmI0L0F3RUFJZ2dCbloyY0VCQVNnUTRjT2pWVTJFWkhrTUtnYWtVd213NElGQ3hBU0VvTHUzYnNqUFQwZFU2ZE9SV2hvNkN2M1BYbnlKQndjSEhELy9uMTA2OVlOUVVGQldMUm9FZVJ5dm1SRTFMcndYYThKOU8zYkY5OSsreTNzN093QUFMNit2bkIzZDBkK2ZuNmxiZlB6OC9IaGh4L0MyOXNiU3FVUzQ4YU53emZmZk1NbE9ZaW8xV0pRTlJFTkRRMTRlbnBpNjlhdDBOSFJRVUpDQWl3dExaR1ltS2phSmprNUdiYTJ0b2lKaVlHMnRqWjhmSHpnNWVVRkxTMHRFU3NuSWhJWFYvZ1ZRZG1TSWRldVhRTUEvTzF2ZjROTUpzUFJvMGNCQUlNR0RjTDI3ZHQ1TFlwYUpTbXNLRXYvSTRYWFEwTzBJN2RpK3ZyNjJMZHZIL2J0MjRjOWUvWWdLQ2hJOWR5Q0JRdmc0dUlDbVV3bVlvVkVSTkxCcmo4UkxWeTRFQ0VoSWZqVG4vNmtHakN4ZVBGaWhoUVJVVGs4b3hKWjM3NTk4ZjMzMzR0ZEJoR1JaREdvaUVpU3lxNk5FTEhyajRna3BYLy8vbUtYUUMvcDA2ZVBxTWZucUQ4aW9rYmc0T0NBWDMvOUZXRmhZZWpkdTdmWTVUUnJQS01pSWlKSlkxQVJFWkdrTWFpSWlFalNHRlJFUkNScERDb2lJcEkwQmhVUkVVa2FnNHFJaUNTTlFVVkVSSkxHb0NJaUlrbGpVQkVSa2FReHFJaUlTTklZVkVSRUpHa01LaUlpa2pRR0ZSRVJTUnFEaWtqQ0Nnb0tFQjBkTFhZWlJLTGlDcjlFRXBPWGw0ZkV4RVNjUDM4ZU1URXhLQzR1UmtwS2l0aGxFWW1HUVVVa0FWbFpXVWhNVE1TNWMrZVFrSkNBa3BJU3NVc2lrZ3dHRlpGSU1qSXlFQjhmajNQbnppRXBLUWxjYkp1b2Fnd3FvaWFVbnA2TytQaDRSRVpHNHRxMWE3WGVMemc0dUJHcm9zYVFrNU1qZGdrdEJvT0txSW1VbEpUZ3lwVXJpSXVMd3krLy9GS25mYmR0MjlaSVZWRmowOURnMjJ4RHlRVDJOeEExdWNMQ1F1emF0UXZwNmVsSVRrN0cwNmRQYTl4K3hvd1pUVlFacVZPM2J0MHdjK1pNc2N0bzloaFVSQ0lyTGk1R2JHd3N6cDgvajZTa3BDcTdqRGpxajFvekJoV1JoSlNXbGlJcEtRbVJrWkZJVEV4RVptWW1BQVlWdFc3c1BDV1NFSVZDQVJNVEU1aVltRUNwVkNJbEpRVm56NTRWdXl3aVVmR01pb2lJSkkxVEtCRVJrYVF4cUlpSVNOSVlWRVJFSkdrTUtpSWlralFHRlJFUlNScURpb2lJSkkxQlJVUkVrc2FnSWlJaVNXTlFFUkdScERHb2lJaEkwaGhVUkVRa2FRd3FJaUtTTkFZVkVSRkpHb09LaUlna2pVRkZSRVNTeHFBaUlpSkpZMUFSRVpHa01haUlpRWpTR0ZSRVJDUnBEQ29pSXBJMEJoVVJFVWthZzRxSWlDU05RVVZFUkpMR29DSWlJa2xqVUJFUmthVDlIejB4VDJVNFRLTjNBQUFBQUVsRlRrU3VRbUNDIiwKICAgIlR5cGUiIDogImZsb3ciLAogICAiVmVyc2lvbiIgOiAiIgp9Cg=="/>
    </extobj>
  </extobjs>
</s:customData>
</file>

<file path=customXml/itemProps22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2035</Words>
  <Application>WPS 演示</Application>
  <PresentationFormat>自定义</PresentationFormat>
  <Paragraphs>133</Paragraphs>
  <Slides>21</Slides>
  <Notes>50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宋体</vt:lpstr>
      <vt:lpstr>Wingdings</vt:lpstr>
      <vt:lpstr>Calibri</vt:lpstr>
      <vt:lpstr>印品黑体</vt:lpstr>
      <vt:lpstr>黑体</vt:lpstr>
      <vt:lpstr>微软雅黑</vt:lpstr>
      <vt:lpstr>Times New Roman</vt:lpstr>
      <vt:lpstr>Arial Unicode MS</vt:lpstr>
      <vt:lpstr>楷体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bt200</dc:title>
  <dc:creator/>
  <cp:lastModifiedBy>86198</cp:lastModifiedBy>
  <cp:revision>86</cp:revision>
  <dcterms:created xsi:type="dcterms:W3CDTF">2016-11-28T17:01:00Z</dcterms:created>
  <dcterms:modified xsi:type="dcterms:W3CDTF">2022-06-17T10:53:05Z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2052-11.1.0.10214</vt:lpwstr>
  </property>
  <property fmtid="{D5CDD505-2E9C-101B-9397-08002B2CF9AE}" pid="3" name="ICV">
    <vt:lpwstr>D2784E0DF76C459FB5C3EF5FD208EE23</vt:lpwstr>
  </property>
</Properties>
</file>